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56" r:id="rId1"/>
  </p:sldMasterIdLst>
  <p:notesMasterIdLst>
    <p:notesMasterId r:id="rId71"/>
  </p:notesMasterIdLst>
  <p:sldIdLst>
    <p:sldId id="257" r:id="rId2"/>
    <p:sldId id="258" r:id="rId3"/>
    <p:sldId id="296" r:id="rId4"/>
    <p:sldId id="297" r:id="rId5"/>
    <p:sldId id="379" r:id="rId6"/>
    <p:sldId id="261" r:id="rId7"/>
    <p:sldId id="301" r:id="rId8"/>
    <p:sldId id="262" r:id="rId9"/>
    <p:sldId id="263" r:id="rId10"/>
    <p:sldId id="264" r:id="rId11"/>
    <p:sldId id="265" r:id="rId12"/>
    <p:sldId id="299" r:id="rId13"/>
    <p:sldId id="300" r:id="rId14"/>
    <p:sldId id="356" r:id="rId15"/>
    <p:sldId id="302" r:id="rId16"/>
    <p:sldId id="303" r:id="rId17"/>
    <p:sldId id="328" r:id="rId18"/>
    <p:sldId id="329" r:id="rId19"/>
    <p:sldId id="267" r:id="rId20"/>
    <p:sldId id="305" r:id="rId21"/>
    <p:sldId id="304" r:id="rId22"/>
    <p:sldId id="306" r:id="rId23"/>
    <p:sldId id="307" r:id="rId24"/>
    <p:sldId id="330" r:id="rId25"/>
    <p:sldId id="278" r:id="rId26"/>
    <p:sldId id="336" r:id="rId27"/>
    <p:sldId id="339" r:id="rId28"/>
    <p:sldId id="349" r:id="rId29"/>
    <p:sldId id="342" r:id="rId30"/>
    <p:sldId id="343" r:id="rId31"/>
    <p:sldId id="344" r:id="rId32"/>
    <p:sldId id="345" r:id="rId33"/>
    <p:sldId id="346" r:id="rId34"/>
    <p:sldId id="355" r:id="rId35"/>
    <p:sldId id="350" r:id="rId36"/>
    <p:sldId id="325" r:id="rId37"/>
    <p:sldId id="351" r:id="rId38"/>
    <p:sldId id="324" r:id="rId39"/>
    <p:sldId id="357" r:id="rId40"/>
    <p:sldId id="319" r:id="rId41"/>
    <p:sldId id="320" r:id="rId42"/>
    <p:sldId id="321" r:id="rId43"/>
    <p:sldId id="326" r:id="rId44"/>
    <p:sldId id="279" r:id="rId45"/>
    <p:sldId id="281" r:id="rId46"/>
    <p:sldId id="269" r:id="rId47"/>
    <p:sldId id="331" r:id="rId48"/>
    <p:sldId id="352" r:id="rId49"/>
    <p:sldId id="332" r:id="rId50"/>
    <p:sldId id="378" r:id="rId51"/>
    <p:sldId id="333" r:id="rId52"/>
    <p:sldId id="353" r:id="rId53"/>
    <p:sldId id="358" r:id="rId54"/>
    <p:sldId id="359" r:id="rId55"/>
    <p:sldId id="360" r:id="rId56"/>
    <p:sldId id="361" r:id="rId57"/>
    <p:sldId id="363" r:id="rId58"/>
    <p:sldId id="365" r:id="rId59"/>
    <p:sldId id="366" r:id="rId60"/>
    <p:sldId id="367" r:id="rId61"/>
    <p:sldId id="368" r:id="rId62"/>
    <p:sldId id="369" r:id="rId63"/>
    <p:sldId id="370" r:id="rId64"/>
    <p:sldId id="371" r:id="rId65"/>
    <p:sldId id="372" r:id="rId66"/>
    <p:sldId id="373" r:id="rId67"/>
    <p:sldId id="374" r:id="rId68"/>
    <p:sldId id="375" r:id="rId69"/>
    <p:sldId id="377" r:id="rId70"/>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37" autoAdjust="0"/>
    <p:restoredTop sz="90333" autoAdjust="0"/>
  </p:normalViewPr>
  <p:slideViewPr>
    <p:cSldViewPr>
      <p:cViewPr varScale="1">
        <p:scale>
          <a:sx n="66" d="100"/>
          <a:sy n="66" d="100"/>
        </p:scale>
        <p:origin x="-66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19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E0DE4644-7644-43EE-98A9-0E18A1BA7096}" type="datetimeFigureOut">
              <a:rPr lang="en-US"/>
              <a:pPr>
                <a:defRPr/>
              </a:pPr>
              <a:t>12/12/2012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EF8DF123-D56F-4AE9-B255-0AE4BA9CF90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E11A3C-0EB2-43C1-846C-0E99BF35378D}" type="slidenum">
              <a:rPr lang="en-US"/>
              <a:pPr/>
              <a:t>3</a:t>
            </a:fld>
            <a:endParaRPr 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40FB4-D0F6-4EB6-AE66-300C526CED94}" type="slidenum">
              <a:rPr lang="en-US"/>
              <a:pPr/>
              <a:t>13</a:t>
            </a:fld>
            <a:endParaRPr lang="en-US"/>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453D7C-53AC-4B63-A45E-B060B2A03AAC}" type="slidenum">
              <a:rPr lang="en-US"/>
              <a:pPr/>
              <a:t>15</a:t>
            </a:fld>
            <a:endParaRPr lang="en-US"/>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r>
              <a:rPr lang="en-US" dirty="0" smtClean="0"/>
              <a:t>*1:</a:t>
            </a:r>
            <a:r>
              <a:rPr lang="en-US" baseline="0" dirty="0" smtClean="0"/>
              <a:t> </a:t>
            </a:r>
            <a:r>
              <a:rPr lang="en-US" sz="1200" kern="1200" baseline="0" dirty="0" smtClean="0">
                <a:solidFill>
                  <a:schemeClr val="tx1"/>
                </a:solidFill>
                <a:latin typeface="+mn-lt"/>
                <a:ea typeface="+mn-ea"/>
                <a:cs typeface="+mn-cs"/>
              </a:rPr>
              <a:t>the average plane established by the </a:t>
            </a:r>
            <a:r>
              <a:rPr lang="en-US" sz="1200" kern="1200" baseline="0" dirty="0" err="1" smtClean="0">
                <a:solidFill>
                  <a:schemeClr val="tx1"/>
                </a:solidFill>
                <a:latin typeface="+mn-lt"/>
                <a:ea typeface="+mn-ea"/>
                <a:cs typeface="+mn-cs"/>
              </a:rPr>
              <a:t>incisal</a:t>
            </a:r>
            <a:r>
              <a:rPr lang="en-US" sz="1200" kern="1200" baseline="0" dirty="0" smtClean="0">
                <a:solidFill>
                  <a:schemeClr val="tx1"/>
                </a:solidFill>
                <a:latin typeface="+mn-lt"/>
                <a:ea typeface="+mn-ea"/>
                <a:cs typeface="+mn-cs"/>
              </a:rPr>
              <a:t> and </a:t>
            </a:r>
            <a:r>
              <a:rPr lang="en-US" sz="1200" kern="1200" baseline="0" dirty="0" err="1" smtClean="0">
                <a:solidFill>
                  <a:schemeClr val="tx1"/>
                </a:solidFill>
                <a:latin typeface="+mn-lt"/>
                <a:ea typeface="+mn-ea"/>
                <a:cs typeface="+mn-cs"/>
              </a:rPr>
              <a:t>occlusal</a:t>
            </a:r>
            <a:r>
              <a:rPr lang="en-US" sz="1200" kern="1200" baseline="0" dirty="0" smtClean="0">
                <a:solidFill>
                  <a:schemeClr val="tx1"/>
                </a:solidFill>
                <a:latin typeface="+mn-lt"/>
                <a:ea typeface="+mn-ea"/>
                <a:cs typeface="+mn-cs"/>
              </a:rPr>
              <a:t> surfaces of the teeth. Generally, it is not a plane but represents the planar mean of the curvature of these surfaces 2: the surface of wax occlusion rims contoured to guide in the arrangement of denture teeth</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7FB769-4AD6-42C7-92EC-798FDC0BBB96}" type="slidenum">
              <a:rPr lang="en-US"/>
              <a:pPr/>
              <a:t>16</a:t>
            </a:fld>
            <a:endParaRPr lang="en-US"/>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7FB769-4AD6-42C7-92EC-798FDC0BBB96}" type="slidenum">
              <a:rPr lang="en-US"/>
              <a:pPr/>
              <a:t>17</a:t>
            </a:fld>
            <a:endParaRPr lang="en-US"/>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210C09-52CF-4F71-892E-244E1D3A2657}" type="slidenum">
              <a:rPr lang="en-US"/>
              <a:pPr/>
              <a:t>20</a:t>
            </a:fld>
            <a:endParaRPr 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43D260-E114-41B0-A591-4C2FB4D7211A}" type="slidenum">
              <a:rPr lang="en-US"/>
              <a:pPr/>
              <a:t>21</a:t>
            </a:fld>
            <a:endParaRPr lang="en-US"/>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pPr>
              <a:buFont typeface="Arial" pitchFamily="34" charset="0"/>
              <a:buChar char="•"/>
            </a:pPr>
            <a:r>
              <a:rPr lang="en-US" dirty="0" smtClean="0"/>
              <a:t>If </a:t>
            </a:r>
            <a:r>
              <a:rPr lang="en-US" dirty="0" err="1" smtClean="0"/>
              <a:t>occlusal</a:t>
            </a:r>
            <a:r>
              <a:rPr lang="en-US" baseline="0" dirty="0" smtClean="0"/>
              <a:t> plane is placed too low, this leads to tongue biting during function</a:t>
            </a:r>
          </a:p>
          <a:p>
            <a:pPr>
              <a:buFont typeface="Arial" pitchFamily="34" charset="0"/>
              <a:buChar char="•"/>
            </a:pPr>
            <a:r>
              <a:rPr lang="en-US" baseline="0" dirty="0" smtClean="0"/>
              <a:t>If </a:t>
            </a:r>
            <a:r>
              <a:rPr lang="en-US" baseline="0" dirty="0" err="1" smtClean="0"/>
              <a:t>occlusal</a:t>
            </a:r>
            <a:r>
              <a:rPr lang="en-US" baseline="0" dirty="0" smtClean="0"/>
              <a:t> planed is placed higher than this, patient will struggle to move his tongue on </a:t>
            </a:r>
            <a:r>
              <a:rPr lang="en-US" baseline="0" dirty="0" err="1" smtClean="0"/>
              <a:t>occlusal</a:t>
            </a:r>
            <a:r>
              <a:rPr lang="en-US" baseline="0" dirty="0" smtClean="0"/>
              <a:t> surfaces of teeth to bring food bolus, this leads to </a:t>
            </a:r>
            <a:r>
              <a:rPr lang="en-US" baseline="0" dirty="0" err="1" smtClean="0"/>
              <a:t>fatique</a:t>
            </a:r>
            <a:r>
              <a:rPr lang="en-US" baseline="0" dirty="0" smtClean="0"/>
              <a:t> of tongue</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B85644-3A35-4717-A799-2048830D0F84}" type="slidenum">
              <a:rPr lang="en-US"/>
              <a:pPr/>
              <a:t>22</a:t>
            </a:fld>
            <a:endParaRPr lang="en-US"/>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r>
              <a:rPr lang="en-US" dirty="0" smtClean="0"/>
              <a:t>* Insufficient </a:t>
            </a:r>
            <a:r>
              <a:rPr lang="en-US" dirty="0" err="1" smtClean="0"/>
              <a:t>overjet</a:t>
            </a:r>
            <a:r>
              <a:rPr lang="en-US" baseline="0" dirty="0" smtClean="0"/>
              <a:t> will lead to </a:t>
            </a:r>
            <a:r>
              <a:rPr lang="en-US" baseline="0" smtClean="0"/>
              <a:t>cheek biting</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F938DF-30B0-45FD-A9B4-F3AD3129AB10}" type="slidenum">
              <a:rPr lang="en-US"/>
              <a:pPr/>
              <a:t>23</a:t>
            </a:fld>
            <a:endParaRPr 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dirty="0" smtClean="0"/>
              <a:t>* Vertical relations determine the amount of</a:t>
            </a:r>
            <a:r>
              <a:rPr lang="en-US" baseline="0" dirty="0" smtClean="0"/>
              <a:t> separation between the two jaws and has to be established correctly for the proper comfort, health and function of the mouth</a:t>
            </a:r>
            <a:endParaRPr lang="en-US" dirty="0"/>
          </a:p>
        </p:txBody>
      </p:sp>
      <p:sp>
        <p:nvSpPr>
          <p:cNvPr id="4" name="عنصر نائب لرقم الشريحة 3"/>
          <p:cNvSpPr>
            <a:spLocks noGrp="1"/>
          </p:cNvSpPr>
          <p:nvPr>
            <p:ph type="sldNum" sz="quarter" idx="10"/>
          </p:nvPr>
        </p:nvSpPr>
        <p:spPr/>
        <p:txBody>
          <a:bodyPr/>
          <a:lstStyle/>
          <a:p>
            <a:pPr>
              <a:defRPr/>
            </a:pPr>
            <a:fld id="{EF8DF123-D56F-4AE9-B255-0AE4BA9CF900}" type="slidenum">
              <a:rPr lang="en-US" smtClean="0"/>
              <a:pPr>
                <a:defRPr/>
              </a:pPr>
              <a:t>25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buFont typeface="Arial" charset="0"/>
              <a:buChar char="•"/>
            </a:pPr>
            <a:r>
              <a:rPr lang="en-US" dirty="0" smtClean="0"/>
              <a:t>Many methods have been proposed but yet</a:t>
            </a:r>
            <a:r>
              <a:rPr lang="en-US" baseline="0" dirty="0" smtClean="0"/>
              <a:t> none are accurate. So, use more than one  method to clinically establish the correct OVD. The first four methods are used at the same time to establish OVD.</a:t>
            </a:r>
          </a:p>
        </p:txBody>
      </p:sp>
      <p:sp>
        <p:nvSpPr>
          <p:cNvPr id="4" name="عنصر نائب لرقم الشريحة 3"/>
          <p:cNvSpPr>
            <a:spLocks noGrp="1"/>
          </p:cNvSpPr>
          <p:nvPr>
            <p:ph type="sldNum" sz="quarter" idx="10"/>
          </p:nvPr>
        </p:nvSpPr>
        <p:spPr/>
        <p:txBody>
          <a:bodyPr/>
          <a:lstStyle/>
          <a:p>
            <a:pPr>
              <a:defRPr/>
            </a:pPr>
            <a:fld id="{EF8DF123-D56F-4AE9-B255-0AE4BA9CF900}" type="slidenum">
              <a:rPr lang="en-US" smtClean="0"/>
              <a:pPr>
                <a:defRPr/>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3D9A5C-C093-41F9-B80A-06F3D4CC607E}" type="slidenum">
              <a:rPr lang="en-US"/>
              <a:pPr/>
              <a:t>4</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eaLnBrk="1" hangingPunct="1"/>
            <a:r>
              <a:rPr lang="en-US" dirty="0" smtClean="0"/>
              <a:t>*The PRP is recorded to provide a point of reference from which the </a:t>
            </a:r>
            <a:r>
              <a:rPr lang="en-US" dirty="0" err="1" smtClean="0"/>
              <a:t>occlusal</a:t>
            </a:r>
            <a:r>
              <a:rPr lang="en-US" dirty="0" smtClean="0"/>
              <a:t> vertical dimension of the dentures can be calculated by subtracting approximately 3 mm for the freeway space.</a:t>
            </a:r>
          </a:p>
          <a:p>
            <a:pPr eaLnBrk="1" hangingPunct="1"/>
            <a:r>
              <a:rPr lang="en-US" dirty="0" smtClean="0"/>
              <a:t> The patient must be completely relaxed &amp; sitting bolt upright.</a:t>
            </a:r>
          </a:p>
          <a:p>
            <a:pPr>
              <a:buFont typeface="Arial" charset="0"/>
              <a:buNone/>
            </a:pPr>
            <a:endParaRPr lang="en-US" baseline="0" dirty="0" smtClean="0"/>
          </a:p>
        </p:txBody>
      </p:sp>
      <p:sp>
        <p:nvSpPr>
          <p:cNvPr id="4" name="عنصر نائب لرقم الشريحة 3"/>
          <p:cNvSpPr>
            <a:spLocks noGrp="1"/>
          </p:cNvSpPr>
          <p:nvPr>
            <p:ph type="sldNum" sz="quarter" idx="10"/>
          </p:nvPr>
        </p:nvSpPr>
        <p:spPr/>
        <p:txBody>
          <a:bodyPr/>
          <a:lstStyle/>
          <a:p>
            <a:pPr>
              <a:defRPr/>
            </a:pPr>
            <a:fld id="{EF8DF123-D56F-4AE9-B255-0AE4BA9CF900}" type="slidenum">
              <a:rPr lang="en-US" smtClean="0"/>
              <a:pPr>
                <a:defRPr/>
              </a:pPr>
              <a:t>28</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D1B300-B684-4821-8A8E-44B98F1FCBE3}" type="slidenum">
              <a:rPr lang="en-US"/>
              <a:pPr/>
              <a:t>29</a:t>
            </a:fld>
            <a:endParaRPr lang="en-US"/>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64D167-FCD4-4EBE-8FCA-DDCDF99A7266}" type="slidenum">
              <a:rPr lang="en-US"/>
              <a:pPr/>
              <a:t>30</a:t>
            </a:fld>
            <a:endParaRPr lang="en-US"/>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F284B9-2C00-48BC-92DD-532428DE4749}" type="slidenum">
              <a:rPr lang="en-US"/>
              <a:pPr/>
              <a:t>31</a:t>
            </a:fld>
            <a:endParaRPr lang="en-US"/>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3EC43F-5E2A-456A-AB33-A319B045EECF}" type="slidenum">
              <a:rPr lang="en-US"/>
              <a:pPr/>
              <a:t>32</a:t>
            </a:fld>
            <a:endParaRPr lang="en-US"/>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0DBE02-CFB7-476D-8CE6-32CFAF2480F6}" type="slidenum">
              <a:rPr lang="en-US"/>
              <a:pPr/>
              <a:t>33</a:t>
            </a:fld>
            <a:endParaRPr lang="en-US"/>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560EF-C21F-4882-AA69-06F7E8EEC293}" type="slidenum">
              <a:rPr lang="en-US"/>
              <a:pPr/>
              <a:t>35</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dirty="0" smtClean="0"/>
              <a:t>*</a:t>
            </a:r>
            <a:r>
              <a:rPr lang="en-US" sz="1200" kern="1200" baseline="0" dirty="0" smtClean="0">
                <a:solidFill>
                  <a:schemeClr val="tx1"/>
                </a:solidFill>
                <a:latin typeface="+mn-lt"/>
                <a:ea typeface="+mn-ea"/>
                <a:cs typeface="+mn-cs"/>
              </a:rPr>
              <a:t>The space between the anterior teeth that, according to Dr. Earl Pound, should not be more or less than 1 to 2 mm of clearance between the </a:t>
            </a:r>
            <a:r>
              <a:rPr lang="en-US" sz="1200" kern="1200" baseline="0" dirty="0" err="1" smtClean="0">
                <a:solidFill>
                  <a:schemeClr val="tx1"/>
                </a:solidFill>
                <a:latin typeface="+mn-lt"/>
                <a:ea typeface="+mn-ea"/>
                <a:cs typeface="+mn-cs"/>
              </a:rPr>
              <a:t>incisal</a:t>
            </a:r>
            <a:r>
              <a:rPr lang="en-US" sz="1200" kern="1200" baseline="0" dirty="0" smtClean="0">
                <a:solidFill>
                  <a:schemeClr val="tx1"/>
                </a:solidFill>
                <a:latin typeface="+mn-lt"/>
                <a:ea typeface="+mn-ea"/>
                <a:cs typeface="+mn-cs"/>
              </a:rPr>
              <a:t> edges of the teeth when the patient is unconsciously repeating the letter ‘‘S.’’</a:t>
            </a:r>
            <a:endParaRPr lang="en-US" dirty="0"/>
          </a:p>
        </p:txBody>
      </p:sp>
      <p:sp>
        <p:nvSpPr>
          <p:cNvPr id="4" name="عنصر نائب لرقم الشريحة 3"/>
          <p:cNvSpPr>
            <a:spLocks noGrp="1"/>
          </p:cNvSpPr>
          <p:nvPr>
            <p:ph type="sldNum" sz="quarter" idx="10"/>
          </p:nvPr>
        </p:nvSpPr>
        <p:spPr/>
        <p:txBody>
          <a:bodyPr/>
          <a:lstStyle/>
          <a:p>
            <a:pPr>
              <a:defRPr/>
            </a:pPr>
            <a:fld id="{EF8DF123-D56F-4AE9-B255-0AE4BA9CF900}" type="slidenum">
              <a:rPr lang="en-US" smtClean="0"/>
              <a:pPr>
                <a:defRPr/>
              </a:pPr>
              <a:t>36</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buFont typeface="Arial" charset="0"/>
              <a:buNone/>
            </a:pPr>
            <a:r>
              <a:rPr lang="en-US" dirty="0" smtClean="0">
                <a:solidFill>
                  <a:srgbClr val="FF0000"/>
                </a:solidFill>
              </a:rPr>
              <a:t>¶</a:t>
            </a:r>
            <a:r>
              <a:rPr lang="en-US" dirty="0" smtClean="0"/>
              <a:t> The former dentures can be measured between the borders of maxillary and </a:t>
            </a:r>
            <a:r>
              <a:rPr lang="en-US" dirty="0" err="1" smtClean="0"/>
              <a:t>mandibular</a:t>
            </a:r>
            <a:r>
              <a:rPr lang="en-US" dirty="0" smtClean="0"/>
              <a:t> dentures by </a:t>
            </a:r>
            <a:r>
              <a:rPr lang="en-US" dirty="0" err="1" smtClean="0"/>
              <a:t>Boley</a:t>
            </a:r>
            <a:r>
              <a:rPr lang="en-US" dirty="0" smtClean="0"/>
              <a:t> gauge</a:t>
            </a:r>
          </a:p>
          <a:p>
            <a:pPr>
              <a:buFont typeface="Arial" charset="0"/>
              <a:buNone/>
            </a:pPr>
            <a:r>
              <a:rPr lang="en-US" dirty="0" smtClean="0">
                <a:solidFill>
                  <a:srgbClr val="FF0000"/>
                </a:solidFill>
              </a:rPr>
              <a:t>£ Measurements are made between stable landmarks with the teeth in</a:t>
            </a:r>
            <a:r>
              <a:rPr lang="en-US" baseline="0" dirty="0" smtClean="0">
                <a:solidFill>
                  <a:srgbClr val="FF0000"/>
                </a:solidFill>
              </a:rPr>
              <a:t> occlusion e.g., between upper and lower </a:t>
            </a:r>
            <a:r>
              <a:rPr lang="en-US" baseline="0" dirty="0" err="1" smtClean="0">
                <a:solidFill>
                  <a:srgbClr val="FF0000"/>
                </a:solidFill>
              </a:rPr>
              <a:t>freni</a:t>
            </a:r>
            <a:endParaRPr lang="en-US" dirty="0"/>
          </a:p>
        </p:txBody>
      </p:sp>
      <p:sp>
        <p:nvSpPr>
          <p:cNvPr id="4" name="عنصر نائب لرقم الشريحة 3"/>
          <p:cNvSpPr>
            <a:spLocks noGrp="1"/>
          </p:cNvSpPr>
          <p:nvPr>
            <p:ph type="sldNum" sz="quarter" idx="10"/>
          </p:nvPr>
        </p:nvSpPr>
        <p:spPr/>
        <p:txBody>
          <a:bodyPr/>
          <a:lstStyle/>
          <a:p>
            <a:pPr>
              <a:defRPr/>
            </a:pPr>
            <a:fld id="{EF8DF123-D56F-4AE9-B255-0AE4BA9CF900}" type="slidenum">
              <a:rPr lang="en-US" smtClean="0"/>
              <a:pPr>
                <a:defRPr/>
              </a:pPr>
              <a:t>38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B48574E-A6CD-4D6A-84CB-6A363125F331}" type="slidenum">
              <a:rPr lang="en-US"/>
              <a:pPr/>
              <a:t>39</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a:t>
            </a:r>
            <a:r>
              <a:rPr lang="en-US" dirty="0" err="1" smtClean="0"/>
              <a:t>antero</a:t>
            </a:r>
            <a:r>
              <a:rPr lang="en-US" dirty="0" smtClean="0"/>
              <a:t>-posterior location of the </a:t>
            </a:r>
            <a:r>
              <a:rPr lang="en-US" dirty="0" err="1" smtClean="0"/>
              <a:t>incisal</a:t>
            </a:r>
            <a:r>
              <a:rPr lang="en-US" dirty="0" smtClean="0"/>
              <a:t> point can be determined by asking the patient to say a word containing a fricative consonant, e.g. ‘fish’. The </a:t>
            </a:r>
            <a:r>
              <a:rPr lang="en-US" dirty="0" err="1" smtClean="0"/>
              <a:t>incisal</a:t>
            </a:r>
            <a:r>
              <a:rPr lang="en-US" dirty="0" smtClean="0"/>
              <a:t> point should correspond to the posterior part of the lower lip</a:t>
            </a:r>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CB79FF-6EB7-44B5-AC4C-1B20E755A684}" type="slidenum">
              <a:rPr lang="en-US" smtClean="0"/>
              <a:pPr/>
              <a:t>5</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3D74CE-A616-44B0-89CF-295697B92779}" type="slidenum">
              <a:rPr lang="en-US"/>
              <a:pPr/>
              <a:t>40</a:t>
            </a:fld>
            <a:endParaRPr lang="en-US"/>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512142-1BC5-4B41-AD2F-1679842318D9}" type="slidenum">
              <a:rPr lang="en-US"/>
              <a:pPr/>
              <a:t>41</a:t>
            </a:fld>
            <a:endParaRPr lang="en-US"/>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D573AB-CFAF-497B-97EB-185AB1350988}" type="slidenum">
              <a:rPr lang="en-US"/>
              <a:pPr/>
              <a:t>42</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dirty="0" smtClean="0"/>
              <a:t>* Once occlusion rims are </a:t>
            </a:r>
            <a:r>
              <a:rPr lang="en-US" dirty="0" err="1" smtClean="0"/>
              <a:t>levelled</a:t>
            </a:r>
            <a:r>
              <a:rPr lang="en-US" dirty="0" smtClean="0"/>
              <a:t> to meet evenly</a:t>
            </a:r>
            <a:r>
              <a:rPr lang="en-US" baseline="0" dirty="0" smtClean="0"/>
              <a:t> at the correct OVD, guidelines are scribed on occlusion rims to aid in teeth selection, arrangement, and location of centric relation</a:t>
            </a:r>
            <a:endParaRPr lang="en-US" dirty="0"/>
          </a:p>
        </p:txBody>
      </p:sp>
      <p:sp>
        <p:nvSpPr>
          <p:cNvPr id="4" name="عنصر نائب لرقم الشريحة 3"/>
          <p:cNvSpPr>
            <a:spLocks noGrp="1"/>
          </p:cNvSpPr>
          <p:nvPr>
            <p:ph type="sldNum" sz="quarter" idx="10"/>
          </p:nvPr>
        </p:nvSpPr>
        <p:spPr/>
        <p:txBody>
          <a:bodyPr/>
          <a:lstStyle/>
          <a:p>
            <a:pPr>
              <a:defRPr/>
            </a:pPr>
            <a:fld id="{EF8DF123-D56F-4AE9-B255-0AE4BA9CF900}" type="slidenum">
              <a:rPr lang="en-US" smtClean="0"/>
              <a:pPr>
                <a:defRPr/>
              </a:pPr>
              <a:t>46</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5059" name="Rectangle 3"/>
          <p:cNvSpPr>
            <a:spLocks noGrp="1" noChangeArrowheads="1"/>
          </p:cNvSpPr>
          <p:nvPr>
            <p:ph type="body" idx="1"/>
          </p:nvPr>
        </p:nvSpPr>
        <p:spPr bwMode="auto">
          <a:xfrm>
            <a:off x="914400" y="4343400"/>
            <a:ext cx="5029200" cy="4114800"/>
          </a:xfrm>
          <a:prstGeom prst="rect">
            <a:avLst/>
          </a:prstGeom>
          <a:noFill/>
          <a:ln w="38100" cap="sq">
            <a:miter lim="800000"/>
            <a:headEnd/>
            <a:tailEnd/>
          </a:ln>
        </p:spPr>
        <p:txBody>
          <a:bodyPr/>
          <a:lstStyle/>
          <a:p>
            <a:endParaRPr lang="ar-JO" smtClean="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dirty="0" smtClean="0"/>
              <a:t>*</a:t>
            </a:r>
            <a:endParaRPr lang="en-US" dirty="0"/>
          </a:p>
        </p:txBody>
      </p:sp>
      <p:sp>
        <p:nvSpPr>
          <p:cNvPr id="4" name="عنصر نائب لرقم الشريحة 3"/>
          <p:cNvSpPr>
            <a:spLocks noGrp="1"/>
          </p:cNvSpPr>
          <p:nvPr>
            <p:ph type="sldNum" sz="quarter" idx="10"/>
          </p:nvPr>
        </p:nvSpPr>
        <p:spPr/>
        <p:txBody>
          <a:bodyPr/>
          <a:lstStyle/>
          <a:p>
            <a:pPr>
              <a:defRPr/>
            </a:pPr>
            <a:fld id="{EF8DF123-D56F-4AE9-B255-0AE4BA9CF900}" type="slidenum">
              <a:rPr lang="en-US" smtClean="0"/>
              <a:pPr>
                <a:defRPr/>
              </a:pPr>
              <a:t>51</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8131" name="Rectangle 3"/>
          <p:cNvSpPr>
            <a:spLocks noGrp="1" noChangeArrowheads="1"/>
          </p:cNvSpPr>
          <p:nvPr>
            <p:ph type="body" idx="1"/>
          </p:nvPr>
        </p:nvSpPr>
        <p:spPr bwMode="auto">
          <a:xfrm>
            <a:off x="914400" y="4343400"/>
            <a:ext cx="5029200" cy="4114800"/>
          </a:xfrm>
          <a:prstGeom prst="rect">
            <a:avLst/>
          </a:prstGeom>
          <a:noFill/>
          <a:ln w="38100" cap="sq">
            <a:miter lim="800000"/>
            <a:headEnd/>
            <a:tailEnd/>
          </a:ln>
        </p:spPr>
        <p:txBody>
          <a:bodyPr/>
          <a:lstStyle/>
          <a:p>
            <a:endParaRPr lang="ar-JO" smtClean="0">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E3D875AD-8DAC-4344-9176-9AF7ABB57B02}" type="slidenum">
              <a:rPr lang="en-US" smtClean="0"/>
              <a:pPr/>
              <a:t>53</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buFont typeface="Arial" charset="0"/>
              <a:buChar char="•"/>
            </a:pPr>
            <a:r>
              <a:rPr lang="en-US" dirty="0" smtClean="0"/>
              <a:t>Biologic</a:t>
            </a:r>
            <a:r>
              <a:rPr lang="en-US" baseline="0" dirty="0" smtClean="0"/>
              <a:t> difficulties due to lack of coordination between muscles, many edentulous patients tend to protrude the mandible, old denture wearers assume habitual eccentric positions due to wear of teeth or due to previous wrong centric record.</a:t>
            </a:r>
          </a:p>
          <a:p>
            <a:pPr>
              <a:buFont typeface="Arial" charset="0"/>
              <a:buChar char="•"/>
            </a:pPr>
            <a:r>
              <a:rPr lang="en-US" baseline="0" dirty="0" smtClean="0"/>
              <a:t>Mechanical difficulties, due to ill-fitting bases or due to some interferences between bases</a:t>
            </a:r>
          </a:p>
          <a:p>
            <a:pPr>
              <a:buFont typeface="Arial" charset="0"/>
              <a:buChar char="•"/>
            </a:pPr>
            <a:r>
              <a:rPr lang="en-US" baseline="0" dirty="0" smtClean="0"/>
              <a:t>Psychological difficulties</a:t>
            </a:r>
            <a:endParaRPr lang="en-US" dirty="0"/>
          </a:p>
        </p:txBody>
      </p:sp>
      <p:sp>
        <p:nvSpPr>
          <p:cNvPr id="4" name="عنصر نائب لرقم الشريحة 3"/>
          <p:cNvSpPr>
            <a:spLocks noGrp="1"/>
          </p:cNvSpPr>
          <p:nvPr>
            <p:ph type="sldNum" sz="quarter" idx="10"/>
          </p:nvPr>
        </p:nvSpPr>
        <p:spPr/>
        <p:txBody>
          <a:bodyPr/>
          <a:lstStyle/>
          <a:p>
            <a:fld id="{E3D875AD-8DAC-4344-9176-9AF7ABB57B02}" type="slidenum">
              <a:rPr lang="en-US" smtClean="0"/>
              <a:pPr/>
              <a:t>55</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E3D875AD-8DAC-4344-9176-9AF7ABB57B02}" type="slidenum">
              <a:rPr lang="en-US" smtClean="0"/>
              <a:pPr/>
              <a:t>56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dirty="0" smtClean="0"/>
              <a:t>* If there is lowering or drooping of the corners of the mouth, add more wax to labial surface. </a:t>
            </a:r>
          </a:p>
          <a:p>
            <a:r>
              <a:rPr lang="en-US" dirty="0" smtClean="0"/>
              <a:t>If the corners of mouth appear stretched outward, remove</a:t>
            </a:r>
            <a:r>
              <a:rPr lang="en-US" baseline="0" dirty="0" smtClean="0"/>
              <a:t> wax from labial surface until features assume normal appearance</a:t>
            </a:r>
            <a:endParaRPr lang="en-US" dirty="0"/>
          </a:p>
        </p:txBody>
      </p:sp>
      <p:sp>
        <p:nvSpPr>
          <p:cNvPr id="4" name="عنصر نائب لرقم الشريحة 3"/>
          <p:cNvSpPr>
            <a:spLocks noGrp="1"/>
          </p:cNvSpPr>
          <p:nvPr>
            <p:ph type="sldNum" sz="quarter" idx="10"/>
          </p:nvPr>
        </p:nvSpPr>
        <p:spPr/>
        <p:txBody>
          <a:bodyPr/>
          <a:lstStyle/>
          <a:p>
            <a:pPr>
              <a:defRPr/>
            </a:pPr>
            <a:fld id="{EF8DF123-D56F-4AE9-B255-0AE4BA9CF900}" type="slidenum">
              <a:rPr lang="en-US" smtClean="0"/>
              <a:pPr>
                <a:defRPr/>
              </a:pPr>
              <a:t>6</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*If it does, it will be difficult to confirm whether the record was taken at the CR position, because the portion of the registration capturing the sides of the rim will guide the patient into the same closure whenever they close – it will look repeatable only because the patient cannot close in any other position.</a:t>
            </a:r>
          </a:p>
          <a:p>
            <a:endParaRPr lang="en-US" dirty="0"/>
          </a:p>
        </p:txBody>
      </p:sp>
      <p:sp>
        <p:nvSpPr>
          <p:cNvPr id="4" name="عنصر نائب لرقم الشريحة 3"/>
          <p:cNvSpPr>
            <a:spLocks noGrp="1"/>
          </p:cNvSpPr>
          <p:nvPr>
            <p:ph type="sldNum" sz="quarter" idx="10"/>
          </p:nvPr>
        </p:nvSpPr>
        <p:spPr/>
        <p:txBody>
          <a:bodyPr/>
          <a:lstStyle/>
          <a:p>
            <a:pPr>
              <a:defRPr/>
            </a:pPr>
            <a:fld id="{EF8DF123-D56F-4AE9-B255-0AE4BA9CF900}" type="slidenum">
              <a:rPr lang="en-US" smtClean="0"/>
              <a:pPr>
                <a:defRPr/>
              </a:pPr>
              <a:t>65</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dirty="0" smtClean="0"/>
              <a:t>*To locate the rims it is advisable to use a recording medium which initially is of low viscosity, thus offering little resistance to closure of the jaws but which subsequently hardens sufficiently, not to be distorted when the casts are mounted on the articulator (dimensionally stable) and has short setting time.</a:t>
            </a:r>
          </a:p>
          <a:p>
            <a:endParaRPr lang="en-US" b="0" dirty="0"/>
          </a:p>
        </p:txBody>
      </p:sp>
      <p:sp>
        <p:nvSpPr>
          <p:cNvPr id="4" name="عنصر نائب لرقم الشريحة 3"/>
          <p:cNvSpPr>
            <a:spLocks noGrp="1"/>
          </p:cNvSpPr>
          <p:nvPr>
            <p:ph type="sldNum" sz="quarter" idx="10"/>
          </p:nvPr>
        </p:nvSpPr>
        <p:spPr/>
        <p:txBody>
          <a:bodyPr/>
          <a:lstStyle/>
          <a:p>
            <a:pPr>
              <a:defRPr/>
            </a:pPr>
            <a:fld id="{EF8DF123-D56F-4AE9-B255-0AE4BA9CF900}" type="slidenum">
              <a:rPr lang="en-US" smtClean="0"/>
              <a:pPr>
                <a:defRPr/>
              </a:pPr>
              <a:t>68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E4F809-6DFB-4D61-815D-2E497CE407F2}" type="slidenum">
              <a:rPr lang="en-US"/>
              <a:pPr/>
              <a:t>7</a:t>
            </a:fld>
            <a:endParaRPr lang="en-US"/>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rgbClr val="FF0000"/>
                </a:solidFill>
              </a:rPr>
              <a:t>*</a:t>
            </a:r>
            <a:r>
              <a:rPr lang="en-US" dirty="0" smtClean="0"/>
              <a:t>The area of the external lips where the red mucous membrane ends and normal outside skin of the face begins is known as the vermilion border</a:t>
            </a: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dirty="0" err="1" smtClean="0"/>
              <a:t>Buccal</a:t>
            </a:r>
            <a:r>
              <a:rPr lang="en-US" dirty="0" smtClean="0"/>
              <a:t> corridor: the space between </a:t>
            </a:r>
            <a:r>
              <a:rPr lang="en-US" dirty="0" err="1" smtClean="0"/>
              <a:t>buccal</a:t>
            </a:r>
            <a:r>
              <a:rPr lang="en-US" dirty="0" smtClean="0"/>
              <a:t> surface</a:t>
            </a:r>
            <a:r>
              <a:rPr lang="en-US" baseline="0" dirty="0" smtClean="0"/>
              <a:t> of posterior teeth and inner surface of cheeks. The </a:t>
            </a:r>
            <a:r>
              <a:rPr lang="en-US" baseline="0" dirty="0" err="1" smtClean="0"/>
              <a:t>buccolingual</a:t>
            </a:r>
            <a:r>
              <a:rPr lang="en-US" baseline="0" dirty="0" smtClean="0"/>
              <a:t> positioning of occlusion rim should permit an appropriate </a:t>
            </a:r>
            <a:r>
              <a:rPr lang="en-US" baseline="0" dirty="0" err="1" smtClean="0"/>
              <a:t>buccal</a:t>
            </a:r>
            <a:r>
              <a:rPr lang="en-US" baseline="0" dirty="0" smtClean="0"/>
              <a:t> corridor</a:t>
            </a:r>
            <a:endParaRPr lang="en-US" dirty="0"/>
          </a:p>
        </p:txBody>
      </p:sp>
      <p:sp>
        <p:nvSpPr>
          <p:cNvPr id="4" name="عنصر نائب لرقم الشريحة 3"/>
          <p:cNvSpPr>
            <a:spLocks noGrp="1"/>
          </p:cNvSpPr>
          <p:nvPr>
            <p:ph type="sldNum" sz="quarter" idx="10"/>
          </p:nvPr>
        </p:nvSpPr>
        <p:spPr/>
        <p:txBody>
          <a:bodyPr/>
          <a:lstStyle/>
          <a:p>
            <a:pPr>
              <a:defRPr/>
            </a:pPr>
            <a:fld id="{EF8DF123-D56F-4AE9-B255-0AE4BA9CF900}" type="slidenum">
              <a:rPr lang="en-US" smtClean="0"/>
              <a:pPr>
                <a:defRPr/>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sz="1200" b="1" dirty="0" smtClean="0">
                <a:solidFill>
                  <a:srgbClr val="FF0000"/>
                </a:solidFill>
              </a:rPr>
              <a:t>*</a:t>
            </a:r>
            <a:r>
              <a:rPr lang="en-US" dirty="0" smtClean="0"/>
              <a:t>Aims: </a:t>
            </a:r>
          </a:p>
          <a:p>
            <a:r>
              <a:rPr lang="en-US" dirty="0" smtClean="0"/>
              <a:t>To</a:t>
            </a:r>
            <a:r>
              <a:rPr lang="en-US" baseline="0" dirty="0" smtClean="0"/>
              <a:t> establish the </a:t>
            </a:r>
            <a:r>
              <a:rPr lang="en-US" baseline="0" dirty="0" err="1" smtClean="0"/>
              <a:t>superoinferior</a:t>
            </a:r>
            <a:r>
              <a:rPr lang="en-US" baseline="0" dirty="0" smtClean="0"/>
              <a:t> position of teeth in relation to basal bone</a:t>
            </a:r>
          </a:p>
          <a:p>
            <a:r>
              <a:rPr lang="en-US" baseline="0" dirty="0" smtClean="0"/>
              <a:t>To determine level &amp; slant of </a:t>
            </a:r>
            <a:r>
              <a:rPr lang="en-US" baseline="0" dirty="0" err="1" smtClean="0"/>
              <a:t>occlusal</a:t>
            </a:r>
            <a:r>
              <a:rPr lang="en-US" baseline="0" dirty="0" smtClean="0"/>
              <a:t> plane</a:t>
            </a:r>
            <a:endParaRPr lang="en-US" dirty="0"/>
          </a:p>
        </p:txBody>
      </p:sp>
      <p:sp>
        <p:nvSpPr>
          <p:cNvPr id="4" name="عنصر نائب لرقم الشريحة 3"/>
          <p:cNvSpPr>
            <a:spLocks noGrp="1"/>
          </p:cNvSpPr>
          <p:nvPr>
            <p:ph type="sldNum" sz="quarter" idx="10"/>
          </p:nvPr>
        </p:nvSpPr>
        <p:spPr/>
        <p:txBody>
          <a:bodyPr/>
          <a:lstStyle/>
          <a:p>
            <a:pPr>
              <a:defRPr/>
            </a:pPr>
            <a:fld id="{EF8DF123-D56F-4AE9-B255-0AE4BA9CF900}" type="slidenum">
              <a:rPr lang="en-US" smtClean="0"/>
              <a:pPr>
                <a:defRPr/>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2400" smtClean="0">
                <a:solidFill>
                  <a:srgbClr val="FF0000"/>
                </a:solidFill>
              </a:rPr>
              <a:t>¤ </a:t>
            </a:r>
            <a:r>
              <a:rPr lang="en-US" sz="1200" kern="1200" baseline="0" smtClean="0">
                <a:solidFill>
                  <a:schemeClr val="tx1"/>
                </a:solidFill>
                <a:latin typeface="+mn-lt"/>
                <a:ea typeface="+mn-ea"/>
                <a:cs typeface="+mn-cs"/>
              </a:rPr>
              <a:t>A line </a:t>
            </a:r>
            <a:r>
              <a:rPr lang="en-US" sz="1200" kern="1200" baseline="0" dirty="0" smtClean="0">
                <a:solidFill>
                  <a:schemeClr val="tx1"/>
                </a:solidFill>
                <a:latin typeface="+mn-lt"/>
                <a:ea typeface="+mn-ea"/>
                <a:cs typeface="+mn-cs"/>
              </a:rPr>
              <a:t>running from the inferior border of the ala of the nose to some defined point on the tragus of the</a:t>
            </a:r>
          </a:p>
          <a:p>
            <a:r>
              <a:rPr lang="en-US" sz="1200" kern="1200" baseline="0" dirty="0" smtClean="0">
                <a:solidFill>
                  <a:schemeClr val="tx1"/>
                </a:solidFill>
                <a:latin typeface="+mn-lt"/>
                <a:ea typeface="+mn-ea"/>
                <a:cs typeface="+mn-cs"/>
              </a:rPr>
              <a:t>ear, usually considered to be the tip of the tragus.</a:t>
            </a:r>
            <a:endParaRPr lang="en-US" sz="2400" dirty="0"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7B86ADA-C349-4FBB-A13C-C1524D304A08}" type="slidenum">
              <a:rPr lang="en-US" smtClean="0"/>
              <a:pPr/>
              <a:t>11</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E24CCB-C95E-4B58-A20F-A6854CBA6D70}" type="slidenum">
              <a:rPr lang="en-US"/>
              <a:pPr/>
              <a:t>12</a:t>
            </a:fld>
            <a:endParaRPr lang="en-US"/>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0" y="0"/>
            <a:ext cx="1085850" cy="6854825"/>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endParaRPr lang="en-US"/>
          </a:p>
        </p:txBody>
      </p:sp>
      <p:sp>
        <p:nvSpPr>
          <p:cNvPr id="89091" name="Rectangle 3"/>
          <p:cNvSpPr>
            <a:spLocks noGrp="1" noChangeArrowheads="1"/>
          </p:cNvSpPr>
          <p:nvPr>
            <p:ph type="ctrTitle" sz="quarter"/>
          </p:nvPr>
        </p:nvSpPr>
        <p:spPr>
          <a:xfrm>
            <a:off x="1143000" y="2286000"/>
            <a:ext cx="7772400" cy="1143000"/>
          </a:xfrm>
        </p:spPr>
        <p:txBody>
          <a:bodyPr/>
          <a:lstStyle>
            <a:lvl1pPr algn="ctr">
              <a:defRPr/>
            </a:lvl1pPr>
          </a:lstStyle>
          <a:p>
            <a:r>
              <a:rPr lang="ar-SA" smtClean="0"/>
              <a:t>انقر لتحرير نمط العنوان الرئيسي</a:t>
            </a:r>
            <a:endParaRPr lang="en-US"/>
          </a:p>
        </p:txBody>
      </p:sp>
      <p:sp>
        <p:nvSpPr>
          <p:cNvPr id="89092" name="Rectangle 4"/>
          <p:cNvSpPr>
            <a:spLocks noGrp="1" noChangeArrowheads="1"/>
          </p:cNvSpPr>
          <p:nvPr>
            <p:ph type="subTitle" sz="quarter" idx="1"/>
          </p:nvPr>
        </p:nvSpPr>
        <p:spPr>
          <a:xfrm>
            <a:off x="1828800" y="3886200"/>
            <a:ext cx="6400800" cy="1752600"/>
          </a:xfrm>
        </p:spPr>
        <p:txBody>
          <a:bodyPr/>
          <a:lstStyle>
            <a:lvl1pPr marL="0" indent="0" algn="ctr">
              <a:buFont typeface="Symbol" pitchFamily="1" charset="2"/>
              <a:buNone/>
              <a:defRPr i="1">
                <a:solidFill>
                  <a:srgbClr val="FFFFFF"/>
                </a:solidFill>
              </a:defRPr>
            </a:lvl1pPr>
          </a:lstStyle>
          <a:p>
            <a:r>
              <a:rPr lang="ar-SA" smtClean="0"/>
              <a:t>انقر لتحرير نمط العنوان الثانوي الرئيسي</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978650" y="609600"/>
            <a:ext cx="1944688" cy="5486400"/>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1143000" y="609600"/>
            <a:ext cx="5683250" cy="54864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279525" y="685800"/>
            <a:ext cx="7086600" cy="7318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79525" y="1600200"/>
            <a:ext cx="5257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279525" y="3938588"/>
            <a:ext cx="5257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4791075" y="6481763"/>
            <a:ext cx="2133600" cy="301625"/>
          </a:xfrm>
          <a:prstGeom prst="rect">
            <a:avLst/>
          </a:prstGeom>
        </p:spPr>
        <p:txBody>
          <a:bodyPr/>
          <a:lstStyle>
            <a:lvl1pPr>
              <a:defRPr/>
            </a:lvl1pPr>
          </a:lstStyle>
          <a:p>
            <a:pPr>
              <a:defRPr/>
            </a:pPr>
            <a:endParaRPr lang="en-US"/>
          </a:p>
        </p:txBody>
      </p:sp>
      <p:sp>
        <p:nvSpPr>
          <p:cNvPr id="6" name="Rectangle 8"/>
          <p:cNvSpPr>
            <a:spLocks noGrp="1" noChangeArrowheads="1"/>
          </p:cNvSpPr>
          <p:nvPr>
            <p:ph type="ftr" sz="quarter" idx="11"/>
          </p:nvPr>
        </p:nvSpPr>
        <p:spPr>
          <a:xfrm>
            <a:off x="457200" y="6481763"/>
            <a:ext cx="4259263" cy="301625"/>
          </a:xfrm>
          <a:prstGeom prst="rect">
            <a:avLst/>
          </a:prstGeom>
        </p:spPr>
        <p:txBody>
          <a:bodyPr/>
          <a:lstStyle>
            <a:lvl1pPr>
              <a:defRPr/>
            </a:lvl1pPr>
          </a:lstStyle>
          <a:p>
            <a:pPr>
              <a:defRPr/>
            </a:pPr>
            <a:endParaRPr lang="en-US"/>
          </a:p>
        </p:txBody>
      </p:sp>
      <p:sp>
        <p:nvSpPr>
          <p:cNvPr id="7" name="Rectangle 9"/>
          <p:cNvSpPr>
            <a:spLocks noGrp="1" noChangeArrowheads="1"/>
          </p:cNvSpPr>
          <p:nvPr>
            <p:ph type="sldNum" sz="quarter" idx="12"/>
          </p:nvPr>
        </p:nvSpPr>
        <p:spPr>
          <a:xfrm>
            <a:off x="7589838" y="6481763"/>
            <a:ext cx="503237" cy="301625"/>
          </a:xfrm>
          <a:prstGeom prst="rect">
            <a:avLst/>
          </a:prstGeom>
        </p:spPr>
        <p:txBody>
          <a:bodyPr/>
          <a:lstStyle>
            <a:lvl1pPr>
              <a:defRPr/>
            </a:lvl1pPr>
          </a:lstStyle>
          <a:p>
            <a:pPr>
              <a:defRPr/>
            </a:pPr>
            <a:fld id="{E8F1CEA0-9913-4F30-A248-8B84E7CBBEB4}" type="slidenum">
              <a:rPr lang="ar-SA"/>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عنوان، ومحتوى، واثنان من ال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762000" y="914400"/>
            <a:ext cx="7772400" cy="1143000"/>
          </a:xfrm>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762000" y="2362200"/>
            <a:ext cx="3810000" cy="3733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quarter" idx="2"/>
          </p:nvPr>
        </p:nvSpPr>
        <p:spPr>
          <a:xfrm>
            <a:off x="4724400" y="2362200"/>
            <a:ext cx="3810000" cy="17907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محتوى 4"/>
          <p:cNvSpPr>
            <a:spLocks noGrp="1"/>
          </p:cNvSpPr>
          <p:nvPr>
            <p:ph sz="quarter" idx="3"/>
          </p:nvPr>
        </p:nvSpPr>
        <p:spPr>
          <a:xfrm>
            <a:off x="4724400" y="4305300"/>
            <a:ext cx="3810000" cy="17907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Rectangle 6"/>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7" name="Rectangle 7"/>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8" name="Rectangle 8"/>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2627D340-6506-44C1-9402-62517B5FE14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1150938"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5113338"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الرمز لإضافة صورة</a:t>
            </a:r>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0" y="0"/>
            <a:ext cx="1085850" cy="6854825"/>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endParaRPr lang="en-US"/>
          </a:p>
        </p:txBody>
      </p:sp>
      <p:sp>
        <p:nvSpPr>
          <p:cNvPr id="88067" name="Rectangle 3"/>
          <p:cNvSpPr>
            <a:spLocks noGrp="1" noChangeArrowheads="1"/>
          </p:cNvSpPr>
          <p:nvPr>
            <p:ph type="title"/>
          </p:nvPr>
        </p:nvSpPr>
        <p:spPr bwMode="auto">
          <a:xfrm>
            <a:off x="11430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ar-SA" smtClean="0"/>
              <a:t>انقر لتحرير نمط العنوان الرئيسي</a:t>
            </a:r>
            <a:endParaRPr lang="en-US" smtClean="0"/>
          </a:p>
        </p:txBody>
      </p:sp>
      <p:sp>
        <p:nvSpPr>
          <p:cNvPr id="88068" name="Rectangle 4"/>
          <p:cNvSpPr>
            <a:spLocks noGrp="1" noChangeArrowheads="1"/>
          </p:cNvSpPr>
          <p:nvPr>
            <p:ph type="body" idx="1"/>
          </p:nvPr>
        </p:nvSpPr>
        <p:spPr bwMode="auto">
          <a:xfrm>
            <a:off x="1150938"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smtClean="0"/>
          </a:p>
        </p:txBody>
      </p:sp>
    </p:spTree>
  </p:cSld>
  <p:clrMap bg1="dk2" tx1="lt1" bg2="dk1" tx2="lt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Lst>
  <p:hf hdr="0" ftr="0" dt="0"/>
  <p:txStyles>
    <p:titleStyle>
      <a:lvl1pPr algn="l" rtl="0" eaLnBrk="1" fontAlgn="base" hangingPunct="1">
        <a:spcBef>
          <a:spcPct val="0"/>
        </a:spcBef>
        <a:spcAft>
          <a:spcPct val="0"/>
        </a:spcAft>
        <a:defRPr sz="4400" b="1">
          <a:solidFill>
            <a:srgbClr val="FFFF00"/>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4400" b="1">
          <a:solidFill>
            <a:srgbClr val="FFFF00"/>
          </a:solidFill>
          <a:effectLst>
            <a:outerShdw blurRad="38100" dist="38100" dir="2700000" algn="tl">
              <a:srgbClr val="000000"/>
            </a:outerShdw>
          </a:effectLst>
          <a:latin typeface="Times" pitchFamily="1" charset="0"/>
        </a:defRPr>
      </a:lvl2pPr>
      <a:lvl3pPr algn="l" rtl="0" eaLnBrk="1" fontAlgn="base" hangingPunct="1">
        <a:spcBef>
          <a:spcPct val="0"/>
        </a:spcBef>
        <a:spcAft>
          <a:spcPct val="0"/>
        </a:spcAft>
        <a:defRPr sz="4400" b="1">
          <a:solidFill>
            <a:srgbClr val="FFFF00"/>
          </a:solidFill>
          <a:effectLst>
            <a:outerShdw blurRad="38100" dist="38100" dir="2700000" algn="tl">
              <a:srgbClr val="000000"/>
            </a:outerShdw>
          </a:effectLst>
          <a:latin typeface="Times" pitchFamily="1" charset="0"/>
        </a:defRPr>
      </a:lvl3pPr>
      <a:lvl4pPr algn="l" rtl="0" eaLnBrk="1" fontAlgn="base" hangingPunct="1">
        <a:spcBef>
          <a:spcPct val="0"/>
        </a:spcBef>
        <a:spcAft>
          <a:spcPct val="0"/>
        </a:spcAft>
        <a:defRPr sz="4400" b="1">
          <a:solidFill>
            <a:srgbClr val="FFFF00"/>
          </a:solidFill>
          <a:effectLst>
            <a:outerShdw blurRad="38100" dist="38100" dir="2700000" algn="tl">
              <a:srgbClr val="000000"/>
            </a:outerShdw>
          </a:effectLst>
          <a:latin typeface="Times" pitchFamily="1" charset="0"/>
        </a:defRPr>
      </a:lvl4pPr>
      <a:lvl5pPr algn="l" rtl="0" eaLnBrk="1" fontAlgn="base" hangingPunct="1">
        <a:spcBef>
          <a:spcPct val="0"/>
        </a:spcBef>
        <a:spcAft>
          <a:spcPct val="0"/>
        </a:spcAft>
        <a:defRPr sz="4400" b="1">
          <a:solidFill>
            <a:srgbClr val="FFFF00"/>
          </a:solidFill>
          <a:effectLst>
            <a:outerShdw blurRad="38100" dist="38100" dir="2700000" algn="tl">
              <a:srgbClr val="000000"/>
            </a:outerShdw>
          </a:effectLst>
          <a:latin typeface="Times" pitchFamily="1" charset="0"/>
        </a:defRPr>
      </a:lvl5pPr>
      <a:lvl6pPr marL="457200" algn="l" rtl="0" eaLnBrk="1" fontAlgn="base" hangingPunct="1">
        <a:spcBef>
          <a:spcPct val="0"/>
        </a:spcBef>
        <a:spcAft>
          <a:spcPct val="0"/>
        </a:spcAft>
        <a:defRPr sz="4400" b="1">
          <a:solidFill>
            <a:srgbClr val="FFFF00"/>
          </a:solidFill>
          <a:effectLst>
            <a:outerShdw blurRad="38100" dist="38100" dir="2700000" algn="tl">
              <a:srgbClr val="000000"/>
            </a:outerShdw>
          </a:effectLst>
          <a:latin typeface="Times" pitchFamily="1" charset="0"/>
        </a:defRPr>
      </a:lvl6pPr>
      <a:lvl7pPr marL="914400" algn="l" rtl="0" eaLnBrk="1" fontAlgn="base" hangingPunct="1">
        <a:spcBef>
          <a:spcPct val="0"/>
        </a:spcBef>
        <a:spcAft>
          <a:spcPct val="0"/>
        </a:spcAft>
        <a:defRPr sz="4400" b="1">
          <a:solidFill>
            <a:srgbClr val="FFFF00"/>
          </a:solidFill>
          <a:effectLst>
            <a:outerShdw blurRad="38100" dist="38100" dir="2700000" algn="tl">
              <a:srgbClr val="000000"/>
            </a:outerShdw>
          </a:effectLst>
          <a:latin typeface="Times" pitchFamily="1" charset="0"/>
        </a:defRPr>
      </a:lvl7pPr>
      <a:lvl8pPr marL="1371600" algn="l" rtl="0" eaLnBrk="1" fontAlgn="base" hangingPunct="1">
        <a:spcBef>
          <a:spcPct val="0"/>
        </a:spcBef>
        <a:spcAft>
          <a:spcPct val="0"/>
        </a:spcAft>
        <a:defRPr sz="4400" b="1">
          <a:solidFill>
            <a:srgbClr val="FFFF00"/>
          </a:solidFill>
          <a:effectLst>
            <a:outerShdw blurRad="38100" dist="38100" dir="2700000" algn="tl">
              <a:srgbClr val="000000"/>
            </a:outerShdw>
          </a:effectLst>
          <a:latin typeface="Times" pitchFamily="1" charset="0"/>
        </a:defRPr>
      </a:lvl8pPr>
      <a:lvl9pPr marL="1828800" algn="l" rtl="0" eaLnBrk="1" fontAlgn="base" hangingPunct="1">
        <a:spcBef>
          <a:spcPct val="0"/>
        </a:spcBef>
        <a:spcAft>
          <a:spcPct val="0"/>
        </a:spcAft>
        <a:defRPr sz="4400" b="1">
          <a:solidFill>
            <a:srgbClr val="FFFF00"/>
          </a:solidFill>
          <a:effectLst>
            <a:outerShdw blurRad="38100" dist="38100" dir="2700000" algn="tl">
              <a:srgbClr val="000000"/>
            </a:outerShdw>
          </a:effectLst>
          <a:latin typeface="Times" pitchFamily="1" charset="0"/>
        </a:defRPr>
      </a:lvl9pPr>
    </p:titleStyle>
    <p:bodyStyle>
      <a:lvl1pPr marL="342900" indent="-342900" algn="l" rtl="0" eaLnBrk="1" fontAlgn="base" hangingPunct="1">
        <a:spcBef>
          <a:spcPct val="20000"/>
        </a:spcBef>
        <a:spcAft>
          <a:spcPct val="0"/>
        </a:spcAft>
        <a:buClr>
          <a:srgbClr val="FFFF00"/>
        </a:buClr>
        <a:buFont typeface="Symbol" pitchFamily="1" charset="2"/>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Font typeface="Symbol" pitchFamily="1" charset="2"/>
        <a:buChar char="-"/>
        <a:defRPr sz="3200" b="1">
          <a:solidFill>
            <a:srgbClr val="FFFF00"/>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rgbClr val="FFFF00"/>
        </a:buClr>
        <a:buFont typeface="Symbol" pitchFamily="1" charset="2"/>
        <a:buChar char="·"/>
        <a:defRPr sz="3200" b="1">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1"/>
        </a:buClr>
        <a:buSzPct val="100000"/>
        <a:buChar char="•"/>
        <a:defRPr sz="3200" b="1">
          <a:solidFill>
            <a:srgbClr val="FFCC66"/>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tx1"/>
        </a:buClr>
        <a:buSzPct val="100000"/>
        <a:buChar char="–"/>
        <a:defRPr sz="3200" b="1">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tx1"/>
        </a:buClr>
        <a:buSzPct val="100000"/>
        <a:buChar char="–"/>
        <a:defRPr sz="3200" b="1">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tx1"/>
        </a:buClr>
        <a:buSzPct val="100000"/>
        <a:buChar char="–"/>
        <a:defRPr sz="3200" b="1">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tx1"/>
        </a:buClr>
        <a:buSzPct val="100000"/>
        <a:buChar char="–"/>
        <a:defRPr sz="3200" b="1">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tx1"/>
        </a:buClr>
        <a:buSzPct val="100000"/>
        <a:buChar char="–"/>
        <a:defRPr sz="3200" b="1">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sz="quarter"/>
          </p:nvPr>
        </p:nvSpPr>
        <p:spPr>
          <a:xfrm>
            <a:off x="762000" y="1371600"/>
            <a:ext cx="7772400" cy="1371600"/>
          </a:xfrm>
        </p:spPr>
        <p:txBody>
          <a:bodyPr>
            <a:noAutofit/>
          </a:bodyPr>
          <a:lstStyle/>
          <a:p>
            <a:pPr marL="484632" indent="0" eaLnBrk="1" fontAlgn="auto" hangingPunct="1">
              <a:spcAft>
                <a:spcPts val="0"/>
              </a:spcAft>
              <a:defRPr/>
            </a:pPr>
            <a:r>
              <a:rPr lang="en-US" sz="4000" b="1" dirty="0" smtClean="0"/>
              <a:t>Customizing </a:t>
            </a:r>
            <a:r>
              <a:rPr lang="en-US" sz="4000" b="1" dirty="0" smtClean="0"/>
              <a:t>the </a:t>
            </a:r>
            <a:r>
              <a:rPr lang="en-US" sz="4000" b="1" dirty="0" smtClean="0"/>
              <a:t>Occlusion Rims &amp; Establishing </a:t>
            </a:r>
            <a:r>
              <a:rPr lang="en-US" sz="4000" b="1" dirty="0" err="1" smtClean="0"/>
              <a:t>Maxillomandibular</a:t>
            </a:r>
            <a:r>
              <a:rPr lang="en-US" sz="4000" b="1" dirty="0" smtClean="0"/>
              <a:t> Relations</a:t>
            </a:r>
          </a:p>
        </p:txBody>
      </p:sp>
      <p:sp>
        <p:nvSpPr>
          <p:cNvPr id="79875" name="Rectangle 3"/>
          <p:cNvSpPr>
            <a:spLocks noGrp="1" noChangeArrowheads="1"/>
          </p:cNvSpPr>
          <p:nvPr>
            <p:ph type="subTitle" sz="quarter" idx="1"/>
          </p:nvPr>
        </p:nvSpPr>
        <p:spPr>
          <a:xfrm>
            <a:off x="1295400" y="5715000"/>
            <a:ext cx="7848600" cy="1943100"/>
          </a:xfrm>
        </p:spPr>
        <p:txBody>
          <a:bodyPr>
            <a:normAutofit/>
          </a:bodyPr>
          <a:lstStyle/>
          <a:p>
            <a:pPr eaLnBrk="1" fontAlgn="auto" hangingPunct="1">
              <a:spcAft>
                <a:spcPts val="0"/>
              </a:spcAft>
              <a:buFont typeface="Wingdings 2"/>
              <a:buNone/>
              <a:defRPr/>
            </a:pPr>
            <a:r>
              <a:rPr lang="en-US" sz="2800" b="1" i="1" dirty="0" err="1" smtClean="0">
                <a:solidFill>
                  <a:schemeClr val="tx1">
                    <a:lumMod val="95000"/>
                    <a:lumOff val="5000"/>
                  </a:schemeClr>
                </a:solidFill>
              </a:rPr>
              <a:t>Rola</a:t>
            </a:r>
            <a:r>
              <a:rPr lang="en-US" sz="2800" b="1" i="1" dirty="0" smtClean="0">
                <a:solidFill>
                  <a:schemeClr val="tx1">
                    <a:lumMod val="95000"/>
                    <a:lumOff val="5000"/>
                  </a:schemeClr>
                </a:solidFill>
              </a:rPr>
              <a:t> M. </a:t>
            </a:r>
            <a:r>
              <a:rPr lang="en-US" sz="2800" b="1" i="1" dirty="0" err="1" smtClean="0">
                <a:solidFill>
                  <a:schemeClr val="tx1">
                    <a:lumMod val="95000"/>
                    <a:lumOff val="5000"/>
                  </a:schemeClr>
                </a:solidFill>
              </a:rPr>
              <a:t>Shadid</a:t>
            </a:r>
            <a:r>
              <a:rPr lang="en-US" sz="2800" b="1" i="1" dirty="0" smtClean="0">
                <a:solidFill>
                  <a:schemeClr val="tx1">
                    <a:lumMod val="95000"/>
                    <a:lumOff val="5000"/>
                  </a:schemeClr>
                </a:solidFill>
              </a:rPr>
              <a:t>, BDS, </a:t>
            </a:r>
            <a:r>
              <a:rPr lang="en-US" sz="2800" b="1" i="1" dirty="0" err="1" smtClean="0">
                <a:solidFill>
                  <a:schemeClr val="tx1">
                    <a:lumMod val="95000"/>
                    <a:lumOff val="5000"/>
                  </a:schemeClr>
                </a:solidFill>
              </a:rPr>
              <a:t>MSc</a:t>
            </a:r>
            <a:r>
              <a:rPr lang="en-US" sz="2800" b="1" i="1" dirty="0" smtClean="0">
                <a:solidFill>
                  <a:schemeClr val="tx1">
                    <a:lumMod val="95000"/>
                    <a:lumOff val="5000"/>
                  </a:schemeClr>
                </a:solidFill>
              </a:rPr>
              <a:t> </a:t>
            </a: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marL="484632" indent="0" eaLnBrk="1" fontAlgn="auto" hangingPunct="1">
              <a:spcAft>
                <a:spcPts val="0"/>
              </a:spcAft>
              <a:defRPr/>
            </a:pPr>
            <a:r>
              <a:rPr lang="en-US" sz="3600" b="1" dirty="0" smtClean="0"/>
              <a:t>Establishing Level &amp; Inclination </a:t>
            </a:r>
            <a:r>
              <a:rPr lang="en-US" sz="3600" dirty="0" smtClean="0"/>
              <a:t>o</a:t>
            </a:r>
            <a:r>
              <a:rPr lang="en-US" sz="3600" b="1" dirty="0" smtClean="0"/>
              <a:t>f </a:t>
            </a:r>
            <a:r>
              <a:rPr lang="en-US" sz="3600" dirty="0" err="1" smtClean="0"/>
              <a:t>O</a:t>
            </a:r>
            <a:r>
              <a:rPr lang="en-US" sz="3600" b="1" dirty="0" err="1" smtClean="0"/>
              <a:t>cclusal</a:t>
            </a:r>
            <a:r>
              <a:rPr lang="en-US" sz="3600" b="1" dirty="0" smtClean="0"/>
              <a:t> </a:t>
            </a:r>
            <a:r>
              <a:rPr lang="en-US" sz="3600" dirty="0" smtClean="0"/>
              <a:t>P</a:t>
            </a:r>
            <a:r>
              <a:rPr lang="en-US" sz="3600" b="1" dirty="0" smtClean="0"/>
              <a:t>lane </a:t>
            </a:r>
            <a:r>
              <a:rPr lang="en-US" sz="3600" b="1" dirty="0" smtClean="0">
                <a:solidFill>
                  <a:srgbClr val="FF0000"/>
                </a:solidFill>
              </a:rPr>
              <a:t>*</a:t>
            </a:r>
          </a:p>
        </p:txBody>
      </p:sp>
      <p:sp>
        <p:nvSpPr>
          <p:cNvPr id="17411" name="Content Placeholder 2"/>
          <p:cNvSpPr>
            <a:spLocks noGrp="1"/>
          </p:cNvSpPr>
          <p:nvPr>
            <p:ph idx="1"/>
          </p:nvPr>
        </p:nvSpPr>
        <p:spPr/>
        <p:txBody>
          <a:bodyPr/>
          <a:lstStyle/>
          <a:p>
            <a:pPr eaLnBrk="1" hangingPunct="1"/>
            <a:endParaRPr lang="en-US" smtClean="0"/>
          </a:p>
          <a:p>
            <a:pPr eaLnBrk="1" hangingPunct="1"/>
            <a:r>
              <a:rPr lang="en-US" smtClean="0"/>
              <a:t>Establishing occlusal plane using the maxillary occclusion rim</a:t>
            </a:r>
          </a:p>
          <a:p>
            <a:pPr eaLnBrk="1" hangingPunct="1">
              <a:buFontTx/>
              <a:buNone/>
            </a:pPr>
            <a:endParaRPr lang="en-US" smtClean="0"/>
          </a:p>
          <a:p>
            <a:pPr eaLnBrk="1" hangingPunct="1"/>
            <a:r>
              <a:rPr lang="en-US" smtClean="0"/>
              <a:t>Establishing occlusal plane using the mandibular occclusion rim</a:t>
            </a:r>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84213" y="685800"/>
            <a:ext cx="8223250" cy="1143000"/>
          </a:xfrm>
        </p:spPr>
        <p:txBody>
          <a:bodyPr>
            <a:noAutofit/>
          </a:bodyPr>
          <a:lstStyle/>
          <a:p>
            <a:pPr marL="484632" indent="0" eaLnBrk="1" fontAlgn="auto" hangingPunct="1">
              <a:spcAft>
                <a:spcPts val="0"/>
              </a:spcAft>
              <a:defRPr/>
            </a:pPr>
            <a:r>
              <a:rPr lang="en-US" sz="3600" b="1" dirty="0" smtClean="0"/>
              <a:t>Establishing </a:t>
            </a:r>
            <a:r>
              <a:rPr lang="en-US" sz="3600" dirty="0" err="1" smtClean="0"/>
              <a:t>O</a:t>
            </a:r>
            <a:r>
              <a:rPr lang="en-US" sz="3600" b="1" dirty="0" err="1" smtClean="0"/>
              <a:t>cclusal</a:t>
            </a:r>
            <a:r>
              <a:rPr lang="en-US" sz="3600" b="1" dirty="0" smtClean="0"/>
              <a:t> </a:t>
            </a:r>
            <a:r>
              <a:rPr lang="en-US" sz="3600" dirty="0" smtClean="0"/>
              <a:t>P</a:t>
            </a:r>
            <a:r>
              <a:rPr lang="en-US" sz="3600" b="1" dirty="0" smtClean="0"/>
              <a:t>lane </a:t>
            </a:r>
            <a:r>
              <a:rPr lang="en-US" sz="3600" dirty="0" smtClean="0"/>
              <a:t>U</a:t>
            </a:r>
            <a:r>
              <a:rPr lang="en-US" sz="3600" b="1" dirty="0" smtClean="0"/>
              <a:t>sing </a:t>
            </a:r>
            <a:r>
              <a:rPr lang="en-US" sz="3600" dirty="0" smtClean="0"/>
              <a:t>t</a:t>
            </a:r>
            <a:r>
              <a:rPr lang="en-US" sz="3600" b="1" dirty="0" smtClean="0"/>
              <a:t>he </a:t>
            </a:r>
            <a:r>
              <a:rPr lang="en-US" sz="3600" b="1" dirty="0" smtClean="0"/>
              <a:t>Maxillary </a:t>
            </a:r>
            <a:r>
              <a:rPr lang="en-US" sz="3600" dirty="0" err="1" smtClean="0"/>
              <a:t>O</a:t>
            </a:r>
            <a:r>
              <a:rPr lang="en-US" sz="3600" b="1" dirty="0" err="1" smtClean="0"/>
              <a:t>ccclusion</a:t>
            </a:r>
            <a:r>
              <a:rPr lang="en-US" sz="3600" b="1" dirty="0" smtClean="0"/>
              <a:t> </a:t>
            </a:r>
            <a:r>
              <a:rPr lang="en-US" sz="3600" dirty="0" smtClean="0"/>
              <a:t>R</a:t>
            </a:r>
            <a:r>
              <a:rPr lang="en-US" sz="3600" b="1" dirty="0" smtClean="0"/>
              <a:t>im</a:t>
            </a:r>
            <a:r>
              <a:rPr lang="en-US" sz="3600" b="1" dirty="0" smtClean="0">
                <a:solidFill>
                  <a:schemeClr val="accent1">
                    <a:tint val="83000"/>
                    <a:satMod val="150000"/>
                  </a:schemeClr>
                </a:solidFill>
              </a:rPr>
              <a:t/>
            </a:r>
            <a:br>
              <a:rPr lang="en-US" sz="3600" b="1" dirty="0" smtClean="0">
                <a:solidFill>
                  <a:schemeClr val="accent1">
                    <a:tint val="83000"/>
                    <a:satMod val="150000"/>
                  </a:schemeClr>
                </a:solidFill>
              </a:rPr>
            </a:br>
            <a:endParaRPr lang="en-US" sz="3600" b="1" dirty="0" smtClean="0">
              <a:solidFill>
                <a:schemeClr val="accent1">
                  <a:tint val="83000"/>
                  <a:satMod val="150000"/>
                </a:schemeClr>
              </a:solidFill>
            </a:endParaRPr>
          </a:p>
        </p:txBody>
      </p:sp>
      <p:sp>
        <p:nvSpPr>
          <p:cNvPr id="3" name="Content Placeholder 2"/>
          <p:cNvSpPr>
            <a:spLocks noGrp="1"/>
          </p:cNvSpPr>
          <p:nvPr>
            <p:ph idx="1"/>
          </p:nvPr>
        </p:nvSpPr>
        <p:spPr>
          <a:xfrm>
            <a:off x="1187623" y="1844675"/>
            <a:ext cx="7704857" cy="4525963"/>
          </a:xfrm>
        </p:spPr>
        <p:txBody>
          <a:bodyPr>
            <a:normAutofit fontScale="92500" lnSpcReduction="10000"/>
          </a:bodyPr>
          <a:lstStyle/>
          <a:p>
            <a:pPr marL="448056" indent="-384048" eaLnBrk="1" fontAlgn="auto" hangingPunct="1">
              <a:spcAft>
                <a:spcPts val="0"/>
              </a:spcAft>
              <a:buFontTx/>
              <a:buNone/>
              <a:defRPr/>
            </a:pPr>
            <a:r>
              <a:rPr lang="en-US" dirty="0" smtClean="0"/>
              <a:t>The anterior height &amp; inclination of the upper occlusion rim</a:t>
            </a:r>
            <a:endParaRPr lang="en-US" dirty="0"/>
          </a:p>
          <a:p>
            <a:pPr marL="457200" indent="-457200" eaLnBrk="1" fontAlgn="auto" hangingPunct="1">
              <a:spcAft>
                <a:spcPts val="0"/>
              </a:spcAft>
              <a:buFont typeface="+mj-lt"/>
              <a:buAutoNum type="arabicPeriod"/>
              <a:defRPr/>
            </a:pPr>
            <a:r>
              <a:rPr lang="en-US" dirty="0" err="1" smtClean="0"/>
              <a:t>Incisal</a:t>
            </a:r>
            <a:r>
              <a:rPr lang="en-US" dirty="0" smtClean="0"/>
              <a:t> visibility </a:t>
            </a:r>
            <a:endParaRPr lang="en-US" dirty="0" smtClean="0">
              <a:solidFill>
                <a:srgbClr val="FF0000"/>
              </a:solidFill>
            </a:endParaRPr>
          </a:p>
          <a:p>
            <a:pPr marL="457200" indent="-457200" eaLnBrk="1" fontAlgn="auto" hangingPunct="1">
              <a:spcAft>
                <a:spcPts val="0"/>
              </a:spcAft>
              <a:buFontTx/>
              <a:buAutoNum type="arabicPeriod" startAt="2"/>
              <a:defRPr/>
            </a:pPr>
            <a:r>
              <a:rPr lang="en-US" dirty="0" err="1" smtClean="0"/>
              <a:t>Interpupillary</a:t>
            </a:r>
            <a:r>
              <a:rPr lang="en-US" dirty="0" smtClean="0"/>
              <a:t> line </a:t>
            </a:r>
          </a:p>
          <a:p>
            <a:pPr marL="457200" indent="-457200" eaLnBrk="1" fontAlgn="auto" hangingPunct="1">
              <a:spcAft>
                <a:spcPts val="0"/>
              </a:spcAft>
              <a:buFontTx/>
              <a:buAutoNum type="arabicPeriod" startAt="2"/>
              <a:defRPr/>
            </a:pPr>
            <a:endParaRPr lang="en-US" dirty="0"/>
          </a:p>
          <a:p>
            <a:pPr marL="457200" indent="-457200" fontAlgn="auto">
              <a:spcAft>
                <a:spcPts val="0"/>
              </a:spcAft>
              <a:buNone/>
              <a:defRPr/>
            </a:pPr>
            <a:r>
              <a:rPr lang="en-US" dirty="0" smtClean="0"/>
              <a:t>The posterior height &amp; inclination of the upper occlusion rim</a:t>
            </a:r>
          </a:p>
          <a:p>
            <a:pPr marL="457200" indent="-457200" eaLnBrk="1" fontAlgn="auto" hangingPunct="1">
              <a:spcAft>
                <a:spcPts val="0"/>
              </a:spcAft>
              <a:buFontTx/>
              <a:buAutoNum type="arabicPeriod"/>
              <a:defRPr/>
            </a:pPr>
            <a:r>
              <a:rPr lang="en-US" dirty="0" smtClean="0"/>
              <a:t>Ala-tragus line (Camper’s line) </a:t>
            </a:r>
            <a:r>
              <a:rPr lang="en-US" dirty="0" smtClean="0">
                <a:solidFill>
                  <a:srgbClr val="FF0000"/>
                </a:solidFill>
              </a:rPr>
              <a:t>¤</a:t>
            </a:r>
          </a:p>
          <a:p>
            <a:pPr marL="457200" indent="-457200" eaLnBrk="1" fontAlgn="auto" hangingPunct="1">
              <a:spcAft>
                <a:spcPts val="0"/>
              </a:spcAft>
              <a:buFontTx/>
              <a:buAutoNum type="arabicPeriod"/>
              <a:defRPr/>
            </a:pPr>
            <a:r>
              <a:rPr lang="en-US" dirty="0" err="1" smtClean="0"/>
              <a:t>Stensen’s</a:t>
            </a:r>
            <a:r>
              <a:rPr lang="en-US" dirty="0" smtClean="0"/>
              <a:t> duct</a:t>
            </a:r>
          </a:p>
          <a:p>
            <a:pPr marL="457200" indent="-457200" eaLnBrk="1" fontAlgn="auto" hangingPunct="1">
              <a:spcAft>
                <a:spcPts val="0"/>
              </a:spcAft>
              <a:buFont typeface="+mj-lt"/>
              <a:buAutoNum type="arabicPeriod"/>
              <a:defRPr/>
            </a:pPr>
            <a:endParaRPr lang="en-US" dirty="0"/>
          </a:p>
          <a:p>
            <a:pPr marL="457200" indent="-457200" eaLnBrk="1" fontAlgn="auto" hangingPunct="1">
              <a:spcAft>
                <a:spcPts val="0"/>
              </a:spcAft>
              <a:buFont typeface="+mj-lt"/>
              <a:buAutoNum type="arabicPeriod"/>
              <a:defRPr/>
            </a:pPr>
            <a:endParaRPr lang="en-US" dirty="0" smtClean="0"/>
          </a:p>
          <a:p>
            <a:pPr marL="457200" indent="-457200" eaLnBrk="1" fontAlgn="auto" hangingPunct="1">
              <a:spcAft>
                <a:spcPts val="0"/>
              </a:spcAft>
              <a:buFont typeface="+mj-lt"/>
              <a:buAutoNum type="arabicPeriod"/>
              <a:defRPr/>
            </a:pPr>
            <a:endParaRPr lang="en-US" dirty="0" smtClean="0"/>
          </a:p>
          <a:p>
            <a:pPr marL="448056" indent="-384048"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GB" dirty="0" smtClean="0"/>
              <a:t> Maxillary Occlusion Rim Adjustment</a:t>
            </a:r>
          </a:p>
        </p:txBody>
      </p:sp>
      <p:sp>
        <p:nvSpPr>
          <p:cNvPr id="99331" name="Rectangle 3"/>
          <p:cNvSpPr>
            <a:spLocks noGrp="1" noChangeArrowheads="1"/>
          </p:cNvSpPr>
          <p:nvPr>
            <p:ph type="body" idx="1"/>
          </p:nvPr>
        </p:nvSpPr>
        <p:spPr>
          <a:xfrm>
            <a:off x="762000" y="2514600"/>
            <a:ext cx="3124200" cy="3733800"/>
          </a:xfrm>
        </p:spPr>
        <p:txBody>
          <a:bodyPr/>
          <a:lstStyle/>
          <a:p>
            <a:r>
              <a:rPr lang="en-US"/>
              <a:t>Anterior height 1-2 mm below the lip at rest/when the patient slightly smiles</a:t>
            </a:r>
          </a:p>
        </p:txBody>
      </p:sp>
      <p:pic>
        <p:nvPicPr>
          <p:cNvPr id="99333" name="Picture 5"/>
          <p:cNvPicPr>
            <a:picLocks noChangeAspect="1" noChangeArrowheads="1"/>
          </p:cNvPicPr>
          <p:nvPr/>
        </p:nvPicPr>
        <p:blipFill>
          <a:blip r:embed="rId3" cstate="print">
            <a:lum bright="6000"/>
          </a:blip>
          <a:srcRect r="10219"/>
          <a:stretch>
            <a:fillRect/>
          </a:stretch>
        </p:blipFill>
        <p:spPr bwMode="auto">
          <a:xfrm>
            <a:off x="3924300" y="2743200"/>
            <a:ext cx="4686300" cy="3479800"/>
          </a:xfrm>
          <a:prstGeom prst="rect">
            <a:avLst/>
          </a:prstGeom>
          <a:noFill/>
        </p:spPr>
      </p:pic>
    </p:spTree>
  </p:cSld>
  <p:clrMapOvr>
    <a:masterClrMapping/>
  </p:clrMapOvr>
  <p:transition>
    <p:blinds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GB" dirty="0" smtClean="0"/>
              <a:t>Maxillary Occlusion Rim Adjustment</a:t>
            </a:r>
            <a:endParaRPr lang="en-US" dirty="0"/>
          </a:p>
        </p:txBody>
      </p:sp>
      <p:sp>
        <p:nvSpPr>
          <p:cNvPr id="102403" name="Rectangle 3"/>
          <p:cNvSpPr>
            <a:spLocks noGrp="1" noChangeArrowheads="1"/>
          </p:cNvSpPr>
          <p:nvPr>
            <p:ph type="body" idx="1"/>
          </p:nvPr>
        </p:nvSpPr>
        <p:spPr>
          <a:xfrm>
            <a:off x="762000" y="2514600"/>
            <a:ext cx="3124200" cy="3733800"/>
          </a:xfrm>
        </p:spPr>
        <p:txBody>
          <a:bodyPr/>
          <a:lstStyle/>
          <a:p>
            <a:r>
              <a:rPr lang="en-US"/>
              <a:t>Touches wet line of lower lip when ‘F’ or ‘V’ sounds</a:t>
            </a:r>
          </a:p>
          <a:p>
            <a:r>
              <a:rPr lang="en-US"/>
              <a:t>Count ‘50-60’</a:t>
            </a:r>
          </a:p>
        </p:txBody>
      </p:sp>
      <p:pic>
        <p:nvPicPr>
          <p:cNvPr id="102410" name="Picture 10"/>
          <p:cNvPicPr>
            <a:picLocks noChangeAspect="1" noChangeArrowheads="1"/>
          </p:cNvPicPr>
          <p:nvPr/>
        </p:nvPicPr>
        <p:blipFill>
          <a:blip r:embed="rId3" cstate="print">
            <a:lum bright="6000"/>
          </a:blip>
          <a:srcRect t="7407" r="9258" b="1849"/>
          <a:stretch>
            <a:fillRect/>
          </a:stretch>
        </p:blipFill>
        <p:spPr bwMode="auto">
          <a:xfrm>
            <a:off x="3886200" y="2514600"/>
            <a:ext cx="4876800" cy="3251200"/>
          </a:xfrm>
          <a:prstGeom prst="rect">
            <a:avLst/>
          </a:prstGeom>
          <a:noFill/>
        </p:spPr>
      </p:pic>
      <p:sp>
        <p:nvSpPr>
          <p:cNvPr id="102411" name="Line 11"/>
          <p:cNvSpPr>
            <a:spLocks noChangeShapeType="1"/>
          </p:cNvSpPr>
          <p:nvPr/>
        </p:nvSpPr>
        <p:spPr bwMode="auto">
          <a:xfrm>
            <a:off x="6248400" y="3733800"/>
            <a:ext cx="0" cy="1066800"/>
          </a:xfrm>
          <a:prstGeom prst="line">
            <a:avLst/>
          </a:prstGeom>
          <a:noFill/>
          <a:ln w="57150" cap="sq">
            <a:solidFill>
              <a:schemeClr val="hlink"/>
            </a:solidFill>
            <a:round/>
            <a:headEnd type="none" w="sm" len="sm"/>
            <a:tailEnd type="triangle" w="sm" len="sm"/>
          </a:ln>
          <a:effectLst>
            <a:outerShdw dist="35921" dir="2700000" algn="ctr" rotWithShape="0">
              <a:schemeClr val="bg2"/>
            </a:outerShdw>
          </a:effectLst>
        </p:spPr>
        <p:txBody>
          <a:bodyPr wrap="none" anchor="ctr"/>
          <a:lstStyle/>
          <a:p>
            <a:endParaRPr lang="en-US"/>
          </a:p>
        </p:txBody>
      </p:sp>
    </p:spTree>
  </p:cSld>
  <p:clrMapOvr>
    <a:masterClrMapping/>
  </p:clrMapOvr>
  <p:transition>
    <p:blinds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ChangeArrowheads="1"/>
          </p:cNvSpPr>
          <p:nvPr/>
        </p:nvSpPr>
        <p:spPr bwMode="auto">
          <a:xfrm>
            <a:off x="2436813" y="1588"/>
            <a:ext cx="6707187" cy="379412"/>
          </a:xfrm>
          <a:prstGeom prst="rect">
            <a:avLst/>
          </a:prstGeom>
          <a:noFill/>
          <a:ln w="12700" cap="sq">
            <a:noFill/>
            <a:miter lim="800000"/>
            <a:headEnd type="none" w="sm" len="sm"/>
            <a:tailEnd type="none" w="sm" len="sm"/>
          </a:ln>
        </p:spPr>
        <p:txBody>
          <a:bodyPr wrap="none" anchor="ctr"/>
          <a:lstStyle/>
          <a:p>
            <a:pPr algn="ctr"/>
            <a:endParaRPr lang="en-US">
              <a:solidFill>
                <a:srgbClr val="000099"/>
              </a:solidFill>
              <a:latin typeface="Times New Roman" pitchFamily="-48" charset="0"/>
            </a:endParaRPr>
          </a:p>
        </p:txBody>
      </p:sp>
      <p:pic>
        <p:nvPicPr>
          <p:cNvPr id="192515" name="Picture 3" descr="IMG0066"/>
          <p:cNvPicPr>
            <a:picLocks noGrp="1" noChangeAspect="1" noChangeArrowheads="1"/>
          </p:cNvPicPr>
          <p:nvPr>
            <p:ph sz="quarter" idx="2"/>
          </p:nvPr>
        </p:nvPicPr>
        <p:blipFill>
          <a:blip r:embed="rId2" cstate="print"/>
          <a:srcRect/>
          <a:stretch>
            <a:fillRect/>
          </a:stretch>
        </p:blipFill>
        <p:spPr>
          <a:xfrm>
            <a:off x="5334000" y="1295400"/>
            <a:ext cx="3200400" cy="2054225"/>
          </a:xfrm>
          <a:solidFill>
            <a:schemeClr val="accent1"/>
          </a:solidFill>
          <a:ln>
            <a:solidFill>
              <a:schemeClr val="tx1"/>
            </a:solidFill>
          </a:ln>
        </p:spPr>
      </p:pic>
      <p:pic>
        <p:nvPicPr>
          <p:cNvPr id="192516" name="Picture 4" descr="IMG0070"/>
          <p:cNvPicPr>
            <a:picLocks noGrp="1" noChangeAspect="1" noChangeArrowheads="1"/>
          </p:cNvPicPr>
          <p:nvPr>
            <p:ph sz="quarter" idx="3"/>
          </p:nvPr>
        </p:nvPicPr>
        <p:blipFill>
          <a:blip r:embed="rId3" cstate="print"/>
          <a:srcRect/>
          <a:stretch>
            <a:fillRect/>
          </a:stretch>
        </p:blipFill>
        <p:spPr>
          <a:xfrm>
            <a:off x="5367338" y="4059238"/>
            <a:ext cx="3100387" cy="1804987"/>
          </a:xfrm>
          <a:ln>
            <a:solidFill>
              <a:schemeClr val="tx1"/>
            </a:solidFill>
          </a:ln>
        </p:spPr>
      </p:pic>
      <p:sp>
        <p:nvSpPr>
          <p:cNvPr id="18439" name="AutoShape 5"/>
          <p:cNvSpPr>
            <a:spLocks noChangeArrowheads="1"/>
          </p:cNvSpPr>
          <p:nvPr/>
        </p:nvSpPr>
        <p:spPr bwMode="auto">
          <a:xfrm>
            <a:off x="6781800" y="1676400"/>
            <a:ext cx="76200" cy="530225"/>
          </a:xfrm>
          <a:prstGeom prst="upDownArrow">
            <a:avLst>
              <a:gd name="adj1" fmla="val 50000"/>
              <a:gd name="adj2" fmla="val 139167"/>
            </a:avLst>
          </a:prstGeom>
          <a:solidFill>
            <a:srgbClr val="FF1512"/>
          </a:solidFill>
          <a:ln w="28575">
            <a:noFill/>
            <a:miter lim="800000"/>
            <a:headEnd/>
            <a:tailEnd/>
          </a:ln>
        </p:spPr>
        <p:txBody>
          <a:bodyPr vert="eaVert" wrap="none" anchor="ctr"/>
          <a:lstStyle/>
          <a:p>
            <a:endParaRPr lang="en-US"/>
          </a:p>
        </p:txBody>
      </p:sp>
      <p:sp>
        <p:nvSpPr>
          <p:cNvPr id="18440" name="AutoShape 6"/>
          <p:cNvSpPr>
            <a:spLocks noChangeArrowheads="1"/>
          </p:cNvSpPr>
          <p:nvPr/>
        </p:nvSpPr>
        <p:spPr bwMode="auto">
          <a:xfrm>
            <a:off x="6906736" y="4293096"/>
            <a:ext cx="45719" cy="545976"/>
          </a:xfrm>
          <a:prstGeom prst="upDownArrow">
            <a:avLst>
              <a:gd name="adj1" fmla="val 50000"/>
              <a:gd name="adj2" fmla="val 200000"/>
            </a:avLst>
          </a:prstGeom>
          <a:solidFill>
            <a:srgbClr val="FF1512"/>
          </a:solidFill>
          <a:ln w="28575">
            <a:noFill/>
            <a:miter lim="800000"/>
            <a:headEnd/>
            <a:tailEnd/>
          </a:ln>
        </p:spPr>
        <p:txBody>
          <a:bodyPr vert="eaVert" wrap="none" anchor="ctr"/>
          <a:lstStyle/>
          <a:p>
            <a:endParaRPr lang="en-US"/>
          </a:p>
        </p:txBody>
      </p:sp>
      <p:sp>
        <p:nvSpPr>
          <p:cNvPr id="192519" name="Rectangle 7"/>
          <p:cNvSpPr>
            <a:spLocks noChangeArrowheads="1"/>
          </p:cNvSpPr>
          <p:nvPr/>
        </p:nvSpPr>
        <p:spPr bwMode="auto">
          <a:xfrm>
            <a:off x="609600" y="4800600"/>
            <a:ext cx="3962400" cy="1674813"/>
          </a:xfrm>
          <a:prstGeom prst="rect">
            <a:avLst/>
          </a:prstGeom>
          <a:solidFill>
            <a:srgbClr val="336699"/>
          </a:solidFill>
          <a:ln w="28575">
            <a:solidFill>
              <a:schemeClr val="tx1"/>
            </a:solidFill>
            <a:miter lim="800000"/>
            <a:headEnd/>
            <a:tailEnd/>
          </a:ln>
          <a:effectLst/>
        </p:spPr>
        <p:txBody>
          <a:bodyPr>
            <a:spAutoFit/>
          </a:bodyPr>
          <a:lstStyle/>
          <a:p>
            <a:pPr eaLnBrk="1" hangingPunct="1">
              <a:defRPr/>
            </a:pPr>
            <a:r>
              <a:rPr lang="en-US" sz="2000" b="1">
                <a:solidFill>
                  <a:srgbClr val="FFFF99"/>
                </a:solidFill>
                <a:latin typeface="Arial" charset="0"/>
              </a:rPr>
              <a:t>                      </a:t>
            </a:r>
            <a:r>
              <a:rPr lang="en-US" sz="2200" i="1" u="sng">
                <a:effectLst>
                  <a:outerShdw blurRad="38100" dist="38100" dir="2700000" algn="tl">
                    <a:srgbClr val="000000"/>
                  </a:outerShdw>
                </a:effectLst>
                <a:latin typeface="Arial" charset="0"/>
              </a:rPr>
              <a:t>Sex &amp; Age</a:t>
            </a:r>
            <a:endParaRPr lang="en-US" sz="2000" b="1" u="sng">
              <a:solidFill>
                <a:srgbClr val="FFFF99"/>
              </a:solidFill>
              <a:effectLst>
                <a:outerShdw blurRad="38100" dist="38100" dir="2700000" algn="tl">
                  <a:srgbClr val="000000"/>
                </a:outerShdw>
              </a:effectLst>
              <a:latin typeface="Arial" charset="0"/>
            </a:endParaRPr>
          </a:p>
          <a:p>
            <a:pPr eaLnBrk="1" hangingPunct="1">
              <a:defRPr/>
            </a:pPr>
            <a:r>
              <a:rPr lang="en-US" sz="2000" b="1">
                <a:effectLst>
                  <a:outerShdw blurRad="38100" dist="38100" dir="2700000" algn="tl">
                    <a:srgbClr val="000000"/>
                  </a:outerShdw>
                </a:effectLst>
                <a:latin typeface="Arial" charset="0"/>
              </a:rPr>
              <a:t>	</a:t>
            </a:r>
            <a:r>
              <a:rPr lang="en-US" sz="2000" b="1" u="sng">
                <a:effectLst>
                  <a:outerShdw blurRad="38100" dist="38100" dir="2700000" algn="tl">
                    <a:srgbClr val="000000"/>
                  </a:outerShdw>
                </a:effectLst>
                <a:latin typeface="Arial" charset="0"/>
              </a:rPr>
              <a:t>Female</a:t>
            </a:r>
            <a:r>
              <a:rPr lang="en-US" sz="2000" b="1">
                <a:effectLst>
                  <a:outerShdw blurRad="38100" dist="38100" dir="2700000" algn="tl">
                    <a:srgbClr val="000000"/>
                  </a:outerShdw>
                </a:effectLst>
                <a:latin typeface="Arial" charset="0"/>
              </a:rPr>
              <a:t>		</a:t>
            </a:r>
            <a:r>
              <a:rPr lang="en-US" sz="2000" b="1" u="sng">
                <a:effectLst>
                  <a:outerShdw blurRad="38100" dist="38100" dir="2700000" algn="tl">
                    <a:srgbClr val="000000"/>
                  </a:outerShdw>
                </a:effectLst>
                <a:latin typeface="Arial" charset="0"/>
              </a:rPr>
              <a:t>Male</a:t>
            </a:r>
          </a:p>
          <a:p>
            <a:pPr eaLnBrk="1" hangingPunct="1">
              <a:defRPr/>
            </a:pPr>
            <a:r>
              <a:rPr lang="en-US" sz="2000" b="1">
                <a:effectLst>
                  <a:outerShdw blurRad="38100" dist="38100" dir="2700000" algn="tl">
                    <a:srgbClr val="000000"/>
                  </a:outerShdw>
                </a:effectLst>
                <a:latin typeface="Arial" charset="0"/>
              </a:rPr>
              <a:t>Young   +2		+1</a:t>
            </a:r>
          </a:p>
          <a:p>
            <a:pPr eaLnBrk="1" hangingPunct="1">
              <a:defRPr/>
            </a:pPr>
            <a:r>
              <a:rPr lang="en-US" sz="2000" b="1">
                <a:effectLst>
                  <a:outerShdw blurRad="38100" dist="38100" dir="2700000" algn="tl">
                    <a:srgbClr val="000000"/>
                  </a:outerShdw>
                </a:effectLst>
                <a:latin typeface="Arial" charset="0"/>
              </a:rPr>
              <a:t>Middle   +1		  0</a:t>
            </a:r>
          </a:p>
          <a:p>
            <a:pPr eaLnBrk="1" hangingPunct="1">
              <a:defRPr/>
            </a:pPr>
            <a:r>
              <a:rPr lang="en-US" sz="2000" b="1">
                <a:effectLst>
                  <a:outerShdw blurRad="38100" dist="38100" dir="2700000" algn="tl">
                    <a:srgbClr val="000000"/>
                  </a:outerShdw>
                </a:effectLst>
                <a:latin typeface="Arial" charset="0"/>
              </a:rPr>
              <a:t>Old          0		 -1</a:t>
            </a:r>
          </a:p>
        </p:txBody>
      </p:sp>
      <p:graphicFrame>
        <p:nvGraphicFramePr>
          <p:cNvPr id="192541" name="Group 29"/>
          <p:cNvGraphicFramePr>
            <a:graphicFrameLocks noGrp="1"/>
          </p:cNvGraphicFramePr>
          <p:nvPr/>
        </p:nvGraphicFramePr>
        <p:xfrm>
          <a:off x="914400" y="2819400"/>
          <a:ext cx="3352800" cy="1879600"/>
        </p:xfrm>
        <a:graphic>
          <a:graphicData uri="http://schemas.openxmlformats.org/drawingml/2006/table">
            <a:tbl>
              <a:tblPr/>
              <a:tblGrid>
                <a:gridCol w="1600200"/>
                <a:gridCol w="1752600"/>
              </a:tblGrid>
              <a:tr h="431800">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1800" b="1" i="0" u="none" strike="noStrike" cap="none" normalizeH="0" baseline="0" smtClean="0">
                          <a:ln>
                            <a:noFill/>
                          </a:ln>
                          <a:solidFill>
                            <a:schemeClr val="tx1"/>
                          </a:solidFill>
                          <a:effectLst/>
                          <a:latin typeface="Times" pitchFamily="-48" charset="0"/>
                        </a:rPr>
                        <a:t>10-20mm</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6699"/>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1800" b="1" i="0" u="none" strike="noStrike" cap="none" normalizeH="0" baseline="0" smtClean="0">
                          <a:ln>
                            <a:noFill/>
                          </a:ln>
                          <a:solidFill>
                            <a:schemeClr val="tx1"/>
                          </a:solidFill>
                          <a:effectLst/>
                          <a:latin typeface="Times" pitchFamily="-48" charset="0"/>
                        </a:rPr>
                        <a:t>3-4mm</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6699"/>
                    </a:solidFill>
                  </a:tcPr>
                </a:tc>
              </a:tr>
              <a:tr h="457200">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1800" b="1" i="0" u="none" strike="noStrike" cap="none" normalizeH="0" baseline="0" smtClean="0">
                          <a:ln>
                            <a:noFill/>
                          </a:ln>
                          <a:solidFill>
                            <a:schemeClr val="tx1"/>
                          </a:solidFill>
                          <a:effectLst/>
                          <a:latin typeface="Times" pitchFamily="-48" charset="0"/>
                        </a:rPr>
                        <a:t>20-25mm</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6699"/>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1800" b="1" i="0" u="none" strike="noStrike" cap="none" normalizeH="0" baseline="0" smtClean="0">
                          <a:ln>
                            <a:noFill/>
                          </a:ln>
                          <a:solidFill>
                            <a:schemeClr val="tx1"/>
                          </a:solidFill>
                          <a:effectLst/>
                          <a:latin typeface="Times" pitchFamily="-48" charset="0"/>
                        </a:rPr>
                        <a:t>2mm</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6699"/>
                    </a:solidFill>
                  </a:tcPr>
                </a:tc>
              </a:tr>
              <a:tr h="482600">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1800" b="1" i="0" u="none" strike="noStrike" cap="none" normalizeH="0" baseline="0" smtClean="0">
                          <a:ln>
                            <a:noFill/>
                          </a:ln>
                          <a:solidFill>
                            <a:schemeClr val="tx1"/>
                          </a:solidFill>
                          <a:effectLst/>
                          <a:latin typeface="Times" pitchFamily="-48" charset="0"/>
                        </a:rPr>
                        <a:t>26-30mm</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6699"/>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1800" b="1" i="0" u="none" strike="noStrike" cap="none" normalizeH="0" baseline="0" smtClean="0">
                          <a:ln>
                            <a:noFill/>
                          </a:ln>
                          <a:solidFill>
                            <a:schemeClr val="tx1"/>
                          </a:solidFill>
                          <a:effectLst/>
                          <a:latin typeface="Times" pitchFamily="-48" charset="0"/>
                        </a:rPr>
                        <a:t>1mm</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6699"/>
                    </a:solidFill>
                  </a:tcPr>
                </a:tc>
              </a:tr>
              <a:tr h="508000">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1800" b="1" i="0" u="none" strike="noStrike" cap="none" normalizeH="0" baseline="0" smtClean="0">
                          <a:ln>
                            <a:noFill/>
                          </a:ln>
                          <a:solidFill>
                            <a:schemeClr val="tx1"/>
                          </a:solidFill>
                          <a:effectLst/>
                          <a:latin typeface="Times" pitchFamily="-48" charset="0"/>
                        </a:rPr>
                        <a:t>&gt;30mm</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336699"/>
                    </a:solidFill>
                  </a:tcPr>
                </a:tc>
                <a:tc>
                  <a:txBody>
                    <a:bodyPr/>
                    <a:lstStyle/>
                    <a:p>
                      <a:pPr marL="0" marR="0" lvl="0" indent="0" algn="ctr" defTabSz="914400" rtl="0" eaLnBrk="0" fontAlgn="base" latinLnBrk="0" hangingPunct="0">
                        <a:lnSpc>
                          <a:spcPct val="100000"/>
                        </a:lnSpc>
                        <a:spcBef>
                          <a:spcPct val="50000"/>
                        </a:spcBef>
                        <a:spcAft>
                          <a:spcPct val="0"/>
                        </a:spcAft>
                        <a:buClr>
                          <a:schemeClr val="accent2"/>
                        </a:buClr>
                        <a:buSzTx/>
                        <a:buFontTx/>
                        <a:buNone/>
                        <a:tabLst/>
                      </a:pPr>
                      <a:r>
                        <a:rPr kumimoji="0" lang="en-US" sz="1800" b="1" i="0" u="none" strike="noStrike" cap="none" normalizeH="0" baseline="0" smtClean="0">
                          <a:ln>
                            <a:noFill/>
                          </a:ln>
                          <a:solidFill>
                            <a:schemeClr val="tx1"/>
                          </a:solidFill>
                          <a:effectLst/>
                          <a:latin typeface="Times" pitchFamily="-48" charset="0"/>
                        </a:rPr>
                        <a:t>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336699"/>
                    </a:solidFill>
                  </a:tcPr>
                </a:tc>
              </a:tr>
            </a:tbl>
          </a:graphicData>
        </a:graphic>
      </p:graphicFrame>
      <p:sp>
        <p:nvSpPr>
          <p:cNvPr id="192537" name="Text Box 25"/>
          <p:cNvSpPr txBox="1">
            <a:spLocks noChangeArrowheads="1"/>
          </p:cNvSpPr>
          <p:nvPr/>
        </p:nvSpPr>
        <p:spPr bwMode="auto">
          <a:xfrm>
            <a:off x="914400" y="2286000"/>
            <a:ext cx="1489075" cy="427038"/>
          </a:xfrm>
          <a:prstGeom prst="rect">
            <a:avLst/>
          </a:prstGeom>
          <a:noFill/>
          <a:ln w="12700" cap="sq">
            <a:noFill/>
            <a:miter lim="800000"/>
            <a:headEnd type="none" w="sm" len="sm"/>
            <a:tailEnd type="none" w="sm" len="sm"/>
          </a:ln>
          <a:effectLst/>
        </p:spPr>
        <p:txBody>
          <a:bodyPr wrap="none">
            <a:spAutoFit/>
          </a:bodyPr>
          <a:lstStyle/>
          <a:p>
            <a:pPr eaLnBrk="1" hangingPunct="1">
              <a:defRPr/>
            </a:pPr>
            <a:r>
              <a:rPr lang="en-US" sz="2200" i="1">
                <a:effectLst>
                  <a:outerShdw blurRad="38100" dist="38100" dir="2700000" algn="tl">
                    <a:srgbClr val="000000"/>
                  </a:outerShdw>
                </a:effectLst>
                <a:latin typeface="Arial" charset="0"/>
              </a:rPr>
              <a:t>Lip Length</a:t>
            </a:r>
          </a:p>
        </p:txBody>
      </p:sp>
      <p:sp>
        <p:nvSpPr>
          <p:cNvPr id="192538" name="Text Box 26"/>
          <p:cNvSpPr txBox="1">
            <a:spLocks noChangeArrowheads="1"/>
          </p:cNvSpPr>
          <p:nvPr/>
        </p:nvSpPr>
        <p:spPr bwMode="auto">
          <a:xfrm>
            <a:off x="2438400" y="2286000"/>
            <a:ext cx="1970088" cy="427038"/>
          </a:xfrm>
          <a:prstGeom prst="rect">
            <a:avLst/>
          </a:prstGeom>
          <a:noFill/>
          <a:ln w="12700" cap="sq">
            <a:noFill/>
            <a:miter lim="800000"/>
            <a:headEnd type="none" w="sm" len="sm"/>
            <a:tailEnd type="none" w="sm" len="sm"/>
          </a:ln>
          <a:effectLst/>
        </p:spPr>
        <p:txBody>
          <a:bodyPr wrap="none">
            <a:spAutoFit/>
          </a:bodyPr>
          <a:lstStyle/>
          <a:p>
            <a:pPr eaLnBrk="1" hangingPunct="1">
              <a:defRPr/>
            </a:pPr>
            <a:r>
              <a:rPr lang="en-US" sz="2200" i="1">
                <a:effectLst>
                  <a:outerShdw blurRad="38100" dist="38100" dir="2700000" algn="tl">
                    <a:srgbClr val="000000"/>
                  </a:outerShdw>
                </a:effectLst>
                <a:latin typeface="Arial" charset="0"/>
              </a:rPr>
              <a:t>Incisal Display</a:t>
            </a:r>
          </a:p>
        </p:txBody>
      </p:sp>
      <p:sp>
        <p:nvSpPr>
          <p:cNvPr id="18461" name="Text Box 27"/>
          <p:cNvSpPr txBox="1">
            <a:spLocks noChangeArrowheads="1"/>
          </p:cNvSpPr>
          <p:nvPr/>
        </p:nvSpPr>
        <p:spPr bwMode="auto">
          <a:xfrm>
            <a:off x="609600" y="685800"/>
            <a:ext cx="4800600" cy="1046440"/>
          </a:xfrm>
          <a:prstGeom prst="rect">
            <a:avLst/>
          </a:prstGeom>
          <a:noFill/>
          <a:ln w="12700" cap="sq">
            <a:noFill/>
            <a:miter lim="800000"/>
            <a:headEnd type="none" w="sm" len="sm"/>
            <a:tailEnd type="none" w="sm" len="sm"/>
          </a:ln>
        </p:spPr>
        <p:txBody>
          <a:bodyPr>
            <a:spAutoFit/>
          </a:bodyPr>
          <a:lstStyle/>
          <a:p>
            <a:pPr eaLnBrk="1" hangingPunct="1">
              <a:spcBef>
                <a:spcPct val="50000"/>
              </a:spcBef>
            </a:pPr>
            <a:r>
              <a:rPr lang="en-US" sz="2400" b="1" dirty="0">
                <a:solidFill>
                  <a:srgbClr val="FFFF00"/>
                </a:solidFill>
                <a:latin typeface="Arial" charset="0"/>
              </a:rPr>
              <a:t>Wax rim/tooth display can be adjusted with sex, age, and lip </a:t>
            </a:r>
            <a:r>
              <a:rPr lang="en-US" sz="1400" b="1" dirty="0" smtClean="0">
                <a:latin typeface="Arial" charset="0"/>
              </a:rPr>
              <a:t>(</a:t>
            </a:r>
            <a:r>
              <a:rPr lang="en-US" sz="1400" i="1" dirty="0" smtClean="0">
                <a:latin typeface="Arial" charset="0"/>
              </a:rPr>
              <a:t>Journal of prosthetic </a:t>
            </a:r>
            <a:r>
              <a:rPr lang="en-US" sz="1400" i="1" dirty="0" err="1" smtClean="0">
                <a:latin typeface="Arial" charset="0"/>
              </a:rPr>
              <a:t>dntistry</a:t>
            </a:r>
            <a:r>
              <a:rPr lang="en-US" sz="1400" i="1" dirty="0" smtClean="0">
                <a:latin typeface="Arial" charset="0"/>
              </a:rPr>
              <a:t> </a:t>
            </a:r>
            <a:r>
              <a:rPr lang="en-US" sz="1400" i="1" dirty="0">
                <a:latin typeface="Arial" charset="0"/>
              </a:rPr>
              <a:t>1978).</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a:t>Maxillary Occlusion Rim </a:t>
            </a:r>
            <a:r>
              <a:rPr lang="en-US" dirty="0" smtClean="0"/>
              <a:t>Adjustment</a:t>
            </a:r>
            <a:endParaRPr lang="en-US" dirty="0"/>
          </a:p>
        </p:txBody>
      </p:sp>
      <p:sp>
        <p:nvSpPr>
          <p:cNvPr id="26627" name="Rectangle 3"/>
          <p:cNvSpPr>
            <a:spLocks noGrp="1" noChangeArrowheads="1"/>
          </p:cNvSpPr>
          <p:nvPr>
            <p:ph type="body" idx="1"/>
          </p:nvPr>
        </p:nvSpPr>
        <p:spPr>
          <a:xfrm>
            <a:off x="467544" y="2438400"/>
            <a:ext cx="3799656" cy="2895600"/>
          </a:xfrm>
        </p:spPr>
        <p:txBody>
          <a:bodyPr/>
          <a:lstStyle/>
          <a:p>
            <a:r>
              <a:rPr lang="en-US" dirty="0" err="1"/>
              <a:t>Mediolaterally</a:t>
            </a:r>
            <a:r>
              <a:rPr lang="en-US" dirty="0"/>
              <a:t> the </a:t>
            </a:r>
            <a:r>
              <a:rPr lang="en-US" dirty="0" smtClean="0"/>
              <a:t>anterior portion of </a:t>
            </a:r>
            <a:r>
              <a:rPr lang="en-US" dirty="0" err="1" smtClean="0"/>
              <a:t>occlusal</a:t>
            </a:r>
            <a:r>
              <a:rPr lang="en-US" dirty="0" smtClean="0"/>
              <a:t> plane </a:t>
            </a:r>
            <a:r>
              <a:rPr lang="en-US" sz="3600" dirty="0" smtClean="0">
                <a:solidFill>
                  <a:srgbClr val="FF0000"/>
                </a:solidFill>
              </a:rPr>
              <a:t>*</a:t>
            </a:r>
            <a:r>
              <a:rPr lang="en-US" dirty="0" smtClean="0"/>
              <a:t> </a:t>
            </a:r>
            <a:r>
              <a:rPr lang="en-US" dirty="0"/>
              <a:t>parallels the </a:t>
            </a:r>
            <a:r>
              <a:rPr lang="en-US" dirty="0" err="1" smtClean="0"/>
              <a:t>interpupillary</a:t>
            </a:r>
            <a:r>
              <a:rPr lang="en-US" dirty="0" smtClean="0"/>
              <a:t> line</a:t>
            </a:r>
            <a:endParaRPr lang="en-US" dirty="0"/>
          </a:p>
          <a:p>
            <a:r>
              <a:rPr lang="en-US" dirty="0"/>
              <a:t>Fox plane can be used</a:t>
            </a:r>
          </a:p>
        </p:txBody>
      </p:sp>
      <p:pic>
        <p:nvPicPr>
          <p:cNvPr id="26629" name="Picture 5"/>
          <p:cNvPicPr>
            <a:picLocks noChangeAspect="1" noChangeArrowheads="1"/>
          </p:cNvPicPr>
          <p:nvPr/>
        </p:nvPicPr>
        <p:blipFill>
          <a:blip r:embed="rId3" cstate="print">
            <a:lum bright="6000"/>
          </a:blip>
          <a:srcRect l="7034" r="5554" b="7777"/>
          <a:stretch>
            <a:fillRect/>
          </a:stretch>
        </p:blipFill>
        <p:spPr bwMode="auto">
          <a:xfrm>
            <a:off x="4499992" y="2420888"/>
            <a:ext cx="4495800" cy="3162300"/>
          </a:xfrm>
          <a:prstGeom prst="rect">
            <a:avLst/>
          </a:prstGeom>
          <a:noFill/>
        </p:spPr>
      </p:pic>
      <p:grpSp>
        <p:nvGrpSpPr>
          <p:cNvPr id="2" name="Group 8"/>
          <p:cNvGrpSpPr>
            <a:grpSpLocks/>
          </p:cNvGrpSpPr>
          <p:nvPr/>
        </p:nvGrpSpPr>
        <p:grpSpPr bwMode="auto">
          <a:xfrm>
            <a:off x="4860032" y="3068960"/>
            <a:ext cx="3733800" cy="1981200"/>
            <a:chOff x="3024" y="2064"/>
            <a:chExt cx="2352" cy="1248"/>
          </a:xfrm>
        </p:grpSpPr>
        <p:sp>
          <p:nvSpPr>
            <p:cNvPr id="26630" name="Line 6"/>
            <p:cNvSpPr>
              <a:spLocks noChangeShapeType="1"/>
            </p:cNvSpPr>
            <p:nvPr/>
          </p:nvSpPr>
          <p:spPr bwMode="auto">
            <a:xfrm flipV="1">
              <a:off x="3024" y="3216"/>
              <a:ext cx="2256" cy="96"/>
            </a:xfrm>
            <a:prstGeom prst="line">
              <a:avLst/>
            </a:prstGeom>
            <a:noFill/>
            <a:ln w="28575" cap="sq">
              <a:solidFill>
                <a:schemeClr val="hlink"/>
              </a:solidFill>
              <a:round/>
              <a:headEnd type="none" w="sm" len="sm"/>
              <a:tailEnd type="none" w="sm" len="sm"/>
            </a:ln>
            <a:effectLst>
              <a:outerShdw dist="35921" dir="2700000" algn="ctr" rotWithShape="0">
                <a:schemeClr val="bg2"/>
              </a:outerShdw>
            </a:effectLst>
          </p:spPr>
          <p:txBody>
            <a:bodyPr wrap="none" anchor="ctr"/>
            <a:lstStyle/>
            <a:p>
              <a:endParaRPr lang="en-US"/>
            </a:p>
          </p:txBody>
        </p:sp>
        <p:sp>
          <p:nvSpPr>
            <p:cNvPr id="26631" name="Line 7"/>
            <p:cNvSpPr>
              <a:spLocks noChangeShapeType="1"/>
            </p:cNvSpPr>
            <p:nvPr/>
          </p:nvSpPr>
          <p:spPr bwMode="auto">
            <a:xfrm flipV="1">
              <a:off x="3120" y="2064"/>
              <a:ext cx="2256" cy="96"/>
            </a:xfrm>
            <a:prstGeom prst="line">
              <a:avLst/>
            </a:prstGeom>
            <a:noFill/>
            <a:ln w="28575" cap="sq">
              <a:solidFill>
                <a:schemeClr val="hlink"/>
              </a:solidFill>
              <a:round/>
              <a:headEnd type="none" w="sm" len="sm"/>
              <a:tailEnd type="none" w="sm" len="sm"/>
            </a:ln>
            <a:effectLst>
              <a:outerShdw dist="35921" dir="2700000" algn="ctr" rotWithShape="0">
                <a:schemeClr val="bg2"/>
              </a:outerShdw>
            </a:effectLst>
          </p:spPr>
          <p:txBody>
            <a:bodyPr wrap="none" anchor="ctr"/>
            <a:lstStyle/>
            <a:p>
              <a:endParaRPr lang="en-US"/>
            </a:p>
          </p:txBody>
        </p:sp>
      </p:gr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762000" y="762000"/>
            <a:ext cx="7772400" cy="1143000"/>
          </a:xfrm>
        </p:spPr>
        <p:txBody>
          <a:bodyPr/>
          <a:lstStyle/>
          <a:p>
            <a:r>
              <a:rPr lang="en-US" dirty="0"/>
              <a:t>Maxillary Occlusion Rim </a:t>
            </a:r>
            <a:r>
              <a:rPr lang="en-US" dirty="0" smtClean="0"/>
              <a:t>Adjustment</a:t>
            </a:r>
            <a:endParaRPr lang="en-US" dirty="0"/>
          </a:p>
        </p:txBody>
      </p:sp>
      <p:sp>
        <p:nvSpPr>
          <p:cNvPr id="24579" name="Rectangle 3"/>
          <p:cNvSpPr>
            <a:spLocks noGrp="1" noChangeArrowheads="1"/>
          </p:cNvSpPr>
          <p:nvPr>
            <p:ph type="body" idx="1"/>
          </p:nvPr>
        </p:nvSpPr>
        <p:spPr>
          <a:xfrm>
            <a:off x="755576" y="2636912"/>
            <a:ext cx="3352800" cy="1905000"/>
          </a:xfrm>
        </p:spPr>
        <p:txBody>
          <a:bodyPr/>
          <a:lstStyle/>
          <a:p>
            <a:r>
              <a:rPr lang="en-US" dirty="0" smtClean="0"/>
              <a:t>The anterior-posterior orientation of  </a:t>
            </a:r>
            <a:r>
              <a:rPr lang="en-US" dirty="0" err="1" smtClean="0"/>
              <a:t>occlusal</a:t>
            </a:r>
            <a:r>
              <a:rPr lang="en-US" dirty="0" smtClean="0"/>
              <a:t> </a:t>
            </a:r>
            <a:r>
              <a:rPr lang="en-US" dirty="0"/>
              <a:t>plane parallel to the ala-tragus </a:t>
            </a:r>
            <a:r>
              <a:rPr lang="en-US" dirty="0" smtClean="0"/>
              <a:t>line (Camper’s line) </a:t>
            </a:r>
            <a:endParaRPr lang="en-US" dirty="0"/>
          </a:p>
        </p:txBody>
      </p:sp>
      <p:pic>
        <p:nvPicPr>
          <p:cNvPr id="24582" name="Picture 6"/>
          <p:cNvPicPr>
            <a:picLocks noChangeAspect="1" noChangeArrowheads="1"/>
          </p:cNvPicPr>
          <p:nvPr/>
        </p:nvPicPr>
        <p:blipFill>
          <a:blip r:embed="rId3" cstate="print"/>
          <a:srcRect l="3569" t="-13393" b="14281"/>
          <a:stretch>
            <a:fillRect/>
          </a:stretch>
        </p:blipFill>
        <p:spPr bwMode="auto">
          <a:xfrm>
            <a:off x="4114800" y="2362200"/>
            <a:ext cx="4572000" cy="3382963"/>
          </a:xfrm>
          <a:prstGeom prst="rect">
            <a:avLst/>
          </a:prstGeom>
          <a:noFill/>
          <a:ln w="12700" cap="sq">
            <a:noFill/>
            <a:miter lim="800000"/>
            <a:headEnd type="none" w="sm" len="sm"/>
            <a:tailEnd type="none" w="sm" len="sm"/>
          </a:ln>
          <a:effectLst/>
        </p:spPr>
      </p:pic>
      <p:grpSp>
        <p:nvGrpSpPr>
          <p:cNvPr id="2" name="Group 10"/>
          <p:cNvGrpSpPr>
            <a:grpSpLocks/>
          </p:cNvGrpSpPr>
          <p:nvPr/>
        </p:nvGrpSpPr>
        <p:grpSpPr bwMode="auto">
          <a:xfrm>
            <a:off x="5715000" y="3886200"/>
            <a:ext cx="2514600" cy="990600"/>
            <a:chOff x="3600" y="2448"/>
            <a:chExt cx="1584" cy="624"/>
          </a:xfrm>
        </p:grpSpPr>
        <p:sp>
          <p:nvSpPr>
            <p:cNvPr id="24583" name="Line 7"/>
            <p:cNvSpPr>
              <a:spLocks noChangeShapeType="1"/>
            </p:cNvSpPr>
            <p:nvPr/>
          </p:nvSpPr>
          <p:spPr bwMode="auto">
            <a:xfrm>
              <a:off x="3600" y="2448"/>
              <a:ext cx="1584" cy="384"/>
            </a:xfrm>
            <a:prstGeom prst="line">
              <a:avLst/>
            </a:prstGeom>
            <a:noFill/>
            <a:ln w="28575" cap="sq">
              <a:solidFill>
                <a:schemeClr val="hlink"/>
              </a:solidFill>
              <a:round/>
              <a:headEnd type="none" w="sm" len="sm"/>
              <a:tailEnd type="none" w="sm" len="sm"/>
            </a:ln>
            <a:effectLst>
              <a:outerShdw dist="35921" dir="2700000" algn="ctr" rotWithShape="0">
                <a:schemeClr val="bg2"/>
              </a:outerShdw>
            </a:effectLst>
          </p:spPr>
          <p:txBody>
            <a:bodyPr wrap="none" anchor="ctr"/>
            <a:lstStyle/>
            <a:p>
              <a:endParaRPr lang="en-US"/>
            </a:p>
          </p:txBody>
        </p:sp>
        <p:sp>
          <p:nvSpPr>
            <p:cNvPr id="24584" name="Line 8"/>
            <p:cNvSpPr>
              <a:spLocks noChangeShapeType="1"/>
            </p:cNvSpPr>
            <p:nvPr/>
          </p:nvSpPr>
          <p:spPr bwMode="auto">
            <a:xfrm>
              <a:off x="4176" y="2976"/>
              <a:ext cx="528" cy="96"/>
            </a:xfrm>
            <a:prstGeom prst="line">
              <a:avLst/>
            </a:prstGeom>
            <a:noFill/>
            <a:ln w="28575" cap="sq">
              <a:solidFill>
                <a:schemeClr val="hlink"/>
              </a:solidFill>
              <a:round/>
              <a:headEnd type="none" w="sm" len="sm"/>
              <a:tailEnd type="none" w="sm" len="sm"/>
            </a:ln>
            <a:effectLst>
              <a:outerShdw dist="35921" dir="2700000" algn="ctr" rotWithShape="0">
                <a:schemeClr val="bg2"/>
              </a:outerShdw>
            </a:effectLst>
          </p:spPr>
          <p:txBody>
            <a:bodyPr wrap="none" anchor="ctr"/>
            <a:lstStyle/>
            <a:p>
              <a:endParaRPr lang="en-US"/>
            </a:p>
          </p:txBody>
        </p:sp>
      </p:gr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762000" y="762000"/>
            <a:ext cx="7772400" cy="1143000"/>
          </a:xfrm>
        </p:spPr>
        <p:txBody>
          <a:bodyPr/>
          <a:lstStyle/>
          <a:p>
            <a:r>
              <a:rPr lang="en-US" dirty="0"/>
              <a:t>Maxillary Occlusion Rim </a:t>
            </a:r>
            <a:r>
              <a:rPr lang="en-US" dirty="0" smtClean="0"/>
              <a:t>Adjustment</a:t>
            </a:r>
            <a:endParaRPr lang="en-US" dirty="0"/>
          </a:p>
        </p:txBody>
      </p:sp>
      <p:sp>
        <p:nvSpPr>
          <p:cNvPr id="24579" name="Rectangle 3"/>
          <p:cNvSpPr>
            <a:spLocks noGrp="1" noChangeArrowheads="1"/>
          </p:cNvSpPr>
          <p:nvPr>
            <p:ph type="body" idx="1"/>
          </p:nvPr>
        </p:nvSpPr>
        <p:spPr>
          <a:xfrm>
            <a:off x="827584" y="2492896"/>
            <a:ext cx="7766248" cy="1905000"/>
          </a:xfrm>
        </p:spPr>
        <p:txBody>
          <a:bodyPr/>
          <a:lstStyle/>
          <a:p>
            <a:r>
              <a:rPr lang="en-US" dirty="0" err="1" smtClean="0"/>
              <a:t>Stensen’s</a:t>
            </a:r>
            <a:r>
              <a:rPr lang="en-US" dirty="0" smtClean="0"/>
              <a:t> duct can be used as a guide, the posterior </a:t>
            </a:r>
            <a:r>
              <a:rPr lang="en-US" dirty="0" err="1" smtClean="0"/>
              <a:t>occlusal</a:t>
            </a:r>
            <a:r>
              <a:rPr lang="en-US" dirty="0" smtClean="0"/>
              <a:t> plane is </a:t>
            </a:r>
            <a:r>
              <a:rPr lang="en-US" dirty="0" err="1" smtClean="0"/>
              <a:t>levelled</a:t>
            </a:r>
            <a:r>
              <a:rPr lang="en-US" dirty="0" smtClean="0"/>
              <a:t> at about  quarter inch below </a:t>
            </a:r>
            <a:r>
              <a:rPr lang="en-US" dirty="0" err="1" smtClean="0"/>
              <a:t>Stensen’s</a:t>
            </a:r>
            <a:r>
              <a:rPr lang="en-US" dirty="0" smtClean="0"/>
              <a:t> duct    </a:t>
            </a:r>
            <a:endParaRPr lang="en-US" dirty="0"/>
          </a:p>
        </p:txBody>
      </p:sp>
    </p:spTree>
  </p:cSld>
  <p:clrMapOvr>
    <a:masterClrMapping/>
  </p:clrMapOvr>
  <p:transition>
    <p:blinds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a:buNone/>
            </a:pPr>
            <a:r>
              <a:rPr lang="en-US" dirty="0" smtClean="0">
                <a:solidFill>
                  <a:srgbClr val="FFFF00"/>
                </a:solidFill>
              </a:rPr>
              <a:t> Once the </a:t>
            </a:r>
            <a:r>
              <a:rPr lang="en-US" dirty="0" err="1" smtClean="0">
                <a:solidFill>
                  <a:srgbClr val="FFFF00"/>
                </a:solidFill>
              </a:rPr>
              <a:t>occlusal</a:t>
            </a:r>
            <a:r>
              <a:rPr lang="en-US" dirty="0" smtClean="0">
                <a:solidFill>
                  <a:srgbClr val="FFFF00"/>
                </a:solidFill>
              </a:rPr>
              <a:t> height of one of occlusion rims is established, the vertical height of opposing rim is adjusted to provide for an </a:t>
            </a:r>
            <a:r>
              <a:rPr lang="en-US" dirty="0" err="1" smtClean="0">
                <a:solidFill>
                  <a:srgbClr val="FFFF00"/>
                </a:solidFill>
              </a:rPr>
              <a:t>interocclusal</a:t>
            </a:r>
            <a:r>
              <a:rPr lang="en-US" dirty="0" smtClean="0">
                <a:solidFill>
                  <a:srgbClr val="FFFF00"/>
                </a:solidFill>
              </a:rPr>
              <a:t> distance (ID) of 2-4 mm. Then the lower rim is leveled such that it meets the upper rim evenly</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50825" y="685800"/>
            <a:ext cx="8616950" cy="1143000"/>
          </a:xfrm>
        </p:spPr>
        <p:txBody>
          <a:bodyPr>
            <a:noAutofit/>
          </a:bodyPr>
          <a:lstStyle/>
          <a:p>
            <a:pPr marL="484632" indent="0" eaLnBrk="1" fontAlgn="auto" hangingPunct="1">
              <a:spcAft>
                <a:spcPts val="0"/>
              </a:spcAft>
              <a:defRPr/>
            </a:pPr>
            <a:r>
              <a:rPr lang="en-US" sz="3600" b="1" dirty="0" smtClean="0"/>
              <a:t>Establishing </a:t>
            </a:r>
            <a:r>
              <a:rPr lang="en-US" sz="3600" dirty="0" err="1" smtClean="0"/>
              <a:t>O</a:t>
            </a:r>
            <a:r>
              <a:rPr lang="en-US" sz="3600" b="1" dirty="0" err="1" smtClean="0"/>
              <a:t>cclusal</a:t>
            </a:r>
            <a:r>
              <a:rPr lang="en-US" sz="3600" b="1" dirty="0" smtClean="0"/>
              <a:t> </a:t>
            </a:r>
            <a:r>
              <a:rPr lang="en-US" sz="3600" dirty="0" smtClean="0"/>
              <a:t>P</a:t>
            </a:r>
            <a:r>
              <a:rPr lang="en-US" sz="3600" b="1" dirty="0" smtClean="0"/>
              <a:t>lane </a:t>
            </a:r>
            <a:r>
              <a:rPr lang="en-US" sz="3600" dirty="0" smtClean="0"/>
              <a:t>U</a:t>
            </a:r>
            <a:r>
              <a:rPr lang="en-US" sz="3600" b="1" dirty="0" smtClean="0"/>
              <a:t>sing the </a:t>
            </a:r>
            <a:r>
              <a:rPr lang="en-US" sz="3600" dirty="0" err="1" smtClean="0"/>
              <a:t>M</a:t>
            </a:r>
            <a:r>
              <a:rPr lang="en-US" sz="3600" b="1" dirty="0" err="1" smtClean="0"/>
              <a:t>andibular</a:t>
            </a:r>
            <a:r>
              <a:rPr lang="en-US" sz="3600" b="1" dirty="0" smtClean="0"/>
              <a:t> </a:t>
            </a:r>
            <a:r>
              <a:rPr lang="en-US" sz="3600" dirty="0" err="1" smtClean="0"/>
              <a:t>O</a:t>
            </a:r>
            <a:r>
              <a:rPr lang="en-US" sz="3600" b="1" dirty="0" err="1" smtClean="0"/>
              <a:t>ccclusion</a:t>
            </a:r>
            <a:r>
              <a:rPr lang="en-US" sz="3600" b="1" dirty="0" smtClean="0"/>
              <a:t> </a:t>
            </a:r>
            <a:r>
              <a:rPr lang="en-US" sz="3600" dirty="0" smtClean="0"/>
              <a:t>R</a:t>
            </a:r>
            <a:r>
              <a:rPr lang="en-US" sz="3600" b="1" dirty="0" smtClean="0"/>
              <a:t>im</a:t>
            </a:r>
            <a:r>
              <a:rPr lang="en-US" sz="3600" b="1" dirty="0" smtClean="0">
                <a:solidFill>
                  <a:schemeClr val="accent1">
                    <a:tint val="83000"/>
                    <a:satMod val="150000"/>
                  </a:schemeClr>
                </a:solidFill>
              </a:rPr>
              <a:t/>
            </a:r>
            <a:br>
              <a:rPr lang="en-US" sz="3600" b="1" dirty="0" smtClean="0">
                <a:solidFill>
                  <a:schemeClr val="accent1">
                    <a:tint val="83000"/>
                    <a:satMod val="150000"/>
                  </a:schemeClr>
                </a:solidFill>
              </a:rPr>
            </a:br>
            <a:endParaRPr lang="en-US" sz="3600" b="1" dirty="0" smtClean="0">
              <a:solidFill>
                <a:schemeClr val="accent1">
                  <a:tint val="83000"/>
                  <a:satMod val="150000"/>
                </a:schemeClr>
              </a:solidFill>
            </a:endParaRPr>
          </a:p>
        </p:txBody>
      </p:sp>
      <p:sp>
        <p:nvSpPr>
          <p:cNvPr id="21507" name="Content Placeholder 2"/>
          <p:cNvSpPr>
            <a:spLocks noGrp="1"/>
          </p:cNvSpPr>
          <p:nvPr>
            <p:ph idx="1"/>
          </p:nvPr>
        </p:nvSpPr>
        <p:spPr>
          <a:xfrm>
            <a:off x="1115616" y="2332038"/>
            <a:ext cx="8229600" cy="4525962"/>
          </a:xfrm>
        </p:spPr>
        <p:txBody>
          <a:bodyPr/>
          <a:lstStyle/>
          <a:p>
            <a:pPr eaLnBrk="1" hangingPunct="1"/>
            <a:r>
              <a:rPr lang="en-US" sz="3600" dirty="0" smtClean="0"/>
              <a:t>Anterior height</a:t>
            </a:r>
          </a:p>
          <a:p>
            <a:pPr eaLnBrk="1" hangingPunct="1"/>
            <a:endParaRPr lang="en-US" sz="3600" dirty="0" smtClean="0"/>
          </a:p>
          <a:p>
            <a:pPr eaLnBrk="1" hangingPunct="1"/>
            <a:endParaRPr lang="en-US" sz="3600" dirty="0" smtClean="0"/>
          </a:p>
          <a:p>
            <a:pPr eaLnBrk="1" hangingPunct="1"/>
            <a:r>
              <a:rPr lang="en-US" sz="3600" dirty="0" smtClean="0"/>
              <a:t>Posterior height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274638"/>
            <a:ext cx="8791575" cy="1143000"/>
          </a:xfrm>
        </p:spPr>
        <p:txBody>
          <a:bodyPr>
            <a:normAutofit fontScale="90000"/>
          </a:bodyPr>
          <a:lstStyle/>
          <a:p>
            <a:pPr marL="484632" indent="0" eaLnBrk="1" fontAlgn="auto" hangingPunct="1">
              <a:spcAft>
                <a:spcPts val="0"/>
              </a:spcAft>
              <a:defRPr/>
            </a:pPr>
            <a:r>
              <a:rPr lang="en-US" dirty="0" smtClean="0"/>
              <a:t>P</a:t>
            </a:r>
            <a:r>
              <a:rPr lang="en-US" b="1" dirty="0" smtClean="0"/>
              <a:t>rocedures Carried </a:t>
            </a:r>
            <a:r>
              <a:rPr lang="en-US" dirty="0" smtClean="0"/>
              <a:t>O</a:t>
            </a:r>
            <a:r>
              <a:rPr lang="en-US" b="1" dirty="0" smtClean="0"/>
              <a:t>ut </a:t>
            </a:r>
            <a:r>
              <a:rPr lang="en-US" dirty="0" smtClean="0"/>
              <a:t>D</a:t>
            </a:r>
            <a:r>
              <a:rPr lang="en-US" b="1" dirty="0" smtClean="0"/>
              <a:t>uring </a:t>
            </a:r>
            <a:r>
              <a:rPr lang="en-US" dirty="0" smtClean="0"/>
              <a:t>J</a:t>
            </a:r>
            <a:r>
              <a:rPr lang="en-US" b="1" dirty="0" smtClean="0"/>
              <a:t>aw </a:t>
            </a:r>
            <a:r>
              <a:rPr lang="en-US" dirty="0" smtClean="0"/>
              <a:t>R</a:t>
            </a:r>
            <a:r>
              <a:rPr lang="en-US" b="1" dirty="0" smtClean="0"/>
              <a:t>elation </a:t>
            </a:r>
            <a:r>
              <a:rPr lang="en-US" dirty="0" smtClean="0"/>
              <a:t>A</a:t>
            </a:r>
            <a:r>
              <a:rPr lang="en-US" b="1" dirty="0" smtClean="0"/>
              <a:t>ppointment</a:t>
            </a:r>
          </a:p>
        </p:txBody>
      </p:sp>
      <p:sp>
        <p:nvSpPr>
          <p:cNvPr id="11267" name="Rectangle 3"/>
          <p:cNvSpPr>
            <a:spLocks noGrp="1" noChangeArrowheads="1"/>
          </p:cNvSpPr>
          <p:nvPr>
            <p:ph idx="1"/>
          </p:nvPr>
        </p:nvSpPr>
        <p:spPr>
          <a:xfrm>
            <a:off x="1219200" y="1905000"/>
            <a:ext cx="7724775" cy="4525963"/>
          </a:xfrm>
        </p:spPr>
        <p:txBody>
          <a:bodyPr/>
          <a:lstStyle/>
          <a:p>
            <a:pPr eaLnBrk="1" hangingPunct="1"/>
            <a:r>
              <a:rPr lang="en-US" dirty="0" smtClean="0"/>
              <a:t>Establishing the labial form of rims</a:t>
            </a:r>
          </a:p>
          <a:p>
            <a:pPr eaLnBrk="1" hangingPunct="1"/>
            <a:r>
              <a:rPr lang="en-US" dirty="0" smtClean="0"/>
              <a:t>Establishing the </a:t>
            </a:r>
            <a:r>
              <a:rPr lang="en-US" dirty="0" err="1" smtClean="0"/>
              <a:t>occlusal</a:t>
            </a:r>
            <a:r>
              <a:rPr lang="en-US" dirty="0" smtClean="0"/>
              <a:t> plane</a:t>
            </a:r>
          </a:p>
          <a:p>
            <a:pPr eaLnBrk="1" hangingPunct="1"/>
            <a:r>
              <a:rPr lang="en-US" dirty="0" smtClean="0"/>
              <a:t>Establishing vertical jaw relation</a:t>
            </a:r>
          </a:p>
          <a:p>
            <a:pPr eaLnBrk="1" hangingPunct="1"/>
            <a:r>
              <a:rPr lang="en-US" dirty="0" smtClean="0"/>
              <a:t>Establishing &amp; recording of centric jaw relation</a:t>
            </a:r>
          </a:p>
          <a:p>
            <a:pPr eaLnBrk="1" hangingPunct="1"/>
            <a:r>
              <a:rPr lang="en-US" dirty="0" err="1" smtClean="0"/>
              <a:t>Facebow</a:t>
            </a:r>
            <a:r>
              <a:rPr lang="en-US" dirty="0" smtClean="0"/>
              <a:t> transfer </a:t>
            </a:r>
            <a:r>
              <a:rPr lang="en-US" dirty="0" smtClean="0">
                <a:solidFill>
                  <a:schemeClr val="tx2">
                    <a:lumMod val="60000"/>
                    <a:lumOff val="40000"/>
                  </a:schemeClr>
                </a:solidFill>
              </a:rPr>
              <a:t>(will be discussed in lab.)</a:t>
            </a:r>
          </a:p>
          <a:p>
            <a:pPr eaLnBrk="1" hangingPunct="1"/>
            <a:r>
              <a:rPr lang="en-US" dirty="0" smtClean="0"/>
              <a:t>Selection of artificial teeth</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7" name="Picture 7"/>
          <p:cNvPicPr>
            <a:picLocks noChangeAspect="1" noChangeArrowheads="1"/>
          </p:cNvPicPr>
          <p:nvPr/>
        </p:nvPicPr>
        <p:blipFill>
          <a:blip r:embed="rId3" cstate="print">
            <a:lum bright="6000"/>
          </a:blip>
          <a:srcRect l="11678" t="11676" r="15326" b="21896"/>
          <a:stretch>
            <a:fillRect/>
          </a:stretch>
        </p:blipFill>
        <p:spPr bwMode="auto">
          <a:xfrm>
            <a:off x="4495800" y="2698750"/>
            <a:ext cx="4114800" cy="2497138"/>
          </a:xfrm>
          <a:prstGeom prst="rect">
            <a:avLst/>
          </a:prstGeom>
          <a:noFill/>
        </p:spPr>
      </p:pic>
      <p:sp>
        <p:nvSpPr>
          <p:cNvPr id="30722" name="Rectangle 2"/>
          <p:cNvSpPr>
            <a:spLocks noGrp="1" noChangeArrowheads="1"/>
          </p:cNvSpPr>
          <p:nvPr>
            <p:ph type="title"/>
          </p:nvPr>
        </p:nvSpPr>
        <p:spPr/>
        <p:txBody>
          <a:bodyPr/>
          <a:lstStyle/>
          <a:p>
            <a:r>
              <a:rPr lang="en-US" sz="4000" dirty="0" err="1"/>
              <a:t>Mandibular</a:t>
            </a:r>
            <a:r>
              <a:rPr lang="en-US" sz="4000" dirty="0"/>
              <a:t> Occlusion Rim Adjustment</a:t>
            </a:r>
          </a:p>
        </p:txBody>
      </p:sp>
      <p:sp>
        <p:nvSpPr>
          <p:cNvPr id="30723" name="Rectangle 3"/>
          <p:cNvSpPr>
            <a:spLocks noGrp="1" noChangeArrowheads="1"/>
          </p:cNvSpPr>
          <p:nvPr>
            <p:ph type="body" idx="1"/>
          </p:nvPr>
        </p:nvSpPr>
        <p:spPr>
          <a:xfrm>
            <a:off x="755576" y="2276872"/>
            <a:ext cx="3352800" cy="3733800"/>
          </a:xfrm>
        </p:spPr>
        <p:txBody>
          <a:bodyPr/>
          <a:lstStyle/>
          <a:p>
            <a:r>
              <a:rPr lang="en-US" dirty="0"/>
              <a:t>Anterior height even with the corners of the mouth when </a:t>
            </a:r>
            <a:r>
              <a:rPr lang="en-US" dirty="0" smtClean="0"/>
              <a:t>jaws are at rest &amp; the </a:t>
            </a:r>
            <a:r>
              <a:rPr lang="en-US" dirty="0"/>
              <a:t>lip is </a:t>
            </a:r>
            <a:r>
              <a:rPr lang="en-US" dirty="0" smtClean="0"/>
              <a:t>slightly parted</a:t>
            </a:r>
            <a:endParaRPr lang="en-US" dirty="0"/>
          </a:p>
        </p:txBody>
      </p:sp>
      <p:sp>
        <p:nvSpPr>
          <p:cNvPr id="30726" name="Line 6"/>
          <p:cNvSpPr>
            <a:spLocks noChangeShapeType="1"/>
          </p:cNvSpPr>
          <p:nvPr/>
        </p:nvSpPr>
        <p:spPr bwMode="auto">
          <a:xfrm flipV="1">
            <a:off x="4800600" y="3962400"/>
            <a:ext cx="3505200" cy="76200"/>
          </a:xfrm>
          <a:prstGeom prst="line">
            <a:avLst/>
          </a:prstGeom>
          <a:noFill/>
          <a:ln w="38100" cap="sq">
            <a:solidFill>
              <a:schemeClr val="accent2"/>
            </a:solidFill>
            <a:round/>
            <a:headEnd type="none" w="sm" len="sm"/>
            <a:tailEnd type="none" w="sm" len="sm"/>
          </a:ln>
          <a:effectLst>
            <a:outerShdw dist="35921" dir="2700000" algn="ctr" rotWithShape="0">
              <a:schemeClr val="bg2"/>
            </a:outerShdw>
          </a:effectLst>
        </p:spPr>
        <p:txBody>
          <a:bodyPr wrap="none" anchor="ctr"/>
          <a:lstStyle/>
          <a:p>
            <a:endParaRPr lang="en-US"/>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26"/>
                                        </p:tgtEl>
                                        <p:attrNameLst>
                                          <p:attrName>style.visibility</p:attrName>
                                        </p:attrNameLst>
                                      </p:cBhvr>
                                      <p:to>
                                        <p:strVal val="visible"/>
                                      </p:to>
                                    </p:set>
                                    <p:animEffect transition="in" filter="wipe(left)">
                                      <p:cBhvr>
                                        <p:cTn id="7" dur="500"/>
                                        <p:tgtEl>
                                          <p:spTgt spid="30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sz="4000" dirty="0" err="1"/>
              <a:t>Mandibular</a:t>
            </a:r>
            <a:r>
              <a:rPr lang="en-US" sz="4000" dirty="0"/>
              <a:t> Occlusion Rim Adjustment</a:t>
            </a:r>
          </a:p>
        </p:txBody>
      </p:sp>
      <p:sp>
        <p:nvSpPr>
          <p:cNvPr id="101379" name="Rectangle 3"/>
          <p:cNvSpPr>
            <a:spLocks noGrp="1" noChangeArrowheads="1"/>
          </p:cNvSpPr>
          <p:nvPr>
            <p:ph type="body" idx="1"/>
          </p:nvPr>
        </p:nvSpPr>
        <p:spPr>
          <a:xfrm>
            <a:off x="755576" y="2708920"/>
            <a:ext cx="4495800" cy="2895600"/>
          </a:xfrm>
        </p:spPr>
        <p:txBody>
          <a:bodyPr/>
          <a:lstStyle/>
          <a:p>
            <a:pPr>
              <a:buNone/>
            </a:pPr>
            <a:r>
              <a:rPr lang="en-US" dirty="0" smtClean="0"/>
              <a:t>   </a:t>
            </a:r>
            <a:r>
              <a:rPr lang="en-US" dirty="0" err="1" smtClean="0"/>
              <a:t>Posteriorly</a:t>
            </a:r>
            <a:r>
              <a:rPr lang="en-US" dirty="0"/>
              <a:t>, the occlusion rim intersects 1/2 - 2/3 up the </a:t>
            </a:r>
            <a:r>
              <a:rPr lang="en-US" dirty="0" err="1"/>
              <a:t>retromolar</a:t>
            </a:r>
            <a:r>
              <a:rPr lang="en-US" dirty="0"/>
              <a:t> </a:t>
            </a:r>
            <a:r>
              <a:rPr lang="en-US" dirty="0" smtClean="0"/>
              <a:t>pad </a:t>
            </a:r>
            <a:r>
              <a:rPr lang="en-US" dirty="0" smtClean="0">
                <a:solidFill>
                  <a:srgbClr val="FF0000"/>
                </a:solidFill>
              </a:rPr>
              <a:t>*</a:t>
            </a:r>
            <a:endParaRPr lang="en-US" dirty="0">
              <a:solidFill>
                <a:srgbClr val="FF0000"/>
              </a:solidFill>
            </a:endParaRPr>
          </a:p>
        </p:txBody>
      </p:sp>
      <p:pic>
        <p:nvPicPr>
          <p:cNvPr id="101384" name="Picture 8"/>
          <p:cNvPicPr>
            <a:picLocks noChangeAspect="1" noChangeArrowheads="1"/>
          </p:cNvPicPr>
          <p:nvPr/>
        </p:nvPicPr>
        <p:blipFill>
          <a:blip r:embed="rId3" cstate="print">
            <a:lum bright="6000"/>
          </a:blip>
          <a:srcRect l="18678" t="22221" r="7143" b="7777"/>
          <a:stretch>
            <a:fillRect/>
          </a:stretch>
        </p:blipFill>
        <p:spPr bwMode="auto">
          <a:xfrm>
            <a:off x="6553200" y="1676400"/>
            <a:ext cx="2122488" cy="2971800"/>
          </a:xfrm>
          <a:prstGeom prst="rect">
            <a:avLst/>
          </a:prstGeom>
          <a:noFill/>
        </p:spPr>
      </p:pic>
      <p:pic>
        <p:nvPicPr>
          <p:cNvPr id="101385" name="Picture 9"/>
          <p:cNvPicPr>
            <a:picLocks noChangeAspect="1" noChangeArrowheads="1"/>
          </p:cNvPicPr>
          <p:nvPr/>
        </p:nvPicPr>
        <p:blipFill>
          <a:blip r:embed="rId4" cstate="print">
            <a:lum bright="12000" contrast="12000"/>
          </a:blip>
          <a:srcRect/>
          <a:stretch>
            <a:fillRect/>
          </a:stretch>
        </p:blipFill>
        <p:spPr bwMode="auto">
          <a:xfrm>
            <a:off x="4876800" y="4267200"/>
            <a:ext cx="3467100" cy="2311400"/>
          </a:xfrm>
          <a:prstGeom prst="rect">
            <a:avLst/>
          </a:prstGeom>
          <a:noFill/>
        </p:spPr>
      </p:pic>
    </p:spTree>
  </p:cSld>
  <p:clrMapOvr>
    <a:masterClrMapping/>
  </p:clrMapOvr>
  <p:transition>
    <p:split dir="in"/>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Mandibular Occlusion Rim Adjustment</a:t>
            </a:r>
          </a:p>
        </p:txBody>
      </p:sp>
      <p:sp>
        <p:nvSpPr>
          <p:cNvPr id="32771" name="Rectangle 3"/>
          <p:cNvSpPr>
            <a:spLocks noGrp="1" noChangeArrowheads="1"/>
          </p:cNvSpPr>
          <p:nvPr>
            <p:ph type="body" idx="1"/>
          </p:nvPr>
        </p:nvSpPr>
        <p:spPr>
          <a:xfrm>
            <a:off x="990600" y="2514600"/>
            <a:ext cx="2971800" cy="3733800"/>
          </a:xfrm>
        </p:spPr>
        <p:txBody>
          <a:bodyPr/>
          <a:lstStyle/>
          <a:p>
            <a:r>
              <a:rPr lang="en-US" dirty="0"/>
              <a:t>1-2 mm horizontal </a:t>
            </a:r>
            <a:r>
              <a:rPr lang="en-US" dirty="0" err="1"/>
              <a:t>overjet</a:t>
            </a:r>
            <a:r>
              <a:rPr lang="en-US" dirty="0"/>
              <a:t> in anterior &amp; posterior in centric </a:t>
            </a:r>
            <a:r>
              <a:rPr lang="en-US" dirty="0" smtClean="0"/>
              <a:t>position </a:t>
            </a:r>
            <a:r>
              <a:rPr lang="en-US" dirty="0" smtClean="0">
                <a:solidFill>
                  <a:srgbClr val="FF0000"/>
                </a:solidFill>
              </a:rPr>
              <a:t>*</a:t>
            </a:r>
            <a:endParaRPr lang="en-US" dirty="0">
              <a:solidFill>
                <a:srgbClr val="FF0000"/>
              </a:solidFill>
            </a:endParaRPr>
          </a:p>
          <a:p>
            <a:endParaRPr lang="en-US" dirty="0"/>
          </a:p>
        </p:txBody>
      </p:sp>
      <p:pic>
        <p:nvPicPr>
          <p:cNvPr id="32773" name="Picture 5"/>
          <p:cNvPicPr>
            <a:picLocks noChangeAspect="1" noChangeArrowheads="1"/>
          </p:cNvPicPr>
          <p:nvPr/>
        </p:nvPicPr>
        <p:blipFill>
          <a:blip r:embed="rId3" cstate="print">
            <a:lum bright="6000"/>
          </a:blip>
          <a:srcRect l="19629" r="38272"/>
          <a:stretch>
            <a:fillRect/>
          </a:stretch>
        </p:blipFill>
        <p:spPr bwMode="auto">
          <a:xfrm>
            <a:off x="4648200" y="2133600"/>
            <a:ext cx="2743200" cy="4343400"/>
          </a:xfrm>
          <a:prstGeom prst="rect">
            <a:avLst/>
          </a:prstGeom>
          <a:noFill/>
        </p:spPr>
      </p:pic>
    </p:spTree>
  </p:cSld>
  <p:clrMapOvr>
    <a:masterClrMapping/>
  </p:clrMapOvr>
  <p:transition>
    <p:split dir="in"/>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a:t>Mandibular Occlusion Rim Adjustment</a:t>
            </a:r>
          </a:p>
        </p:txBody>
      </p:sp>
      <p:sp>
        <p:nvSpPr>
          <p:cNvPr id="100355" name="Rectangle 3"/>
          <p:cNvSpPr>
            <a:spLocks noGrp="1" noChangeArrowheads="1"/>
          </p:cNvSpPr>
          <p:nvPr>
            <p:ph type="body" idx="1"/>
          </p:nvPr>
        </p:nvSpPr>
        <p:spPr>
          <a:xfrm>
            <a:off x="899592" y="2708920"/>
            <a:ext cx="3429000" cy="2819400"/>
          </a:xfrm>
        </p:spPr>
        <p:txBody>
          <a:bodyPr/>
          <a:lstStyle/>
          <a:p>
            <a:r>
              <a:rPr lang="en-US" dirty="0"/>
              <a:t>Unstrained lips</a:t>
            </a:r>
          </a:p>
          <a:p>
            <a:r>
              <a:rPr lang="en-US" dirty="0"/>
              <a:t>Vermilion border showing</a:t>
            </a:r>
          </a:p>
        </p:txBody>
      </p:sp>
      <p:pic>
        <p:nvPicPr>
          <p:cNvPr id="100357" name="Picture 5"/>
          <p:cNvPicPr>
            <a:picLocks noChangeAspect="1" noChangeArrowheads="1"/>
          </p:cNvPicPr>
          <p:nvPr/>
        </p:nvPicPr>
        <p:blipFill>
          <a:blip r:embed="rId3" cstate="print">
            <a:lum bright="6000"/>
          </a:blip>
          <a:srcRect l="10739" t="7776" r="12219" b="12219"/>
          <a:stretch>
            <a:fillRect/>
          </a:stretch>
        </p:blipFill>
        <p:spPr bwMode="auto">
          <a:xfrm>
            <a:off x="4343400" y="2564904"/>
            <a:ext cx="4621088" cy="3324225"/>
          </a:xfrm>
          <a:prstGeom prst="rect">
            <a:avLst/>
          </a:prstGeom>
          <a:noFill/>
        </p:spPr>
      </p:pic>
    </p:spTree>
  </p:cSld>
  <p:clrMapOvr>
    <a:masterClrMapping/>
  </p:clrMapOvr>
  <p:transition>
    <p:split dir="in"/>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a:buNone/>
            </a:pPr>
            <a:r>
              <a:rPr lang="en-US" sz="3600" dirty="0" smtClean="0">
                <a:solidFill>
                  <a:srgbClr val="FFFF00"/>
                </a:solidFill>
              </a:rPr>
              <a:t>  Once the </a:t>
            </a:r>
            <a:r>
              <a:rPr lang="en-US" sz="3600" dirty="0" err="1" smtClean="0">
                <a:solidFill>
                  <a:srgbClr val="FFFF00"/>
                </a:solidFill>
              </a:rPr>
              <a:t>occlusal</a:t>
            </a:r>
            <a:r>
              <a:rPr lang="en-US" sz="3600" dirty="0" smtClean="0">
                <a:solidFill>
                  <a:srgbClr val="FFFF00"/>
                </a:solidFill>
              </a:rPr>
              <a:t> height of one of occlusion rims is established, the vertical height of opposing rim is adjusted to provide for an </a:t>
            </a:r>
            <a:r>
              <a:rPr lang="en-US" sz="3600" dirty="0" err="1" smtClean="0">
                <a:solidFill>
                  <a:srgbClr val="FFFF00"/>
                </a:solidFill>
              </a:rPr>
              <a:t>interocclusal</a:t>
            </a:r>
            <a:r>
              <a:rPr lang="en-US" sz="3600" dirty="0" smtClean="0">
                <a:solidFill>
                  <a:srgbClr val="FFFF00"/>
                </a:solidFill>
              </a:rPr>
              <a:t> distance (ID) of 2-4 mm. Then the opposing rim is leveled such that it meets the another rim evenly</a:t>
            </a:r>
            <a:endParaRPr lang="en-US" sz="3600" dirty="0">
              <a:solidFill>
                <a:srgbClr val="FFFF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marL="484632" indent="0" eaLnBrk="1" fontAlgn="auto" hangingPunct="1">
              <a:spcAft>
                <a:spcPts val="0"/>
              </a:spcAft>
              <a:defRPr/>
            </a:pPr>
            <a:r>
              <a:rPr lang="en-US" b="1" dirty="0" smtClean="0"/>
              <a:t>Establishing Jaw </a:t>
            </a:r>
            <a:r>
              <a:rPr lang="en-US" dirty="0" smtClean="0"/>
              <a:t>R</a:t>
            </a:r>
            <a:r>
              <a:rPr lang="en-US" b="1" dirty="0" smtClean="0"/>
              <a:t>elation</a:t>
            </a:r>
          </a:p>
        </p:txBody>
      </p:sp>
      <p:sp>
        <p:nvSpPr>
          <p:cNvPr id="22531" name="Content Placeholder 2"/>
          <p:cNvSpPr>
            <a:spLocks noGrp="1"/>
          </p:cNvSpPr>
          <p:nvPr>
            <p:ph idx="1"/>
          </p:nvPr>
        </p:nvSpPr>
        <p:spPr>
          <a:xfrm>
            <a:off x="1490464" y="1988840"/>
            <a:ext cx="7653536" cy="4525962"/>
          </a:xfrm>
        </p:spPr>
        <p:txBody>
          <a:bodyPr/>
          <a:lstStyle/>
          <a:p>
            <a:pPr eaLnBrk="1" hangingPunct="1"/>
            <a:r>
              <a:rPr lang="en-US" sz="3600" dirty="0" smtClean="0"/>
              <a:t>Vertical relation </a:t>
            </a:r>
            <a:r>
              <a:rPr lang="en-US" sz="3600" dirty="0" smtClean="0">
                <a:solidFill>
                  <a:srgbClr val="FF0000"/>
                </a:solidFill>
              </a:rPr>
              <a:t>*</a:t>
            </a:r>
          </a:p>
          <a:p>
            <a:pPr eaLnBrk="1" hangingPunct="1"/>
            <a:endParaRPr lang="en-US" sz="3600" dirty="0" smtClean="0"/>
          </a:p>
          <a:p>
            <a:pPr eaLnBrk="1" hangingPunct="1"/>
            <a:endParaRPr lang="en-US" sz="3600" dirty="0" smtClean="0"/>
          </a:p>
          <a:p>
            <a:pPr eaLnBrk="1" hangingPunct="1"/>
            <a:r>
              <a:rPr lang="en-US" sz="3600" dirty="0" smtClean="0"/>
              <a:t>Horizontal relation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971600" y="2276872"/>
            <a:ext cx="7772400" cy="4114800"/>
          </a:xfrm>
        </p:spPr>
        <p:txBody>
          <a:bodyPr/>
          <a:lstStyle/>
          <a:p>
            <a:pPr algn="ctr">
              <a:buNone/>
            </a:pPr>
            <a:r>
              <a:rPr lang="en-US" sz="4400" dirty="0" smtClean="0">
                <a:solidFill>
                  <a:srgbClr val="FFFF00"/>
                </a:solidFill>
              </a:rPr>
              <a:t>Establishing </a:t>
            </a:r>
            <a:r>
              <a:rPr lang="en-US" sz="4400" dirty="0" err="1" smtClean="0">
                <a:solidFill>
                  <a:srgbClr val="FFFF00"/>
                </a:solidFill>
              </a:rPr>
              <a:t>Occlusal</a:t>
            </a:r>
            <a:r>
              <a:rPr lang="en-US" sz="4400" dirty="0" smtClean="0">
                <a:solidFill>
                  <a:srgbClr val="FFFF00"/>
                </a:solidFill>
              </a:rPr>
              <a:t> Vertical Dimension (OVD)</a:t>
            </a:r>
            <a:endParaRPr lang="en-US" sz="4400" dirty="0">
              <a:solidFill>
                <a:srgbClr val="FFFF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539552" y="476672"/>
            <a:ext cx="7772400" cy="1143000"/>
          </a:xfrm>
        </p:spPr>
        <p:txBody>
          <a:bodyPr/>
          <a:lstStyle/>
          <a:p>
            <a:pPr marL="484632" indent="0" eaLnBrk="1" fontAlgn="auto" hangingPunct="1">
              <a:spcAft>
                <a:spcPts val="0"/>
              </a:spcAft>
              <a:defRPr/>
            </a:pPr>
            <a:r>
              <a:rPr lang="en-US" b="1" dirty="0" smtClean="0"/>
              <a:t>Methods</a:t>
            </a:r>
            <a:r>
              <a:rPr lang="en-US" b="1" dirty="0" smtClean="0">
                <a:solidFill>
                  <a:srgbClr val="FF0000"/>
                </a:solidFill>
              </a:rPr>
              <a:t>*</a:t>
            </a:r>
            <a:r>
              <a:rPr lang="en-US" b="1" dirty="0" smtClean="0"/>
              <a:t> </a:t>
            </a:r>
            <a:r>
              <a:rPr lang="en-US" b="1" dirty="0" smtClean="0"/>
              <a:t>of </a:t>
            </a:r>
            <a:r>
              <a:rPr lang="en-US" b="1" dirty="0" smtClean="0"/>
              <a:t>Assessment </a:t>
            </a:r>
            <a:r>
              <a:rPr lang="en-US" b="1" dirty="0" smtClean="0"/>
              <a:t>of </a:t>
            </a:r>
            <a:r>
              <a:rPr lang="en-US" dirty="0" smtClean="0"/>
              <a:t>OVD</a:t>
            </a:r>
          </a:p>
        </p:txBody>
      </p:sp>
      <p:sp>
        <p:nvSpPr>
          <p:cNvPr id="27651" name="Content Placeholder 2"/>
          <p:cNvSpPr>
            <a:spLocks noGrp="1"/>
          </p:cNvSpPr>
          <p:nvPr>
            <p:ph idx="1"/>
          </p:nvPr>
        </p:nvSpPr>
        <p:spPr>
          <a:xfrm>
            <a:off x="914400" y="2060848"/>
            <a:ext cx="8229600" cy="4525963"/>
          </a:xfrm>
        </p:spPr>
        <p:txBody>
          <a:bodyPr/>
          <a:lstStyle/>
          <a:p>
            <a:pPr marL="514350" indent="-514350" eaLnBrk="1" hangingPunct="1">
              <a:buFont typeface="Comic Sans MS" pitchFamily="66" charset="0"/>
              <a:buAutoNum type="arabicPeriod"/>
            </a:pPr>
            <a:r>
              <a:rPr lang="en-US" dirty="0" smtClean="0"/>
              <a:t>Measuring the </a:t>
            </a:r>
            <a:r>
              <a:rPr lang="en-US" dirty="0" smtClean="0">
                <a:solidFill>
                  <a:schemeClr val="accent1">
                    <a:lumMod val="40000"/>
                    <a:lumOff val="60000"/>
                  </a:schemeClr>
                </a:solidFill>
              </a:rPr>
              <a:t>physiologic rest position (PRP)</a:t>
            </a:r>
          </a:p>
          <a:p>
            <a:pPr marL="514350" indent="-514350">
              <a:buFont typeface="Comic Sans MS" pitchFamily="66" charset="0"/>
              <a:buAutoNum type="arabicPeriod"/>
            </a:pPr>
            <a:r>
              <a:rPr lang="en-US" dirty="0" smtClean="0"/>
              <a:t>Feeling</a:t>
            </a:r>
            <a:r>
              <a:rPr lang="en-US" dirty="0" smtClean="0">
                <a:solidFill>
                  <a:schemeClr val="tx2"/>
                </a:solidFill>
              </a:rPr>
              <a:t> </a:t>
            </a:r>
            <a:r>
              <a:rPr lang="en-US" dirty="0" smtClean="0"/>
              <a:t>for</a:t>
            </a:r>
            <a:r>
              <a:rPr lang="en-US" dirty="0" smtClean="0">
                <a:solidFill>
                  <a:schemeClr val="tx2"/>
                </a:solidFill>
              </a:rPr>
              <a:t> </a:t>
            </a:r>
            <a:r>
              <a:rPr lang="en-US" dirty="0" err="1" smtClean="0">
                <a:solidFill>
                  <a:schemeClr val="tx2"/>
                </a:solidFill>
              </a:rPr>
              <a:t>interocclusal</a:t>
            </a:r>
            <a:r>
              <a:rPr lang="en-US" dirty="0" smtClean="0">
                <a:solidFill>
                  <a:schemeClr val="tx2"/>
                </a:solidFill>
              </a:rPr>
              <a:t> distance (ID)</a:t>
            </a:r>
            <a:r>
              <a:rPr lang="en-US" dirty="0" smtClean="0"/>
              <a:t> by ensuring movement of mandible</a:t>
            </a:r>
          </a:p>
          <a:p>
            <a:pPr marL="514350" indent="-514350">
              <a:buFont typeface="Comic Sans MS" pitchFamily="66" charset="0"/>
              <a:buAutoNum type="arabicPeriod"/>
            </a:pPr>
            <a:r>
              <a:rPr lang="en-US" dirty="0" smtClean="0">
                <a:solidFill>
                  <a:schemeClr val="accent1">
                    <a:lumMod val="40000"/>
                    <a:lumOff val="60000"/>
                  </a:schemeClr>
                </a:solidFill>
              </a:rPr>
              <a:t>Phonetics</a:t>
            </a:r>
            <a:r>
              <a:rPr lang="en-US" dirty="0" smtClean="0"/>
              <a:t> as a guide</a:t>
            </a:r>
          </a:p>
          <a:p>
            <a:pPr marL="514350" indent="-514350">
              <a:buFont typeface="Comic Sans MS" pitchFamily="66" charset="0"/>
              <a:buAutoNum type="arabicPeriod"/>
            </a:pPr>
            <a:r>
              <a:rPr lang="en-US" dirty="0" smtClean="0">
                <a:solidFill>
                  <a:schemeClr val="accent1">
                    <a:lumMod val="40000"/>
                    <a:lumOff val="60000"/>
                  </a:schemeClr>
                </a:solidFill>
              </a:rPr>
              <a:t>Esthetics</a:t>
            </a:r>
            <a:r>
              <a:rPr lang="en-US" dirty="0" smtClean="0"/>
              <a:t> as a guide</a:t>
            </a:r>
          </a:p>
          <a:p>
            <a:pPr marL="514350" indent="-514350">
              <a:buFont typeface="Comic Sans MS" pitchFamily="66" charset="0"/>
              <a:buAutoNum type="arabicPeriod"/>
            </a:pPr>
            <a:r>
              <a:rPr lang="en-US" dirty="0" smtClean="0"/>
              <a:t>Reference to previous dentures</a:t>
            </a:r>
          </a:p>
          <a:p>
            <a:pPr marL="514350" indent="-514350">
              <a:buFont typeface="Comic Sans MS" pitchFamily="66" charset="0"/>
              <a:buAutoNum type="arabicPeriod"/>
            </a:pPr>
            <a:r>
              <a:rPr lang="en-US" dirty="0" err="1" smtClean="0"/>
              <a:t>Preextraction</a:t>
            </a:r>
            <a:r>
              <a:rPr lang="en-US" dirty="0" smtClean="0"/>
              <a:t> records</a:t>
            </a:r>
          </a:p>
          <a:p>
            <a:pPr marL="514350" indent="-514350">
              <a:buFont typeface="Comic Sans MS" pitchFamily="66" charset="0"/>
              <a:buAutoNum type="arabicPeriod"/>
            </a:pPr>
            <a:endParaRPr lang="en-US" dirty="0" smtClean="0"/>
          </a:p>
          <a:p>
            <a:pPr marL="514350" indent="-514350" eaLnBrk="1" hangingPunct="1">
              <a:buFont typeface="Comic Sans MS" pitchFamily="66" charset="0"/>
              <a:buAutoNum type="arabicPeriod"/>
            </a:pPr>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marL="484632" indent="0" eaLnBrk="1" fontAlgn="auto" hangingPunct="1">
              <a:spcAft>
                <a:spcPts val="0"/>
              </a:spcAft>
              <a:defRPr/>
            </a:pPr>
            <a:r>
              <a:rPr lang="en-US" b="1" dirty="0" smtClean="0"/>
              <a:t>Methods </a:t>
            </a:r>
            <a:r>
              <a:rPr lang="en-US" b="1" dirty="0" smtClean="0"/>
              <a:t>of </a:t>
            </a:r>
            <a:r>
              <a:rPr lang="en-US" b="1" dirty="0" smtClean="0"/>
              <a:t>Assessment </a:t>
            </a:r>
            <a:r>
              <a:rPr lang="en-US" b="1" dirty="0" smtClean="0"/>
              <a:t>of </a:t>
            </a:r>
            <a:r>
              <a:rPr lang="en-US" dirty="0" smtClean="0"/>
              <a:t>OVD</a:t>
            </a:r>
          </a:p>
        </p:txBody>
      </p:sp>
      <p:sp>
        <p:nvSpPr>
          <p:cNvPr id="27651" name="Content Placeholder 2"/>
          <p:cNvSpPr>
            <a:spLocks noGrp="1"/>
          </p:cNvSpPr>
          <p:nvPr>
            <p:ph idx="1"/>
          </p:nvPr>
        </p:nvSpPr>
        <p:spPr>
          <a:xfrm>
            <a:off x="1187624" y="2332037"/>
            <a:ext cx="8229600" cy="4525963"/>
          </a:xfrm>
        </p:spPr>
        <p:txBody>
          <a:bodyPr/>
          <a:lstStyle/>
          <a:p>
            <a:pPr marL="514350" indent="-514350" eaLnBrk="1" hangingPunct="1">
              <a:buFont typeface="Comic Sans MS" pitchFamily="66" charset="0"/>
              <a:buAutoNum type="arabicPeriod"/>
            </a:pPr>
            <a:r>
              <a:rPr lang="en-US" sz="3600" dirty="0" smtClean="0"/>
              <a:t>Measuring the PRP </a:t>
            </a:r>
            <a:r>
              <a:rPr lang="en-US" sz="3600" dirty="0" smtClean="0">
                <a:solidFill>
                  <a:srgbClr val="FF0000"/>
                </a:solidFill>
              </a:rPr>
              <a:t>*</a:t>
            </a:r>
          </a:p>
          <a:p>
            <a:pPr marL="514350" indent="-514350" eaLnBrk="1" hangingPunct="1">
              <a:buFont typeface="Comic Sans MS" pitchFamily="66" charset="0"/>
              <a:buAutoNum type="arabicPeriod"/>
            </a:pPr>
            <a:endParaRPr lang="en-US" dirty="0" smtClean="0"/>
          </a:p>
          <a:p>
            <a:pPr marL="514350" indent="-514350" eaLnBrk="1" hangingPunct="1">
              <a:buNone/>
            </a:pPr>
            <a:endParaRPr lang="en-US" dirty="0" smtClean="0"/>
          </a:p>
          <a:p>
            <a:pPr marL="514350" indent="-514350">
              <a:buNone/>
            </a:pPr>
            <a:r>
              <a:rPr lang="en-US" sz="4400" i="1" dirty="0" smtClean="0">
                <a:solidFill>
                  <a:srgbClr val="FFFF00"/>
                </a:solidFill>
              </a:rPr>
              <a:t>             PRP = ID + OVD</a:t>
            </a:r>
          </a:p>
          <a:p>
            <a:pPr marL="514350" indent="-514350" eaLnBrk="1" hangingPunct="1">
              <a:buNone/>
            </a:pPr>
            <a:endParaRPr lang="en-US" sz="4400" i="1" dirty="0" smtClean="0">
              <a:solidFill>
                <a:srgbClr val="FFFF00"/>
              </a:solidFill>
            </a:endParaRPr>
          </a:p>
          <a:p>
            <a:pPr marL="514350" indent="-514350" eaLnBrk="1" hangingPunct="1">
              <a:buNone/>
            </a:pPr>
            <a:endParaRPr lang="en-US" sz="4400" i="1" dirty="0" smtClean="0">
              <a:solidFill>
                <a:srgbClr val="FFFF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9" name="Picture 7"/>
          <p:cNvPicPr>
            <a:picLocks noChangeAspect="1" noChangeArrowheads="1"/>
          </p:cNvPicPr>
          <p:nvPr/>
        </p:nvPicPr>
        <p:blipFill>
          <a:blip r:embed="rId3" cstate="print"/>
          <a:srcRect/>
          <a:stretch>
            <a:fillRect/>
          </a:stretch>
        </p:blipFill>
        <p:spPr bwMode="auto">
          <a:xfrm>
            <a:off x="5057775" y="1600200"/>
            <a:ext cx="3019425" cy="4419600"/>
          </a:xfrm>
          <a:prstGeom prst="rect">
            <a:avLst/>
          </a:prstGeom>
          <a:noFill/>
        </p:spPr>
      </p:pic>
      <p:sp>
        <p:nvSpPr>
          <p:cNvPr id="105476" name="AutoShape 4"/>
          <p:cNvSpPr>
            <a:spLocks noChangeArrowheads="1"/>
          </p:cNvSpPr>
          <p:nvPr/>
        </p:nvSpPr>
        <p:spPr bwMode="auto">
          <a:xfrm>
            <a:off x="4876800" y="1828800"/>
            <a:ext cx="3429000" cy="3505200"/>
          </a:xfrm>
          <a:custGeom>
            <a:avLst/>
            <a:gdLst>
              <a:gd name="G0" fmla="+- 82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 name="connsiteX0" fmla="*/ 0 w 21600"/>
              <a:gd name="connsiteY0" fmla="*/ 10800 h 21600"/>
              <a:gd name="connsiteX1" fmla="*/ 10800 w 21600"/>
              <a:gd name="connsiteY1" fmla="*/ 0 h 21600"/>
              <a:gd name="connsiteX2" fmla="*/ 21600 w 21600"/>
              <a:gd name="connsiteY2" fmla="*/ 10800 h 21600"/>
              <a:gd name="connsiteX3" fmla="*/ 10800 w 21600"/>
              <a:gd name="connsiteY3" fmla="*/ 21600 h 21600"/>
              <a:gd name="connsiteX4" fmla="*/ 0 w 21600"/>
              <a:gd name="connsiteY4" fmla="*/ 10800 h 21600"/>
              <a:gd name="connsiteX5" fmla="*/ 18140 w 21600"/>
              <a:gd name="connsiteY5" fmla="*/ 17561 h 21600"/>
              <a:gd name="connsiteX6" fmla="*/ 20780 w 21600"/>
              <a:gd name="connsiteY6" fmla="*/ 10800 h 21600"/>
              <a:gd name="connsiteX7" fmla="*/ 10800 w 21600"/>
              <a:gd name="connsiteY7" fmla="*/ 820 h 21600"/>
              <a:gd name="connsiteX8" fmla="*/ 4038 w 21600"/>
              <a:gd name="connsiteY8" fmla="*/ 3459 h 21600"/>
              <a:gd name="connsiteX9" fmla="*/ 18140 w 21600"/>
              <a:gd name="connsiteY9" fmla="*/ 17561 h 21600"/>
              <a:gd name="connsiteX10" fmla="*/ 3459 w 21600"/>
              <a:gd name="connsiteY10" fmla="*/ 4038 h 21600"/>
              <a:gd name="connsiteX11" fmla="*/ 820 w 21600"/>
              <a:gd name="connsiteY11" fmla="*/ 10799 h 21600"/>
              <a:gd name="connsiteX12" fmla="*/ 10800 w 21600"/>
              <a:gd name="connsiteY12" fmla="*/ 20780 h 21600"/>
              <a:gd name="connsiteX13" fmla="*/ 17561 w 21600"/>
              <a:gd name="connsiteY13" fmla="*/ 18140 h 21600"/>
              <a:gd name="connsiteX14" fmla="*/ 3459 w 21600"/>
              <a:gd name="connsiteY14" fmla="*/ 4038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140" y="17561"/>
                </a:moveTo>
                <a:cubicBezTo>
                  <a:pt x="19837" y="15719"/>
                  <a:pt x="20780" y="13305"/>
                  <a:pt x="20780" y="10800"/>
                </a:cubicBezTo>
                <a:cubicBezTo>
                  <a:pt x="20780" y="5288"/>
                  <a:pt x="16311" y="820"/>
                  <a:pt x="10800" y="820"/>
                </a:cubicBezTo>
                <a:cubicBezTo>
                  <a:pt x="8294" y="819"/>
                  <a:pt x="5880" y="1762"/>
                  <a:pt x="4038" y="3459"/>
                </a:cubicBezTo>
                <a:lnTo>
                  <a:pt x="18140" y="17561"/>
                </a:lnTo>
                <a:close/>
                <a:moveTo>
                  <a:pt x="3459" y="4038"/>
                </a:moveTo>
                <a:cubicBezTo>
                  <a:pt x="1762" y="5880"/>
                  <a:pt x="820" y="8294"/>
                  <a:pt x="820" y="10799"/>
                </a:cubicBezTo>
                <a:cubicBezTo>
                  <a:pt x="820" y="16311"/>
                  <a:pt x="5288" y="20780"/>
                  <a:pt x="10800" y="20780"/>
                </a:cubicBezTo>
                <a:cubicBezTo>
                  <a:pt x="13305" y="20780"/>
                  <a:pt x="15719" y="19837"/>
                  <a:pt x="17561" y="18140"/>
                </a:cubicBezTo>
                <a:cubicBezTo>
                  <a:pt x="12860" y="13439"/>
                  <a:pt x="8331" y="8790"/>
                  <a:pt x="3459" y="4038"/>
                </a:cubicBezTo>
                <a:close/>
              </a:path>
            </a:pathLst>
          </a:custGeom>
          <a:solidFill>
            <a:srgbClr val="FF0000"/>
          </a:solidFill>
          <a:ln w="12700" cap="sq">
            <a:noFill/>
            <a:miter lim="800000"/>
            <a:headEnd type="none" w="sm" len="sm"/>
            <a:tailEnd type="none" w="sm" len="sm"/>
          </a:ln>
          <a:effectLst/>
        </p:spPr>
        <p:txBody>
          <a:bodyPr wrap="none" anchor="ctr"/>
          <a:lstStyle/>
          <a:p>
            <a:endParaRPr lang="en-US"/>
          </a:p>
        </p:txBody>
      </p:sp>
      <p:sp>
        <p:nvSpPr>
          <p:cNvPr id="105477" name="Rectangle 5"/>
          <p:cNvSpPr>
            <a:spLocks noChangeArrowheads="1"/>
          </p:cNvSpPr>
          <p:nvPr/>
        </p:nvSpPr>
        <p:spPr bwMode="auto">
          <a:xfrm>
            <a:off x="1651867" y="457200"/>
            <a:ext cx="6189515" cy="1015663"/>
          </a:xfrm>
          <a:prstGeom prst="rect">
            <a:avLst/>
          </a:prstGeom>
          <a:noFill/>
          <a:ln w="12700" cap="sq">
            <a:noFill/>
            <a:miter lim="800000"/>
            <a:headEnd type="none" w="sm" len="sm"/>
            <a:tailEnd type="none" w="sm" len="sm"/>
          </a:ln>
          <a:effectLst/>
        </p:spPr>
        <p:txBody>
          <a:bodyPr wrap="none">
            <a:spAutoFit/>
          </a:bodyPr>
          <a:lstStyle/>
          <a:p>
            <a:pPr algn="ctr"/>
            <a:r>
              <a:rPr lang="en-US" sz="3600" b="1" dirty="0">
                <a:solidFill>
                  <a:srgbClr val="FFFF00"/>
                </a:solidFill>
                <a:effectLst>
                  <a:outerShdw blurRad="38100" dist="38100" dir="2700000" algn="tl">
                    <a:srgbClr val="000000"/>
                  </a:outerShdw>
                </a:effectLst>
                <a:latin typeface="Comic Sans MS" pitchFamily="66" charset="0"/>
              </a:rPr>
              <a:t>Patient sitting bolt upright</a:t>
            </a:r>
          </a:p>
          <a:p>
            <a:pPr algn="ctr"/>
            <a:r>
              <a:rPr lang="en-US" sz="2400" b="1" i="1" dirty="0" smtClean="0">
                <a:effectLst>
                  <a:outerShdw blurRad="38100" dist="38100" dir="2700000" algn="tl">
                    <a:srgbClr val="000000"/>
                  </a:outerShdw>
                </a:effectLst>
                <a:latin typeface="Comic Sans MS" pitchFamily="66" charset="0"/>
              </a:rPr>
              <a:t>PRP affected </a:t>
            </a:r>
            <a:r>
              <a:rPr lang="en-US" sz="2400" b="1" i="1" dirty="0">
                <a:effectLst>
                  <a:outerShdw blurRad="38100" dist="38100" dir="2700000" algn="tl">
                    <a:srgbClr val="000000"/>
                  </a:outerShdw>
                </a:effectLst>
                <a:latin typeface="Comic Sans MS" pitchFamily="66" charset="0"/>
              </a:rPr>
              <a:t>by posture</a:t>
            </a:r>
          </a:p>
        </p:txBody>
      </p:sp>
      <p:pic>
        <p:nvPicPr>
          <p:cNvPr id="105478" name="Picture 6"/>
          <p:cNvPicPr>
            <a:picLocks noChangeAspect="1" noChangeArrowheads="1"/>
          </p:cNvPicPr>
          <p:nvPr/>
        </p:nvPicPr>
        <p:blipFill>
          <a:blip r:embed="rId4" cstate="print"/>
          <a:srcRect/>
          <a:stretch>
            <a:fillRect/>
          </a:stretch>
        </p:blipFill>
        <p:spPr bwMode="auto">
          <a:xfrm>
            <a:off x="1524000" y="1600200"/>
            <a:ext cx="2995613" cy="4419600"/>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54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6"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143000" y="332656"/>
            <a:ext cx="8001000" cy="1143000"/>
          </a:xfrm>
        </p:spPr>
        <p:txBody>
          <a:bodyPr/>
          <a:lstStyle/>
          <a:p>
            <a:r>
              <a:rPr lang="en-US" sz="4000" dirty="0"/>
              <a:t>Record Base </a:t>
            </a:r>
            <a:r>
              <a:rPr lang="en-US" sz="4000" dirty="0" smtClean="0"/>
              <a:t>Stability &amp; Retention</a:t>
            </a:r>
            <a:endParaRPr lang="en-US" sz="4000" dirty="0">
              <a:solidFill>
                <a:srgbClr val="FF0000"/>
              </a:solidFill>
            </a:endParaRPr>
          </a:p>
        </p:txBody>
      </p:sp>
      <p:sp>
        <p:nvSpPr>
          <p:cNvPr id="15363" name="Rectangle 3"/>
          <p:cNvSpPr>
            <a:spLocks noGrp="1" noChangeArrowheads="1"/>
          </p:cNvSpPr>
          <p:nvPr>
            <p:ph type="body" idx="1"/>
          </p:nvPr>
        </p:nvSpPr>
        <p:spPr>
          <a:xfrm>
            <a:off x="1187624" y="1628800"/>
            <a:ext cx="7010400" cy="3124200"/>
          </a:xfrm>
        </p:spPr>
        <p:txBody>
          <a:bodyPr/>
          <a:lstStyle/>
          <a:p>
            <a:r>
              <a:rPr lang="en-US" dirty="0" smtClean="0"/>
              <a:t>Required </a:t>
            </a:r>
            <a:r>
              <a:rPr lang="en-US" dirty="0"/>
              <a:t>for record making and phonetic </a:t>
            </a:r>
            <a:r>
              <a:rPr lang="en-US" dirty="0" smtClean="0"/>
              <a:t>tests</a:t>
            </a:r>
          </a:p>
          <a:p>
            <a:r>
              <a:rPr lang="en-US" dirty="0" smtClean="0"/>
              <a:t>Ensure that the rim is well adapted</a:t>
            </a:r>
          </a:p>
          <a:p>
            <a:r>
              <a:rPr lang="en-US" dirty="0" smtClean="0"/>
              <a:t>Alternating finger pressure on both sides of each rim should not elicit rocking</a:t>
            </a:r>
            <a:endParaRPr lang="en-US" dirty="0"/>
          </a:p>
          <a:p>
            <a:r>
              <a:rPr lang="en-US" dirty="0"/>
              <a:t>Inaccurate if loose</a:t>
            </a:r>
          </a:p>
          <a:p>
            <a:r>
              <a:rPr lang="en-US" dirty="0"/>
              <a:t>Use denture adhesive if slightly loose</a:t>
            </a:r>
            <a:endParaRPr lang="en-US" i="1" dirty="0"/>
          </a:p>
          <a:p>
            <a:r>
              <a:rPr lang="en-US" i="1" dirty="0"/>
              <a:t>Pronounced looseness - </a:t>
            </a:r>
            <a:r>
              <a:rPr lang="en-US" i="1" dirty="0">
                <a:solidFill>
                  <a:srgbClr val="FF0000"/>
                </a:solidFill>
              </a:rPr>
              <a:t>REMAKE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dissolve">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dissolve">
                                      <p:cBhvr>
                                        <p:cTn id="12" dur="500"/>
                                        <p:tgtEl>
                                          <p:spTgt spid="15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dissolve">
                                      <p:cBhvr>
                                        <p:cTn id="17" dur="500"/>
                                        <p:tgtEl>
                                          <p:spTgt spid="153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Effect transition="in" filter="dissolve">
                                      <p:cBhvr>
                                        <p:cTn id="22" dur="500"/>
                                        <p:tgtEl>
                                          <p:spTgt spid="153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363">
                                            <p:txEl>
                                              <p:pRg st="4" end="4"/>
                                            </p:txEl>
                                          </p:spTgt>
                                        </p:tgtEl>
                                        <p:attrNameLst>
                                          <p:attrName>style.visibility</p:attrName>
                                        </p:attrNameLst>
                                      </p:cBhvr>
                                      <p:to>
                                        <p:strVal val="visible"/>
                                      </p:to>
                                    </p:set>
                                    <p:animEffect transition="in" filter="dissolve">
                                      <p:cBhvr>
                                        <p:cTn id="27" dur="500"/>
                                        <p:tgtEl>
                                          <p:spTgt spid="1536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363">
                                            <p:txEl>
                                              <p:pRg st="5" end="5"/>
                                            </p:txEl>
                                          </p:spTgt>
                                        </p:tgtEl>
                                        <p:attrNameLst>
                                          <p:attrName>style.visibility</p:attrName>
                                        </p:attrNameLst>
                                      </p:cBhvr>
                                      <p:to>
                                        <p:strVal val="visible"/>
                                      </p:to>
                                    </p:set>
                                    <p:animEffect transition="in" filter="dissolve">
                                      <p:cBhvr>
                                        <p:cTn id="32" dur="500"/>
                                        <p:tgtEl>
                                          <p:spTgt spid="153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685800"/>
            <a:ext cx="7772400" cy="1143000"/>
          </a:xfrm>
          <a:ln/>
        </p:spPr>
        <p:txBody>
          <a:bodyPr/>
          <a:lstStyle/>
          <a:p>
            <a:r>
              <a:rPr lang="en-US" dirty="0"/>
              <a:t>Measurements </a:t>
            </a:r>
            <a:br>
              <a:rPr lang="en-US" dirty="0"/>
            </a:br>
            <a:r>
              <a:rPr lang="en-US" sz="3200" dirty="0">
                <a:solidFill>
                  <a:schemeClr val="tx2"/>
                </a:solidFill>
              </a:rPr>
              <a:t>OVD &amp; PRP</a:t>
            </a:r>
            <a:endParaRPr lang="en-US" dirty="0"/>
          </a:p>
        </p:txBody>
      </p:sp>
      <p:sp>
        <p:nvSpPr>
          <p:cNvPr id="38915" name="Rectangle 3"/>
          <p:cNvSpPr>
            <a:spLocks noGrp="1" noChangeArrowheads="1"/>
          </p:cNvSpPr>
          <p:nvPr>
            <p:ph type="body" idx="1"/>
          </p:nvPr>
        </p:nvSpPr>
        <p:spPr>
          <a:xfrm>
            <a:off x="971600" y="2348880"/>
            <a:ext cx="4495800" cy="2895600"/>
          </a:xfrm>
        </p:spPr>
        <p:txBody>
          <a:bodyPr/>
          <a:lstStyle/>
          <a:p>
            <a:r>
              <a:rPr lang="en-US" sz="2800" dirty="0"/>
              <a:t>Use external points for ease of measurement</a:t>
            </a:r>
          </a:p>
          <a:p>
            <a:r>
              <a:rPr lang="en-US" sz="2800" dirty="0"/>
              <a:t>Small dots under </a:t>
            </a:r>
            <a:r>
              <a:rPr lang="en-US" sz="2800" dirty="0" err="1" smtClean="0"/>
              <a:t>columella</a:t>
            </a:r>
            <a:r>
              <a:rPr lang="en-US" sz="2800" dirty="0" smtClean="0"/>
              <a:t> &amp; mid-</a:t>
            </a:r>
            <a:r>
              <a:rPr lang="en-US" sz="2800" dirty="0" err="1" smtClean="0"/>
              <a:t>symphisis</a:t>
            </a:r>
            <a:endParaRPr lang="en-US" sz="2800" dirty="0"/>
          </a:p>
          <a:p>
            <a:r>
              <a:rPr lang="en-US" sz="2800" dirty="0"/>
              <a:t>Use </a:t>
            </a:r>
            <a:r>
              <a:rPr lang="en-US" sz="2800" dirty="0" err="1"/>
              <a:t>Boley</a:t>
            </a:r>
            <a:r>
              <a:rPr lang="en-US" sz="2800" dirty="0"/>
              <a:t> Gauge, not ruler</a:t>
            </a:r>
          </a:p>
          <a:p>
            <a:endParaRPr lang="en-US" sz="2800" dirty="0"/>
          </a:p>
        </p:txBody>
      </p:sp>
      <p:pic>
        <p:nvPicPr>
          <p:cNvPr id="38917" name="Picture 5"/>
          <p:cNvPicPr>
            <a:picLocks noChangeAspect="1" noChangeArrowheads="1"/>
          </p:cNvPicPr>
          <p:nvPr/>
        </p:nvPicPr>
        <p:blipFill>
          <a:blip r:embed="rId3" cstate="print"/>
          <a:srcRect l="31480" r="23332"/>
          <a:stretch>
            <a:fillRect/>
          </a:stretch>
        </p:blipFill>
        <p:spPr bwMode="auto">
          <a:xfrm>
            <a:off x="5334000" y="2286000"/>
            <a:ext cx="2840038" cy="4191000"/>
          </a:xfrm>
          <a:prstGeom prst="rect">
            <a:avLst/>
          </a:prstGeom>
          <a:noFill/>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anim calcmode="lin" valueType="num">
                                      <p:cBhvr additive="base">
                                        <p:cTn id="13" dur="500" fill="hold"/>
                                        <p:tgtEl>
                                          <p:spTgt spid="389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9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anim calcmode="lin" valueType="num">
                                      <p:cBhvr additive="base">
                                        <p:cTn id="19" dur="500" fill="hold"/>
                                        <p:tgtEl>
                                          <p:spTgt spid="389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9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a:t>Measuring </a:t>
            </a:r>
            <a:br>
              <a:rPr lang="en-US" dirty="0"/>
            </a:br>
            <a:r>
              <a:rPr lang="en-US" dirty="0"/>
              <a:t>Physiologic Rest </a:t>
            </a:r>
            <a:r>
              <a:rPr lang="en-US" dirty="0" err="1" smtClean="0"/>
              <a:t>Postion</a:t>
            </a:r>
            <a:r>
              <a:rPr lang="en-US" dirty="0" smtClean="0"/>
              <a:t> (PRP)</a:t>
            </a:r>
            <a:endParaRPr lang="en-US" dirty="0"/>
          </a:p>
        </p:txBody>
      </p:sp>
      <p:sp>
        <p:nvSpPr>
          <p:cNvPr id="47107" name="Rectangle 3"/>
          <p:cNvSpPr>
            <a:spLocks noGrp="1" noChangeArrowheads="1"/>
          </p:cNvSpPr>
          <p:nvPr>
            <p:ph type="body" idx="1"/>
          </p:nvPr>
        </p:nvSpPr>
        <p:spPr>
          <a:xfrm>
            <a:off x="1295400" y="2971800"/>
            <a:ext cx="7162800" cy="2667000"/>
          </a:xfrm>
        </p:spPr>
        <p:txBody>
          <a:bodyPr/>
          <a:lstStyle/>
          <a:p>
            <a:r>
              <a:rPr lang="en-US" dirty="0">
                <a:effectLst>
                  <a:outerShdw blurRad="38100" dist="38100" dir="2700000" algn="tl">
                    <a:srgbClr val="000000"/>
                  </a:outerShdw>
                </a:effectLst>
              </a:rPr>
              <a:t>Open and close until lips </a:t>
            </a:r>
            <a:r>
              <a:rPr lang="en-US" dirty="0">
                <a:solidFill>
                  <a:srgbClr val="FFFF00"/>
                </a:solidFill>
                <a:effectLst>
                  <a:outerShdw blurRad="38100" dist="38100" dir="2700000" algn="tl">
                    <a:srgbClr val="000000"/>
                  </a:outerShdw>
                </a:effectLst>
              </a:rPr>
              <a:t>barely</a:t>
            </a:r>
            <a:r>
              <a:rPr lang="en-US" dirty="0">
                <a:effectLst>
                  <a:outerShdw blurRad="38100" dist="38100" dir="2700000" algn="tl">
                    <a:srgbClr val="000000"/>
                  </a:outerShdw>
                </a:effectLst>
              </a:rPr>
              <a:t> touch </a:t>
            </a:r>
            <a:r>
              <a:rPr lang="en-US" dirty="0">
                <a:solidFill>
                  <a:schemeClr val="tx2"/>
                </a:solidFill>
                <a:effectLst>
                  <a:outerShdw blurRad="38100" dist="38100" dir="2700000" algn="tl">
                    <a:srgbClr val="000000"/>
                  </a:outerShdw>
                </a:effectLst>
              </a:rPr>
              <a:t>- Physiologic Rest Position (PRP)</a:t>
            </a:r>
          </a:p>
          <a:p>
            <a:r>
              <a:rPr lang="en-US" dirty="0">
                <a:effectLst>
                  <a:outerShdw blurRad="38100" dist="38100" dir="2700000" algn="tl">
                    <a:srgbClr val="000000"/>
                  </a:outerShdw>
                </a:effectLst>
              </a:rPr>
              <a:t>Measure distance between dots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710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a:t>Measuring </a:t>
            </a:r>
            <a:br>
              <a:rPr lang="en-US"/>
            </a:br>
            <a:r>
              <a:rPr lang="en-US"/>
              <a:t>Occlusal Vertical Dimension</a:t>
            </a:r>
          </a:p>
        </p:txBody>
      </p:sp>
      <p:sp>
        <p:nvSpPr>
          <p:cNvPr id="106499" name="Rectangle 3"/>
          <p:cNvSpPr>
            <a:spLocks noGrp="1" noChangeArrowheads="1"/>
          </p:cNvSpPr>
          <p:nvPr>
            <p:ph type="body" idx="1"/>
          </p:nvPr>
        </p:nvSpPr>
        <p:spPr>
          <a:xfrm>
            <a:off x="1259632" y="2492896"/>
            <a:ext cx="7162800" cy="2667000"/>
          </a:xfrm>
        </p:spPr>
        <p:txBody>
          <a:bodyPr/>
          <a:lstStyle/>
          <a:p>
            <a:r>
              <a:rPr lang="en-US" dirty="0">
                <a:effectLst>
                  <a:outerShdw blurRad="38100" dist="38100" dir="2700000" algn="tl">
                    <a:srgbClr val="000000"/>
                  </a:outerShdw>
                </a:effectLst>
              </a:rPr>
              <a:t>Open and close until rims touch</a:t>
            </a:r>
          </a:p>
          <a:p>
            <a:r>
              <a:rPr lang="en-US" dirty="0">
                <a:effectLst>
                  <a:outerShdw blurRad="38100" dist="38100" dir="2700000" algn="tl">
                    <a:srgbClr val="000000"/>
                  </a:outerShdw>
                </a:effectLst>
              </a:rPr>
              <a:t>Measure distance between dots </a:t>
            </a:r>
            <a:r>
              <a:rPr lang="en-US" sz="2800" dirty="0">
                <a:solidFill>
                  <a:schemeClr val="tx2"/>
                </a:solidFill>
                <a:effectLst>
                  <a:outerShdw blurRad="38100" dist="38100" dir="2700000" algn="tl">
                    <a:srgbClr val="000000"/>
                  </a:outerShdw>
                </a:effectLst>
              </a:rPr>
              <a:t>(OVD)</a:t>
            </a:r>
            <a:endParaRPr lang="en-US" dirty="0">
              <a:effectLst>
                <a:outerShdw blurRad="38100" dist="38100" dir="2700000" algn="tl">
                  <a:srgbClr val="000000"/>
                </a:outerShdw>
              </a:effectLst>
            </a:endParaRPr>
          </a:p>
          <a:p>
            <a:r>
              <a:rPr lang="en-US" dirty="0">
                <a:effectLst>
                  <a:outerShdw blurRad="38100" dist="38100" dir="2700000" algn="tl">
                    <a:srgbClr val="000000"/>
                  </a:outerShdw>
                </a:effectLst>
              </a:rPr>
              <a:t>Measurement will be different each appointment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64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64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64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dirty="0"/>
              <a:t>Measuring </a:t>
            </a:r>
            <a:r>
              <a:rPr lang="en-US" dirty="0" smtClean="0"/>
              <a:t>OVD</a:t>
            </a:r>
            <a:endParaRPr lang="en-US" dirty="0"/>
          </a:p>
        </p:txBody>
      </p:sp>
      <p:sp>
        <p:nvSpPr>
          <p:cNvPr id="43011" name="Rectangle 3"/>
          <p:cNvSpPr>
            <a:spLocks noGrp="1" noChangeArrowheads="1"/>
          </p:cNvSpPr>
          <p:nvPr>
            <p:ph type="body" idx="1"/>
          </p:nvPr>
        </p:nvSpPr>
        <p:spPr>
          <a:xfrm>
            <a:off x="1403648" y="2132856"/>
            <a:ext cx="6096000" cy="3733800"/>
          </a:xfrm>
        </p:spPr>
        <p:txBody>
          <a:bodyPr/>
          <a:lstStyle/>
          <a:p>
            <a:r>
              <a:rPr lang="en-US" dirty="0"/>
              <a:t>Measure the distance between dots</a:t>
            </a:r>
          </a:p>
          <a:p>
            <a:pPr lvl="1"/>
            <a:r>
              <a:rPr lang="en-US" sz="2800" dirty="0"/>
              <a:t>At PRP</a:t>
            </a:r>
          </a:p>
          <a:p>
            <a:pPr lvl="1"/>
            <a:r>
              <a:rPr lang="en-US" sz="2800" dirty="0"/>
              <a:t>At OVD</a:t>
            </a:r>
          </a:p>
          <a:p>
            <a:pPr lvl="1"/>
            <a:r>
              <a:rPr lang="en-US" sz="2800" dirty="0"/>
              <a:t>Difference is ID</a:t>
            </a:r>
          </a:p>
          <a:p>
            <a:r>
              <a:rPr lang="en-US" dirty="0"/>
              <a:t>Measurements change each day </a:t>
            </a:r>
            <a:br>
              <a:rPr lang="en-US" dirty="0"/>
            </a:br>
            <a:r>
              <a:rPr lang="en-US" dirty="0"/>
              <a:t>(position of dots)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wipe(left)">
                                      <p:cBhvr>
                                        <p:cTn id="7" dur="500"/>
                                        <p:tgtEl>
                                          <p:spTgt spid="430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011">
                                            <p:txEl>
                                              <p:pRg st="1" end="1"/>
                                            </p:txEl>
                                          </p:spTgt>
                                        </p:tgtEl>
                                        <p:attrNameLst>
                                          <p:attrName>style.visibility</p:attrName>
                                        </p:attrNameLst>
                                      </p:cBhvr>
                                      <p:to>
                                        <p:strVal val="visible"/>
                                      </p:to>
                                    </p:set>
                                    <p:animEffect transition="in" filter="wipe(left)">
                                      <p:cBhvr>
                                        <p:cTn id="12" dur="500"/>
                                        <p:tgtEl>
                                          <p:spTgt spid="430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3011">
                                            <p:txEl>
                                              <p:pRg st="2" end="2"/>
                                            </p:txEl>
                                          </p:spTgt>
                                        </p:tgtEl>
                                        <p:attrNameLst>
                                          <p:attrName>style.visibility</p:attrName>
                                        </p:attrNameLst>
                                      </p:cBhvr>
                                      <p:to>
                                        <p:strVal val="visible"/>
                                      </p:to>
                                    </p:set>
                                    <p:animEffect transition="in" filter="wipe(left)">
                                      <p:cBhvr>
                                        <p:cTn id="17" dur="500"/>
                                        <p:tgtEl>
                                          <p:spTgt spid="430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3011">
                                            <p:txEl>
                                              <p:pRg st="3" end="3"/>
                                            </p:txEl>
                                          </p:spTgt>
                                        </p:tgtEl>
                                        <p:attrNameLst>
                                          <p:attrName>style.visibility</p:attrName>
                                        </p:attrNameLst>
                                      </p:cBhvr>
                                      <p:to>
                                        <p:strVal val="visible"/>
                                      </p:to>
                                    </p:set>
                                    <p:animEffect transition="in" filter="wipe(left)">
                                      <p:cBhvr>
                                        <p:cTn id="22" dur="500"/>
                                        <p:tgtEl>
                                          <p:spTgt spid="430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3011">
                                            <p:txEl>
                                              <p:pRg st="4" end="4"/>
                                            </p:txEl>
                                          </p:spTgt>
                                        </p:tgtEl>
                                        <p:attrNameLst>
                                          <p:attrName>style.visibility</p:attrName>
                                        </p:attrNameLst>
                                      </p:cBhvr>
                                      <p:to>
                                        <p:strVal val="visible"/>
                                      </p:to>
                                    </p:set>
                                    <p:animEffect transition="in" filter="wipe(left)">
                                      <p:cBhvr>
                                        <p:cTn id="27" dur="500"/>
                                        <p:tgtEl>
                                          <p:spTgt spid="430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bldLvl="2"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a:xfrm>
            <a:off x="1043608" y="1772816"/>
            <a:ext cx="7772400" cy="4114800"/>
          </a:xfrm>
        </p:spPr>
        <p:txBody>
          <a:bodyPr/>
          <a:lstStyle/>
          <a:p>
            <a:pPr>
              <a:buNone/>
            </a:pPr>
            <a:r>
              <a:rPr lang="en-US" sz="3600" dirty="0" smtClean="0">
                <a:solidFill>
                  <a:srgbClr val="FFFF00"/>
                </a:solidFill>
              </a:rPr>
              <a:t>   Adjust the vertical height of other rim ( will be the lower if you established the vertical height of upper) to provide for an </a:t>
            </a:r>
            <a:r>
              <a:rPr lang="en-US" sz="3600" dirty="0" err="1" smtClean="0">
                <a:solidFill>
                  <a:srgbClr val="FFFF00"/>
                </a:solidFill>
              </a:rPr>
              <a:t>interocclusal</a:t>
            </a:r>
            <a:r>
              <a:rPr lang="en-US" sz="3600" dirty="0" smtClean="0">
                <a:solidFill>
                  <a:srgbClr val="FFFF00"/>
                </a:solidFill>
              </a:rPr>
              <a:t> distance (ID) of 2-4 mm. Then the lower rim is leveled such that it meets the upper rim evenly</a:t>
            </a:r>
          </a:p>
          <a:p>
            <a:endParaRPr lang="ar-JO"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95536" y="548680"/>
            <a:ext cx="8354888" cy="1143000"/>
          </a:xfrm>
        </p:spPr>
        <p:txBody>
          <a:bodyPr/>
          <a:lstStyle/>
          <a:p>
            <a:r>
              <a:rPr lang="en-US" sz="3200" dirty="0" smtClean="0"/>
              <a:t>Methods of Assessment of OVD</a:t>
            </a:r>
            <a:r>
              <a:rPr lang="en-US" sz="3200" dirty="0"/>
              <a:t/>
            </a:r>
            <a:br>
              <a:rPr lang="en-US" sz="3200" dirty="0"/>
            </a:br>
            <a:r>
              <a:rPr lang="en-US" sz="3200" dirty="0"/>
              <a:t> </a:t>
            </a:r>
            <a:r>
              <a:rPr lang="en-US" sz="3200" dirty="0" smtClean="0"/>
              <a:t>2. Feeling</a:t>
            </a:r>
            <a:r>
              <a:rPr lang="en-US" sz="3200" i="1" dirty="0" smtClean="0"/>
              <a:t> </a:t>
            </a:r>
            <a:r>
              <a:rPr lang="en-US" sz="3200" dirty="0"/>
              <a:t>for </a:t>
            </a:r>
            <a:r>
              <a:rPr lang="en-US" sz="3200" dirty="0" err="1"/>
              <a:t>Interocclusal</a:t>
            </a:r>
            <a:r>
              <a:rPr lang="en-US" sz="3200" dirty="0"/>
              <a:t> </a:t>
            </a:r>
            <a:r>
              <a:rPr lang="en-US" sz="3200" dirty="0" smtClean="0"/>
              <a:t>Distance by ensuring movement of mandible</a:t>
            </a:r>
            <a:endParaRPr lang="en-US" sz="3200" i="1" dirty="0"/>
          </a:p>
        </p:txBody>
      </p:sp>
      <p:sp>
        <p:nvSpPr>
          <p:cNvPr id="49155" name="Rectangle 3"/>
          <p:cNvSpPr>
            <a:spLocks noGrp="1" noChangeArrowheads="1"/>
          </p:cNvSpPr>
          <p:nvPr>
            <p:ph type="body" idx="1"/>
          </p:nvPr>
        </p:nvSpPr>
        <p:spPr>
          <a:xfrm>
            <a:off x="381000" y="2133600"/>
            <a:ext cx="4648200" cy="4191000"/>
          </a:xfrm>
        </p:spPr>
        <p:txBody>
          <a:bodyPr/>
          <a:lstStyle/>
          <a:p>
            <a:r>
              <a:rPr lang="en-US" sz="2800" dirty="0">
                <a:effectLst>
                  <a:outerShdw blurRad="38100" dist="38100" dir="2700000" algn="tl">
                    <a:srgbClr val="000000"/>
                  </a:outerShdw>
                </a:effectLst>
              </a:rPr>
              <a:t>Close until lips barely touch - PRP</a:t>
            </a:r>
          </a:p>
          <a:p>
            <a:r>
              <a:rPr lang="en-US" sz="2800" dirty="0">
                <a:effectLst>
                  <a:outerShdw blurRad="38100" dist="38100" dir="2700000" algn="tl">
                    <a:srgbClr val="000000"/>
                  </a:outerShdw>
                </a:effectLst>
              </a:rPr>
              <a:t>Place finger on chin</a:t>
            </a:r>
          </a:p>
          <a:p>
            <a:r>
              <a:rPr lang="en-US" sz="2800" dirty="0">
                <a:effectLst>
                  <a:outerShdw blurRad="38100" dist="38100" dir="2700000" algn="tl">
                    <a:srgbClr val="000000"/>
                  </a:outerShdw>
                </a:effectLst>
              </a:rPr>
              <a:t>Look away</a:t>
            </a:r>
          </a:p>
          <a:p>
            <a:r>
              <a:rPr lang="en-US" sz="2800" dirty="0">
                <a:effectLst>
                  <a:outerShdw blurRad="38100" dist="38100" dir="2700000" algn="tl">
                    <a:srgbClr val="000000"/>
                  </a:outerShdw>
                </a:effectLst>
              </a:rPr>
              <a:t>Patient closes until rims touch </a:t>
            </a:r>
            <a:r>
              <a:rPr lang="en-US" sz="2800" dirty="0">
                <a:solidFill>
                  <a:schemeClr val="tx2"/>
                </a:solidFill>
                <a:effectLst>
                  <a:outerShdw blurRad="38100" dist="38100" dir="2700000" algn="tl">
                    <a:srgbClr val="000000"/>
                  </a:outerShdw>
                </a:effectLst>
              </a:rPr>
              <a:t>(OVD)</a:t>
            </a:r>
            <a:endParaRPr lang="en-US" sz="2800" dirty="0">
              <a:effectLst>
                <a:outerShdw blurRad="38100" dist="38100" dir="2700000" algn="tl">
                  <a:srgbClr val="000000"/>
                </a:outerShdw>
              </a:effectLst>
            </a:endParaRPr>
          </a:p>
          <a:p>
            <a:r>
              <a:rPr lang="en-US" sz="2800" dirty="0">
                <a:effectLst>
                  <a:outerShdw blurRad="38100" dist="38100" dir="2700000" algn="tl">
                    <a:srgbClr val="000000"/>
                  </a:outerShdw>
                </a:effectLst>
              </a:rPr>
              <a:t>Feel for movement of the mandible </a:t>
            </a:r>
          </a:p>
        </p:txBody>
      </p:sp>
      <p:pic>
        <p:nvPicPr>
          <p:cNvPr id="49157" name="Picture 5"/>
          <p:cNvPicPr>
            <a:picLocks noChangeAspect="1" noChangeArrowheads="1"/>
          </p:cNvPicPr>
          <p:nvPr/>
        </p:nvPicPr>
        <p:blipFill>
          <a:blip r:embed="rId3" cstate="print"/>
          <a:srcRect l="21849" r="12962"/>
          <a:stretch>
            <a:fillRect/>
          </a:stretch>
        </p:blipFill>
        <p:spPr bwMode="auto">
          <a:xfrm>
            <a:off x="4876800" y="2286000"/>
            <a:ext cx="3875088" cy="3962400"/>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9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91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91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91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91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755576" y="404664"/>
            <a:ext cx="7772400" cy="1143000"/>
          </a:xfrm>
        </p:spPr>
        <p:txBody>
          <a:bodyPr/>
          <a:lstStyle/>
          <a:p>
            <a:pPr marL="484632" fontAlgn="auto">
              <a:spcAft>
                <a:spcPts val="0"/>
              </a:spcAft>
              <a:defRPr/>
            </a:pPr>
            <a:r>
              <a:rPr lang="en-US" sz="3600" dirty="0" smtClean="0"/>
              <a:t>Methods of Assessment of OVD </a:t>
            </a:r>
            <a:br>
              <a:rPr lang="en-US" sz="3600" dirty="0" smtClean="0"/>
            </a:br>
            <a:r>
              <a:rPr lang="en-US" sz="3600" dirty="0" smtClean="0"/>
              <a:t>3. Using Phonetics As A Guide</a:t>
            </a:r>
          </a:p>
        </p:txBody>
      </p:sp>
      <p:sp>
        <p:nvSpPr>
          <p:cNvPr id="28675" name="Content Placeholder 2"/>
          <p:cNvSpPr>
            <a:spLocks noGrp="1"/>
          </p:cNvSpPr>
          <p:nvPr>
            <p:ph idx="1"/>
          </p:nvPr>
        </p:nvSpPr>
        <p:spPr>
          <a:xfrm>
            <a:off x="1259632" y="1412776"/>
            <a:ext cx="8229600" cy="4525962"/>
          </a:xfrm>
        </p:spPr>
        <p:txBody>
          <a:bodyPr/>
          <a:lstStyle/>
          <a:p>
            <a:pPr marL="514350" indent="-514350" eaLnBrk="1" hangingPunct="1">
              <a:buFontTx/>
              <a:buNone/>
              <a:defRPr/>
            </a:pPr>
            <a:endParaRPr lang="en-US" dirty="0" smtClean="0"/>
          </a:p>
          <a:p>
            <a:pPr marL="514350" indent="-514350" eaLnBrk="1" hangingPunct="1">
              <a:buNone/>
              <a:defRPr/>
            </a:pPr>
            <a:r>
              <a:rPr lang="en-US" sz="2400" dirty="0" smtClean="0">
                <a:solidFill>
                  <a:srgbClr val="FFFF00"/>
                </a:solidFill>
              </a:rPr>
              <a:t>m sound</a:t>
            </a:r>
            <a:r>
              <a:rPr lang="en-US" sz="2400" dirty="0" smtClean="0"/>
              <a:t>: patient repeats the letter m and the distance between two reference points are measured. The occlusion rims adjusted so that they are 2 to 4 mm short of this position when they are occluded</a:t>
            </a:r>
          </a:p>
          <a:p>
            <a:pPr marL="514350" indent="-514350">
              <a:buNone/>
              <a:defRPr/>
            </a:pPr>
            <a:r>
              <a:rPr lang="en-US" sz="2400" dirty="0" smtClean="0"/>
              <a:t> </a:t>
            </a:r>
            <a:r>
              <a:rPr lang="en-US" sz="2400" dirty="0" err="1" smtClean="0">
                <a:solidFill>
                  <a:srgbClr val="FFFF00"/>
                </a:solidFill>
              </a:rPr>
              <a:t>ch</a:t>
            </a:r>
            <a:r>
              <a:rPr lang="en-US" sz="2400" dirty="0" smtClean="0">
                <a:solidFill>
                  <a:srgbClr val="FFFF00"/>
                </a:solidFill>
              </a:rPr>
              <a:t>, </a:t>
            </a:r>
            <a:r>
              <a:rPr lang="en-US" sz="2400" dirty="0" err="1" smtClean="0">
                <a:solidFill>
                  <a:srgbClr val="FFFF00"/>
                </a:solidFill>
              </a:rPr>
              <a:t>sh</a:t>
            </a:r>
            <a:r>
              <a:rPr lang="en-US" sz="2400" dirty="0" smtClean="0">
                <a:solidFill>
                  <a:srgbClr val="FFFF00"/>
                </a:solidFill>
              </a:rPr>
              <a:t>, j, </a:t>
            </a:r>
            <a:r>
              <a:rPr lang="en-US" sz="2400" u="sng" dirty="0" smtClean="0">
                <a:solidFill>
                  <a:srgbClr val="FFFF00"/>
                </a:solidFill>
              </a:rPr>
              <a:t>s</a:t>
            </a:r>
            <a:r>
              <a:rPr lang="en-US" sz="2400" dirty="0" smtClean="0">
                <a:solidFill>
                  <a:srgbClr val="FFFF00"/>
                </a:solidFill>
              </a:rPr>
              <a:t>, z sounds</a:t>
            </a:r>
            <a:r>
              <a:rPr lang="en-US" sz="2400" dirty="0" smtClean="0"/>
              <a:t>: at right vertical height there should </a:t>
            </a:r>
            <a:r>
              <a:rPr lang="en-US" sz="2400" kern="1200" dirty="0" err="1" smtClean="0"/>
              <a:t>should</a:t>
            </a:r>
            <a:r>
              <a:rPr lang="en-US" sz="2400" kern="1200" dirty="0" smtClean="0"/>
              <a:t> not be more or less than 1 to 2 mm </a:t>
            </a:r>
            <a:r>
              <a:rPr lang="en-US" sz="2400" dirty="0" smtClean="0"/>
              <a:t>space between upper &amp; lower occlusion rims </a:t>
            </a:r>
            <a:r>
              <a:rPr lang="en-US" sz="2400" dirty="0" smtClean="0">
                <a:solidFill>
                  <a:srgbClr val="FFFF00"/>
                </a:solidFill>
              </a:rPr>
              <a:t>Closest speaking space </a:t>
            </a:r>
            <a:r>
              <a:rPr lang="en-US" sz="2400" dirty="0" smtClean="0">
                <a:solidFill>
                  <a:srgbClr val="FF0000"/>
                </a:solidFill>
              </a:rPr>
              <a:t>*</a:t>
            </a:r>
            <a:endParaRPr lang="en-US" sz="2400" dirty="0" smtClean="0">
              <a:solidFill>
                <a:srgbClr val="FFFF00"/>
              </a:solidFill>
            </a:endParaRPr>
          </a:p>
          <a:p>
            <a:pPr>
              <a:buNone/>
            </a:pPr>
            <a:r>
              <a:rPr lang="en-US" sz="2400" dirty="0" smtClean="0">
                <a:solidFill>
                  <a:srgbClr val="FFFF00"/>
                </a:solidFill>
              </a:rPr>
              <a:t>Fricative sounds (f, v,</a:t>
            </a:r>
            <a:r>
              <a:rPr lang="en-US" sz="2400" dirty="0" smtClean="0"/>
              <a:t> ‘Fifty-Five’ , ask patient to count from 50 to 60) - upper </a:t>
            </a:r>
            <a:r>
              <a:rPr lang="en-US" sz="2400" dirty="0" err="1" smtClean="0"/>
              <a:t>incisal</a:t>
            </a:r>
            <a:r>
              <a:rPr lang="en-US" sz="2400" dirty="0" smtClean="0"/>
              <a:t> edges should </a:t>
            </a:r>
            <a:r>
              <a:rPr lang="en-US" sz="2400" u="sng" dirty="0" smtClean="0">
                <a:solidFill>
                  <a:srgbClr val="FF0000"/>
                </a:solidFill>
              </a:rPr>
              <a:t>JUST</a:t>
            </a:r>
            <a:r>
              <a:rPr lang="en-US" sz="2400" dirty="0" smtClean="0"/>
              <a:t> touch the posterior one third of the lower lip</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3600" dirty="0" smtClean="0"/>
              <a:t>Methods of Assessment of OVD Using 4. Esthetics As A Guide</a:t>
            </a:r>
            <a:endParaRPr lang="en-US" sz="3600" dirty="0"/>
          </a:p>
        </p:txBody>
      </p:sp>
      <p:sp>
        <p:nvSpPr>
          <p:cNvPr id="3" name="عنصر نائب للمحتوى 2"/>
          <p:cNvSpPr>
            <a:spLocks noGrp="1"/>
          </p:cNvSpPr>
          <p:nvPr>
            <p:ph idx="1"/>
          </p:nvPr>
        </p:nvSpPr>
        <p:spPr/>
        <p:txBody>
          <a:bodyPr/>
          <a:lstStyle/>
          <a:p>
            <a:pPr marL="514350" indent="-514350">
              <a:buNone/>
            </a:pPr>
            <a:r>
              <a:rPr lang="en-US" dirty="0" smtClean="0"/>
              <a:t>Assessment of facial proportion, expression &amp; esthetics. </a:t>
            </a:r>
          </a:p>
          <a:p>
            <a:pPr marL="514350" indent="-514350">
              <a:buNone/>
            </a:pPr>
            <a:r>
              <a:rPr lang="en-US" dirty="0" smtClean="0"/>
              <a:t>If the face appears strained, the OVD may be too much</a:t>
            </a:r>
          </a:p>
          <a:p>
            <a:pPr marL="514350" indent="-514350">
              <a:buNone/>
            </a:pPr>
            <a:r>
              <a:rPr lang="en-US" dirty="0" smtClean="0"/>
              <a:t>If the corners of the mouth droop, making chin appear too close to nose, the OVD may be too less</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67544" y="908720"/>
            <a:ext cx="7772400" cy="1143000"/>
          </a:xfrm>
        </p:spPr>
        <p:txBody>
          <a:bodyPr/>
          <a:lstStyle/>
          <a:p>
            <a:pPr marL="484632" fontAlgn="auto">
              <a:spcAft>
                <a:spcPts val="0"/>
              </a:spcAft>
              <a:defRPr/>
            </a:pPr>
            <a:r>
              <a:rPr lang="en-US" sz="4000" dirty="0" smtClean="0"/>
              <a:t>Other Methods of Assessment of OVD</a:t>
            </a:r>
          </a:p>
        </p:txBody>
      </p:sp>
      <p:sp>
        <p:nvSpPr>
          <p:cNvPr id="27651" name="Content Placeholder 2"/>
          <p:cNvSpPr>
            <a:spLocks noGrp="1"/>
          </p:cNvSpPr>
          <p:nvPr>
            <p:ph idx="1"/>
          </p:nvPr>
        </p:nvSpPr>
        <p:spPr>
          <a:xfrm>
            <a:off x="1115616" y="2332037"/>
            <a:ext cx="8229600" cy="4525963"/>
          </a:xfrm>
        </p:spPr>
        <p:txBody>
          <a:bodyPr/>
          <a:lstStyle/>
          <a:p>
            <a:pPr marL="514350" indent="-514350" eaLnBrk="1" hangingPunct="1">
              <a:buNone/>
            </a:pPr>
            <a:r>
              <a:rPr lang="en-US" dirty="0" smtClean="0"/>
              <a:t>5. Reference to previous dentures </a:t>
            </a:r>
            <a:r>
              <a:rPr lang="en-US" dirty="0" smtClean="0">
                <a:solidFill>
                  <a:srgbClr val="FF0000"/>
                </a:solidFill>
              </a:rPr>
              <a:t>¶</a:t>
            </a:r>
            <a:endParaRPr lang="en-US" dirty="0" smtClean="0"/>
          </a:p>
          <a:p>
            <a:pPr marL="514350" indent="-514350" eaLnBrk="1" hangingPunct="1">
              <a:buNone/>
            </a:pPr>
            <a:r>
              <a:rPr lang="en-US" dirty="0" smtClean="0"/>
              <a:t>6. </a:t>
            </a:r>
            <a:r>
              <a:rPr lang="en-US" dirty="0" err="1" smtClean="0"/>
              <a:t>Preextraction</a:t>
            </a:r>
            <a:r>
              <a:rPr lang="en-US" dirty="0" smtClean="0"/>
              <a:t> records (e.g., articulated casts </a:t>
            </a:r>
            <a:r>
              <a:rPr lang="en-US" dirty="0" smtClean="0">
                <a:solidFill>
                  <a:srgbClr val="FF0000"/>
                </a:solidFill>
              </a:rPr>
              <a:t>£</a:t>
            </a:r>
            <a:r>
              <a:rPr lang="en-US" dirty="0" smtClean="0"/>
              <a: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827584" y="908720"/>
            <a:ext cx="8568952" cy="1143000"/>
          </a:xfrm>
        </p:spPr>
        <p:txBody>
          <a:bodyPr/>
          <a:lstStyle/>
          <a:p>
            <a:pPr>
              <a:defRPr/>
            </a:pPr>
            <a:r>
              <a:rPr lang="en-US" sz="4000" dirty="0" smtClean="0"/>
              <a:t>Establishing </a:t>
            </a:r>
            <a:r>
              <a:rPr lang="en-US" sz="4000" dirty="0" err="1" smtClean="0"/>
              <a:t>Occlusal</a:t>
            </a:r>
            <a:r>
              <a:rPr lang="en-US" sz="4000" dirty="0" smtClean="0"/>
              <a:t> </a:t>
            </a:r>
            <a:r>
              <a:rPr lang="en-US" sz="4000" dirty="0" smtClean="0"/>
              <a:t>Vertical Dimension</a:t>
            </a:r>
          </a:p>
        </p:txBody>
      </p:sp>
      <p:sp>
        <p:nvSpPr>
          <p:cNvPr id="103427" name="Rectangle 3"/>
          <p:cNvSpPr>
            <a:spLocks noGrp="1" noChangeArrowheads="1"/>
          </p:cNvSpPr>
          <p:nvPr>
            <p:ph type="body" idx="1"/>
          </p:nvPr>
        </p:nvSpPr>
        <p:spPr>
          <a:xfrm>
            <a:off x="1447800" y="2895600"/>
            <a:ext cx="6477000" cy="2057400"/>
          </a:xfrm>
        </p:spPr>
        <p:txBody>
          <a:bodyPr/>
          <a:lstStyle/>
          <a:p>
            <a:pPr>
              <a:defRPr/>
            </a:pPr>
            <a:r>
              <a:rPr lang="en-US" sz="3400" dirty="0" smtClean="0"/>
              <a:t>Check with </a:t>
            </a:r>
            <a:r>
              <a:rPr lang="en-US" sz="3400" dirty="0" smtClean="0">
                <a:solidFill>
                  <a:srgbClr val="FFFF00"/>
                </a:solidFill>
              </a:rPr>
              <a:t>the first four </a:t>
            </a:r>
            <a:r>
              <a:rPr lang="en-US" sz="3400" dirty="0" smtClean="0"/>
              <a:t>techniques to ensure acceptable OVD</a:t>
            </a:r>
          </a:p>
          <a:p>
            <a:pPr>
              <a:defRPr/>
            </a:pPr>
            <a:r>
              <a:rPr lang="en-US" sz="3400" dirty="0" smtClean="0"/>
              <a:t>No one technique 100% correct</a:t>
            </a:r>
            <a:endParaRPr lang="en-US" sz="3400" dirty="0" smtClean="0">
              <a:solidFill>
                <a:schemeClr val="accent2"/>
              </a:solidFill>
            </a:endParaRPr>
          </a:p>
        </p:txBody>
      </p:sp>
    </p:spTree>
  </p:cSld>
  <p:clrMapOvr>
    <a:masterClrMapping/>
  </p:clrMapOvr>
  <p:transition>
    <p:split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a:t>Record Base Retention</a:t>
            </a:r>
          </a:p>
        </p:txBody>
      </p:sp>
      <p:sp>
        <p:nvSpPr>
          <p:cNvPr id="95235" name="Rectangle 3"/>
          <p:cNvSpPr>
            <a:spLocks noGrp="1" noChangeArrowheads="1"/>
          </p:cNvSpPr>
          <p:nvPr>
            <p:ph type="body" idx="1"/>
          </p:nvPr>
        </p:nvSpPr>
        <p:spPr>
          <a:xfrm>
            <a:off x="1143000" y="2362200"/>
            <a:ext cx="7010400" cy="3200400"/>
          </a:xfrm>
        </p:spPr>
        <p:txBody>
          <a:bodyPr/>
          <a:lstStyle/>
          <a:p>
            <a:pPr>
              <a:buNone/>
            </a:pPr>
            <a:r>
              <a:rPr lang="en-US" dirty="0" smtClean="0">
                <a:solidFill>
                  <a:srgbClr val="FFFF00"/>
                </a:solidFill>
              </a:rPr>
              <a:t> Causes </a:t>
            </a:r>
            <a:r>
              <a:rPr lang="en-US" dirty="0">
                <a:solidFill>
                  <a:srgbClr val="FFFF00"/>
                </a:solidFill>
              </a:rPr>
              <a:t>of Poor Retention</a:t>
            </a:r>
          </a:p>
          <a:p>
            <a:r>
              <a:rPr lang="en-US" sz="2800" dirty="0"/>
              <a:t>Poor adaptation of resin to </a:t>
            </a:r>
            <a:r>
              <a:rPr lang="en-US" sz="2800" dirty="0" smtClean="0"/>
              <a:t>cast</a:t>
            </a:r>
            <a:r>
              <a:rPr lang="en-GB" sz="2800" dirty="0" smtClean="0"/>
              <a:t> (particularly from the posterior border and palate) during polymerization.</a:t>
            </a:r>
          </a:p>
          <a:p>
            <a:r>
              <a:rPr lang="en-US" sz="2800" dirty="0" smtClean="0">
                <a:solidFill>
                  <a:schemeClr val="tx1"/>
                </a:solidFill>
              </a:rPr>
              <a:t>Over- </a:t>
            </a:r>
            <a:r>
              <a:rPr lang="en-US" sz="2800" dirty="0">
                <a:solidFill>
                  <a:schemeClr val="tx1"/>
                </a:solidFill>
              </a:rPr>
              <a:t>or </a:t>
            </a:r>
            <a:r>
              <a:rPr lang="en-US" sz="2800" dirty="0" smtClean="0">
                <a:solidFill>
                  <a:schemeClr val="tx1"/>
                </a:solidFill>
              </a:rPr>
              <a:t>under-extension</a:t>
            </a:r>
          </a:p>
          <a:p>
            <a:r>
              <a:rPr lang="en-US" sz="2800" dirty="0" smtClean="0">
                <a:solidFill>
                  <a:schemeClr val="tx1"/>
                </a:solidFill>
              </a:rPr>
              <a:t>Excessive </a:t>
            </a:r>
            <a:r>
              <a:rPr lang="en-US" sz="2800" dirty="0">
                <a:solidFill>
                  <a:schemeClr val="tx1"/>
                </a:solidFill>
              </a:rPr>
              <a:t>block-out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Effect transition="in" filter="slide(fromLeft)">
                                      <p:cBhvr>
                                        <p:cTn id="7" dur="500"/>
                                        <p:tgtEl>
                                          <p:spTgt spid="952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95235">
                                            <p:txEl>
                                              <p:pRg st="1" end="1"/>
                                            </p:txEl>
                                          </p:spTgt>
                                        </p:tgtEl>
                                        <p:attrNameLst>
                                          <p:attrName>style.visibility</p:attrName>
                                        </p:attrNameLst>
                                      </p:cBhvr>
                                      <p:to>
                                        <p:strVal val="visible"/>
                                      </p:to>
                                    </p:set>
                                    <p:animEffect transition="in" filter="slide(fromLeft)">
                                      <p:cBhvr>
                                        <p:cTn id="12" dur="500"/>
                                        <p:tgtEl>
                                          <p:spTgt spid="952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95235">
                                            <p:txEl>
                                              <p:pRg st="2" end="2"/>
                                            </p:txEl>
                                          </p:spTgt>
                                        </p:tgtEl>
                                        <p:attrNameLst>
                                          <p:attrName>style.visibility</p:attrName>
                                        </p:attrNameLst>
                                      </p:cBhvr>
                                      <p:to>
                                        <p:strVal val="visible"/>
                                      </p:to>
                                    </p:set>
                                    <p:animEffect transition="in" filter="slide(fromLeft)">
                                      <p:cBhvr>
                                        <p:cTn id="17" dur="500"/>
                                        <p:tgtEl>
                                          <p:spTgt spid="952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95235">
                                            <p:txEl>
                                              <p:pRg st="3" end="3"/>
                                            </p:txEl>
                                          </p:spTgt>
                                        </p:tgtEl>
                                        <p:attrNameLst>
                                          <p:attrName>style.visibility</p:attrName>
                                        </p:attrNameLst>
                                      </p:cBhvr>
                                      <p:to>
                                        <p:strVal val="visible"/>
                                      </p:to>
                                    </p:set>
                                    <p:animEffect transition="in" filter="slide(fromLeft)">
                                      <p:cBhvr>
                                        <p:cTn id="22" dur="500"/>
                                        <p:tgtEl>
                                          <p:spTgt spid="952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bldLvl="2"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533400"/>
            <a:ext cx="7772400" cy="1143000"/>
          </a:xfrm>
        </p:spPr>
        <p:txBody>
          <a:bodyPr/>
          <a:lstStyle/>
          <a:p>
            <a:r>
              <a:rPr lang="en-US"/>
              <a:t>Wax Rim Adjustment at OVD</a:t>
            </a:r>
          </a:p>
        </p:txBody>
      </p:sp>
      <p:sp>
        <p:nvSpPr>
          <p:cNvPr id="57347" name="Rectangle 3"/>
          <p:cNvSpPr>
            <a:spLocks noGrp="1" noChangeArrowheads="1"/>
          </p:cNvSpPr>
          <p:nvPr>
            <p:ph type="body" idx="1"/>
          </p:nvPr>
        </p:nvSpPr>
        <p:spPr>
          <a:xfrm>
            <a:off x="827584" y="2060848"/>
            <a:ext cx="4495800" cy="4038600"/>
          </a:xfrm>
        </p:spPr>
        <p:txBody>
          <a:bodyPr/>
          <a:lstStyle/>
          <a:p>
            <a:r>
              <a:rPr lang="en-US" sz="2800" dirty="0">
                <a:effectLst>
                  <a:outerShdw blurRad="38100" dist="38100" dir="2700000" algn="tl">
                    <a:srgbClr val="000000"/>
                  </a:outerShdw>
                </a:effectLst>
              </a:rPr>
              <a:t>Flat even contact along entire </a:t>
            </a:r>
            <a:r>
              <a:rPr lang="en-US" sz="2800" dirty="0" err="1">
                <a:effectLst>
                  <a:outerShdw blurRad="38100" dist="38100" dir="2700000" algn="tl">
                    <a:srgbClr val="000000"/>
                  </a:outerShdw>
                </a:effectLst>
              </a:rPr>
              <a:t>occlusal</a:t>
            </a:r>
            <a:r>
              <a:rPr lang="en-US" sz="2800" dirty="0">
                <a:effectLst>
                  <a:outerShdw blurRad="38100" dist="38100" dir="2700000" algn="tl">
                    <a:srgbClr val="000000"/>
                  </a:outerShdw>
                </a:effectLst>
              </a:rPr>
              <a:t> surface</a:t>
            </a:r>
          </a:p>
          <a:p>
            <a:r>
              <a:rPr lang="en-US" sz="2800" dirty="0">
                <a:solidFill>
                  <a:srgbClr val="FFFF00"/>
                </a:solidFill>
                <a:effectLst>
                  <a:outerShdw blurRad="38100" dist="38100" dir="2700000" algn="tl">
                    <a:srgbClr val="000000"/>
                  </a:outerShdw>
                </a:effectLst>
              </a:rPr>
              <a:t>EXTREMELY CRITICAL</a:t>
            </a:r>
          </a:p>
          <a:p>
            <a:r>
              <a:rPr lang="en-US" sz="2800" dirty="0">
                <a:effectLst>
                  <a:outerShdw blurRad="38100" dist="38100" dir="2700000" algn="tl">
                    <a:srgbClr val="000000"/>
                  </a:outerShdw>
                </a:effectLst>
              </a:rPr>
              <a:t>If uneven contact, patient may be forced into eccentric position</a:t>
            </a:r>
          </a:p>
        </p:txBody>
      </p:sp>
      <p:pic>
        <p:nvPicPr>
          <p:cNvPr id="57349" name="Picture 5"/>
          <p:cNvPicPr>
            <a:picLocks noChangeAspect="1" noChangeArrowheads="1"/>
          </p:cNvPicPr>
          <p:nvPr/>
        </p:nvPicPr>
        <p:blipFill>
          <a:blip r:embed="rId3" cstate="print">
            <a:lum bright="6000"/>
          </a:blip>
          <a:srcRect l="12213" r="11450"/>
          <a:stretch>
            <a:fillRect/>
          </a:stretch>
        </p:blipFill>
        <p:spPr bwMode="auto">
          <a:xfrm>
            <a:off x="5410200" y="1447800"/>
            <a:ext cx="2895600" cy="2528888"/>
          </a:xfrm>
          <a:prstGeom prst="rect">
            <a:avLst/>
          </a:prstGeom>
          <a:noFill/>
        </p:spPr>
      </p:pic>
      <p:pic>
        <p:nvPicPr>
          <p:cNvPr id="57350" name="Picture 6"/>
          <p:cNvPicPr>
            <a:picLocks noChangeAspect="1" noChangeArrowheads="1"/>
          </p:cNvPicPr>
          <p:nvPr/>
        </p:nvPicPr>
        <p:blipFill>
          <a:blip r:embed="rId4" cstate="print"/>
          <a:srcRect l="9998" r="12961" b="8147"/>
          <a:stretch>
            <a:fillRect/>
          </a:stretch>
        </p:blipFill>
        <p:spPr bwMode="auto">
          <a:xfrm>
            <a:off x="5334000" y="4038600"/>
            <a:ext cx="2971800" cy="2362200"/>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wipe(left)">
                                      <p:cBhvr>
                                        <p:cTn id="7" dur="500"/>
                                        <p:tgtEl>
                                          <p:spTgt spid="573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7347">
                                            <p:txEl>
                                              <p:pRg st="1" end="1"/>
                                            </p:txEl>
                                          </p:spTgt>
                                        </p:tgtEl>
                                        <p:attrNameLst>
                                          <p:attrName>style.visibility</p:attrName>
                                        </p:attrNameLst>
                                      </p:cBhvr>
                                      <p:to>
                                        <p:strVal val="visible"/>
                                      </p:to>
                                    </p:set>
                                    <p:animEffect transition="in" filter="wipe(left)">
                                      <p:cBhvr>
                                        <p:cTn id="12" dur="500"/>
                                        <p:tgtEl>
                                          <p:spTgt spid="573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7347">
                                            <p:txEl>
                                              <p:pRg st="2" end="2"/>
                                            </p:txEl>
                                          </p:spTgt>
                                        </p:tgtEl>
                                        <p:attrNameLst>
                                          <p:attrName>style.visibility</p:attrName>
                                        </p:attrNameLst>
                                      </p:cBhvr>
                                      <p:to>
                                        <p:strVal val="visible"/>
                                      </p:to>
                                    </p:set>
                                    <p:animEffect transition="in" filter="wipe(left)">
                                      <p:cBhvr>
                                        <p:cTn id="17" dur="500"/>
                                        <p:tgtEl>
                                          <p:spTgt spid="573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85800" y="762000"/>
            <a:ext cx="7772400" cy="1143000"/>
          </a:xfrm>
        </p:spPr>
        <p:txBody>
          <a:bodyPr/>
          <a:lstStyle/>
          <a:p>
            <a:r>
              <a:rPr lang="en-US" sz="4000"/>
              <a:t>Eliminating Record Base or </a:t>
            </a:r>
            <a:br>
              <a:rPr lang="en-US" sz="4000"/>
            </a:br>
            <a:r>
              <a:rPr lang="en-US" sz="4000"/>
              <a:t>Wax Rim Interferences</a:t>
            </a:r>
            <a:endParaRPr lang="en-US"/>
          </a:p>
        </p:txBody>
      </p:sp>
      <p:sp>
        <p:nvSpPr>
          <p:cNvPr id="61443" name="Rectangle 3"/>
          <p:cNvSpPr>
            <a:spLocks noGrp="1" noChangeArrowheads="1"/>
          </p:cNvSpPr>
          <p:nvPr>
            <p:ph type="body" idx="1"/>
          </p:nvPr>
        </p:nvSpPr>
        <p:spPr>
          <a:xfrm>
            <a:off x="609600" y="2438400"/>
            <a:ext cx="3733800" cy="3429000"/>
          </a:xfrm>
        </p:spPr>
        <p:txBody>
          <a:bodyPr/>
          <a:lstStyle/>
          <a:p>
            <a:r>
              <a:rPr lang="en-US"/>
              <a:t>Patient in Centric Position</a:t>
            </a:r>
          </a:p>
          <a:p>
            <a:r>
              <a:rPr lang="en-US"/>
              <a:t>Scribe three widely separated lines between maxillary &amp; mandibular rims</a:t>
            </a:r>
          </a:p>
        </p:txBody>
      </p:sp>
      <p:pic>
        <p:nvPicPr>
          <p:cNvPr id="61446" name="Picture 6"/>
          <p:cNvPicPr>
            <a:picLocks noChangeAspect="1" noChangeArrowheads="1"/>
          </p:cNvPicPr>
          <p:nvPr/>
        </p:nvPicPr>
        <p:blipFill>
          <a:blip r:embed="rId3" cstate="print">
            <a:lum bright="6000"/>
          </a:blip>
          <a:srcRect/>
          <a:stretch>
            <a:fillRect/>
          </a:stretch>
        </p:blipFill>
        <p:spPr bwMode="auto">
          <a:xfrm>
            <a:off x="5105400" y="2133600"/>
            <a:ext cx="3314700" cy="2209800"/>
          </a:xfrm>
          <a:prstGeom prst="rect">
            <a:avLst/>
          </a:prstGeom>
          <a:noFill/>
        </p:spPr>
      </p:pic>
      <p:pic>
        <p:nvPicPr>
          <p:cNvPr id="61447" name="Picture 7"/>
          <p:cNvPicPr>
            <a:picLocks noChangeAspect="1" noChangeArrowheads="1"/>
          </p:cNvPicPr>
          <p:nvPr/>
        </p:nvPicPr>
        <p:blipFill>
          <a:blip r:embed="rId4" cstate="print">
            <a:lum bright="6000"/>
          </a:blip>
          <a:srcRect/>
          <a:stretch>
            <a:fillRect/>
          </a:stretch>
        </p:blipFill>
        <p:spPr bwMode="auto">
          <a:xfrm>
            <a:off x="5105400" y="4419600"/>
            <a:ext cx="3276600" cy="2184400"/>
          </a:xfrm>
          <a:prstGeom prst="rect">
            <a:avLst/>
          </a:prstGeom>
          <a:noFill/>
        </p:spPr>
      </p:pic>
    </p:spTree>
  </p:cSld>
  <p:clrMapOvr>
    <a:masterClrMapping/>
  </p:clrMapOvr>
  <p:transition>
    <p:checke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762000" y="381000"/>
            <a:ext cx="7772400" cy="1143000"/>
          </a:xfrm>
        </p:spPr>
        <p:txBody>
          <a:bodyPr/>
          <a:lstStyle/>
          <a:p>
            <a:r>
              <a:rPr lang="en-US"/>
              <a:t>Establishing OVD</a:t>
            </a:r>
          </a:p>
        </p:txBody>
      </p:sp>
      <p:sp>
        <p:nvSpPr>
          <p:cNvPr id="63491" name="Rectangle 3"/>
          <p:cNvSpPr>
            <a:spLocks noGrp="1" noChangeArrowheads="1"/>
          </p:cNvSpPr>
          <p:nvPr>
            <p:ph type="body" idx="1"/>
          </p:nvPr>
        </p:nvSpPr>
        <p:spPr>
          <a:xfrm>
            <a:off x="533400" y="1676400"/>
            <a:ext cx="3886200" cy="4343400"/>
          </a:xfrm>
        </p:spPr>
        <p:txBody>
          <a:bodyPr/>
          <a:lstStyle/>
          <a:p>
            <a:r>
              <a:rPr lang="en-US"/>
              <a:t>Remove, superimpose the lines </a:t>
            </a:r>
          </a:p>
          <a:p>
            <a:r>
              <a:rPr lang="en-US"/>
              <a:t>Eliminate contacts between record bases, record base/occlusion rims </a:t>
            </a:r>
          </a:p>
        </p:txBody>
      </p:sp>
      <p:pic>
        <p:nvPicPr>
          <p:cNvPr id="63495" name="Picture 7"/>
          <p:cNvPicPr>
            <a:picLocks noChangeAspect="1" noChangeArrowheads="1"/>
          </p:cNvPicPr>
          <p:nvPr/>
        </p:nvPicPr>
        <p:blipFill>
          <a:blip r:embed="rId3" cstate="print"/>
          <a:srcRect l="15384"/>
          <a:stretch>
            <a:fillRect/>
          </a:stretch>
        </p:blipFill>
        <p:spPr bwMode="auto">
          <a:xfrm>
            <a:off x="4419600" y="2057400"/>
            <a:ext cx="4191000" cy="3302000"/>
          </a:xfrm>
          <a:prstGeom prst="rect">
            <a:avLst/>
          </a:prstGeom>
          <a:noFill/>
        </p:spPr>
      </p:pic>
      <p:pic>
        <p:nvPicPr>
          <p:cNvPr id="63496" name="Picture 8"/>
          <p:cNvPicPr>
            <a:picLocks noChangeAspect="1" noChangeArrowheads="1"/>
          </p:cNvPicPr>
          <p:nvPr/>
        </p:nvPicPr>
        <p:blipFill>
          <a:blip r:embed="rId4" cstate="print"/>
          <a:srcRect r="14725"/>
          <a:stretch>
            <a:fillRect/>
          </a:stretch>
        </p:blipFill>
        <p:spPr bwMode="auto">
          <a:xfrm>
            <a:off x="4419600" y="2057400"/>
            <a:ext cx="4191000" cy="3276600"/>
          </a:xfrm>
          <a:prstGeom prst="rect">
            <a:avLst/>
          </a:prstGeom>
          <a:noFill/>
        </p:spPr>
      </p:pic>
      <p:pic>
        <p:nvPicPr>
          <p:cNvPr id="63497" name="Picture 9"/>
          <p:cNvPicPr>
            <a:picLocks noChangeAspect="1" noChangeArrowheads="1"/>
          </p:cNvPicPr>
          <p:nvPr/>
        </p:nvPicPr>
        <p:blipFill>
          <a:blip r:embed="rId5" cstate="print"/>
          <a:srcRect l="13332" r="19997" b="21817"/>
          <a:stretch>
            <a:fillRect/>
          </a:stretch>
        </p:blipFill>
        <p:spPr bwMode="auto">
          <a:xfrm>
            <a:off x="4419600" y="2057400"/>
            <a:ext cx="4191000" cy="3276600"/>
          </a:xfrm>
          <a:prstGeom prst="rect">
            <a:avLst/>
          </a:prstGeom>
          <a:noFill/>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3496"/>
                                        </p:tgtEl>
                                        <p:attrNameLst>
                                          <p:attrName>style.visibility</p:attrName>
                                        </p:attrNameLst>
                                      </p:cBhvr>
                                      <p:to>
                                        <p:strVal val="visible"/>
                                      </p:to>
                                    </p:set>
                                    <p:animEffect transition="in" filter="checkerboard(across)">
                                      <p:cBhvr>
                                        <p:cTn id="7" dur="500"/>
                                        <p:tgtEl>
                                          <p:spTgt spid="6349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nodeType="clickEffect">
                                  <p:stCondLst>
                                    <p:cond delay="0"/>
                                  </p:stCondLst>
                                  <p:childTnLst>
                                    <p:set>
                                      <p:cBhvr>
                                        <p:cTn id="11" dur="1" fill="hold">
                                          <p:stCondLst>
                                            <p:cond delay="0"/>
                                          </p:stCondLst>
                                        </p:cTn>
                                        <p:tgtEl>
                                          <p:spTgt spid="63497"/>
                                        </p:tgtEl>
                                        <p:attrNameLst>
                                          <p:attrName>style.visibility</p:attrName>
                                        </p:attrNameLst>
                                      </p:cBhvr>
                                      <p:to>
                                        <p:strVal val="visible"/>
                                      </p:to>
                                    </p:set>
                                    <p:animEffect transition="in" filter="checkerboard(down)">
                                      <p:cBhvr>
                                        <p:cTn id="12" dur="500"/>
                                        <p:tgtEl>
                                          <p:spTgt spid="634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683568" y="2276872"/>
            <a:ext cx="7993062" cy="4114800"/>
          </a:xfrm>
        </p:spPr>
        <p:txBody>
          <a:bodyPr/>
          <a:lstStyle/>
          <a:p>
            <a:pPr algn="ctr">
              <a:buNone/>
            </a:pPr>
            <a:r>
              <a:rPr lang="en-US" sz="4400" dirty="0" smtClean="0">
                <a:solidFill>
                  <a:srgbClr val="FFFF00"/>
                </a:solidFill>
              </a:rPr>
              <a:t>Refer to “</a:t>
            </a:r>
            <a:r>
              <a:rPr lang="en-US" sz="4400" dirty="0" err="1" smtClean="0">
                <a:solidFill>
                  <a:srgbClr val="FFFF00"/>
                </a:solidFill>
              </a:rPr>
              <a:t>Occlusal</a:t>
            </a:r>
            <a:r>
              <a:rPr lang="en-US" sz="4400" dirty="0" smtClean="0">
                <a:solidFill>
                  <a:srgbClr val="FFFF00"/>
                </a:solidFill>
              </a:rPr>
              <a:t> Vertical Dimension” video</a:t>
            </a:r>
            <a:endParaRPr lang="en-US" sz="4400" dirty="0">
              <a:solidFill>
                <a:srgbClr val="FFFF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260648"/>
            <a:ext cx="8671992" cy="1143000"/>
          </a:xfrm>
        </p:spPr>
        <p:txBody>
          <a:bodyPr/>
          <a:lstStyle/>
          <a:p>
            <a:pPr marL="484632" fontAlgn="auto">
              <a:spcAft>
                <a:spcPts val="0"/>
              </a:spcAft>
              <a:defRPr/>
            </a:pPr>
            <a:r>
              <a:rPr lang="en-US" dirty="0" smtClean="0"/>
              <a:t>     Effects Of  Inadequate OVD</a:t>
            </a:r>
            <a:endParaRPr lang="en-US" b="1" dirty="0" smtClean="0"/>
          </a:p>
        </p:txBody>
      </p:sp>
      <p:sp>
        <p:nvSpPr>
          <p:cNvPr id="29699" name="Content Placeholder 2"/>
          <p:cNvSpPr>
            <a:spLocks noGrp="1"/>
          </p:cNvSpPr>
          <p:nvPr>
            <p:ph sz="half" idx="1"/>
          </p:nvPr>
        </p:nvSpPr>
        <p:spPr>
          <a:xfrm>
            <a:off x="1043608" y="1700808"/>
            <a:ext cx="4709418" cy="4114800"/>
          </a:xfrm>
        </p:spPr>
        <p:txBody>
          <a:bodyPr/>
          <a:lstStyle/>
          <a:p>
            <a:pPr eaLnBrk="1" hangingPunct="1"/>
            <a:r>
              <a:rPr lang="en-US" sz="2400" dirty="0" smtClean="0"/>
              <a:t>Decreased chewing efficiency (fatigue when chewing)</a:t>
            </a:r>
          </a:p>
          <a:p>
            <a:pPr eaLnBrk="1" hangingPunct="1"/>
            <a:r>
              <a:rPr lang="en-US" sz="2400" dirty="0" smtClean="0"/>
              <a:t>Cheek biting</a:t>
            </a:r>
          </a:p>
          <a:p>
            <a:r>
              <a:rPr lang="en-US" sz="2400" dirty="0" smtClean="0"/>
              <a:t>Collapsed Appearance - chin too close to the nose </a:t>
            </a:r>
            <a:br>
              <a:rPr lang="en-US" sz="2400" dirty="0" smtClean="0"/>
            </a:br>
            <a:r>
              <a:rPr lang="en-US" sz="2400" dirty="0" smtClean="0"/>
              <a:t>or protruding jaw, vermilion border reduced to a line</a:t>
            </a:r>
          </a:p>
          <a:p>
            <a:r>
              <a:rPr lang="en-US" sz="2400" dirty="0" smtClean="0"/>
              <a:t> Angular </a:t>
            </a:r>
            <a:r>
              <a:rPr lang="en-US" sz="2400" dirty="0" err="1" smtClean="0"/>
              <a:t>cheilitis</a:t>
            </a:r>
            <a:endParaRPr lang="en-US" sz="2400" dirty="0" smtClean="0"/>
          </a:p>
          <a:p>
            <a:pPr eaLnBrk="1" hangingPunct="1"/>
            <a:r>
              <a:rPr lang="en-US" sz="2400" dirty="0" smtClean="0"/>
              <a:t>TMJ pain, TMJ clicking</a:t>
            </a:r>
          </a:p>
          <a:p>
            <a:pPr eaLnBrk="1" hangingPunct="1"/>
            <a:r>
              <a:rPr lang="en-US" sz="2400" dirty="0" err="1" smtClean="0"/>
              <a:t>Costen’s</a:t>
            </a:r>
            <a:r>
              <a:rPr lang="en-US" sz="2400" dirty="0" smtClean="0"/>
              <a:t> syndrome due to prolonged </a:t>
            </a:r>
            <a:r>
              <a:rPr lang="en-US" sz="2400" dirty="0" err="1" smtClean="0"/>
              <a:t>overclosure</a:t>
            </a:r>
            <a:endParaRPr lang="en-US" sz="2400" dirty="0" smtClean="0"/>
          </a:p>
          <a:p>
            <a:pPr eaLnBrk="1" hangingPunct="1">
              <a:buNone/>
            </a:pPr>
            <a:endParaRPr lang="en-US" sz="2400" dirty="0" smtClean="0"/>
          </a:p>
        </p:txBody>
      </p:sp>
      <p:pic>
        <p:nvPicPr>
          <p:cNvPr id="7" name="Content Placeholder 6"/>
          <p:cNvPicPr>
            <a:picLocks noGrp="1" noChangeAspect="1" noChangeArrowheads="1"/>
          </p:cNvPicPr>
          <p:nvPr>
            <p:ph sz="half" idx="2"/>
          </p:nvPr>
        </p:nvPicPr>
        <p:blipFill>
          <a:blip r:embed="rId2" cstate="print"/>
          <a:srcRect t="8162"/>
          <a:stretch>
            <a:fillRect/>
          </a:stretch>
        </p:blipFill>
        <p:spPr bwMode="auto">
          <a:xfrm>
            <a:off x="5724128" y="1916832"/>
            <a:ext cx="2978702" cy="41148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95536" y="404664"/>
            <a:ext cx="8420472" cy="1143000"/>
          </a:xfrm>
        </p:spPr>
        <p:txBody>
          <a:bodyPr/>
          <a:lstStyle/>
          <a:p>
            <a:pPr marL="484632" fontAlgn="auto">
              <a:spcAft>
                <a:spcPts val="0"/>
              </a:spcAft>
              <a:defRPr/>
            </a:pPr>
            <a:r>
              <a:rPr lang="en-US" sz="3600" dirty="0" smtClean="0"/>
              <a:t>Effects Of  Excessive OVD (Wax Rims Too High)</a:t>
            </a:r>
            <a:endParaRPr lang="en-US" sz="3600" b="1" dirty="0" smtClean="0"/>
          </a:p>
        </p:txBody>
      </p:sp>
      <p:sp>
        <p:nvSpPr>
          <p:cNvPr id="30723" name="Content Placeholder 2"/>
          <p:cNvSpPr>
            <a:spLocks noGrp="1"/>
          </p:cNvSpPr>
          <p:nvPr>
            <p:ph sz="half" idx="1"/>
          </p:nvPr>
        </p:nvSpPr>
        <p:spPr>
          <a:xfrm>
            <a:off x="1115616" y="1988840"/>
            <a:ext cx="4536504" cy="4114800"/>
          </a:xfrm>
        </p:spPr>
        <p:txBody>
          <a:bodyPr/>
          <a:lstStyle/>
          <a:p>
            <a:pPr eaLnBrk="1" hangingPunct="1"/>
            <a:r>
              <a:rPr lang="en-US" sz="2400" dirty="0" smtClean="0"/>
              <a:t>Discomfort and annoyance to patient</a:t>
            </a:r>
          </a:p>
          <a:p>
            <a:r>
              <a:rPr lang="en-US" sz="2400" dirty="0" smtClean="0"/>
              <a:t>Trauma to underlying mucosa (sore spots)</a:t>
            </a:r>
          </a:p>
          <a:p>
            <a:r>
              <a:rPr lang="en-US" sz="2400" dirty="0" smtClean="0"/>
              <a:t>Sore muscles</a:t>
            </a:r>
          </a:p>
          <a:p>
            <a:pPr eaLnBrk="1" hangingPunct="1"/>
            <a:r>
              <a:rPr lang="en-US" sz="2400" dirty="0" smtClean="0"/>
              <a:t>Rapid bone </a:t>
            </a:r>
            <a:r>
              <a:rPr lang="en-US" sz="2400" dirty="0" err="1" smtClean="0"/>
              <a:t>resorption</a:t>
            </a:r>
            <a:endParaRPr lang="en-US" sz="2400" dirty="0" smtClean="0"/>
          </a:p>
          <a:p>
            <a:r>
              <a:rPr lang="en-US" sz="2400" dirty="0" smtClean="0"/>
              <a:t>Dentures click during speech</a:t>
            </a:r>
          </a:p>
          <a:p>
            <a:pPr eaLnBrk="1" hangingPunct="1"/>
            <a:r>
              <a:rPr lang="en-US" sz="2400" dirty="0" smtClean="0"/>
              <a:t>Rapid wear of acrylic teeth</a:t>
            </a:r>
          </a:p>
          <a:p>
            <a:pPr eaLnBrk="1" hangingPunct="1"/>
            <a:r>
              <a:rPr lang="en-US" sz="2400" dirty="0" smtClean="0"/>
              <a:t>Strained appearance (elongated face)</a:t>
            </a:r>
          </a:p>
          <a:p>
            <a:r>
              <a:rPr lang="en-US" sz="2400" dirty="0" smtClean="0"/>
              <a:t>Insufficient ID</a:t>
            </a:r>
          </a:p>
          <a:p>
            <a:pPr eaLnBrk="1" hangingPunct="1"/>
            <a:endParaRPr lang="en-US" dirty="0" smtClean="0"/>
          </a:p>
        </p:txBody>
      </p:sp>
      <p:pic>
        <p:nvPicPr>
          <p:cNvPr id="7" name="Picture 5"/>
          <p:cNvPicPr>
            <a:picLocks noGrp="1" noChangeAspect="1" noChangeArrowheads="1"/>
          </p:cNvPicPr>
          <p:nvPr>
            <p:ph sz="half" idx="2"/>
          </p:nvPr>
        </p:nvPicPr>
        <p:blipFill>
          <a:blip r:embed="rId2" cstate="print">
            <a:lum bright="6000"/>
          </a:blip>
          <a:srcRect t="8926"/>
          <a:stretch>
            <a:fillRect/>
          </a:stretch>
        </p:blipFill>
        <p:spPr bwMode="auto">
          <a:xfrm>
            <a:off x="5724128" y="1988840"/>
            <a:ext cx="3145925" cy="41148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6"/>
          <p:cNvSpPr>
            <a:spLocks noGrp="1"/>
          </p:cNvSpPr>
          <p:nvPr>
            <p:ph type="title"/>
          </p:nvPr>
        </p:nvSpPr>
        <p:spPr>
          <a:xfrm>
            <a:off x="971600" y="548680"/>
            <a:ext cx="7772400" cy="1143000"/>
          </a:xfrm>
        </p:spPr>
        <p:txBody>
          <a:bodyPr/>
          <a:lstStyle/>
          <a:p>
            <a:pPr marL="484632" indent="0" algn="ctr" eaLnBrk="1" fontAlgn="auto" hangingPunct="1">
              <a:spcAft>
                <a:spcPts val="0"/>
              </a:spcAft>
              <a:defRPr/>
            </a:pPr>
            <a:r>
              <a:rPr lang="en-US" b="1" dirty="0" smtClean="0"/>
              <a:t>Scribing Guide </a:t>
            </a:r>
            <a:r>
              <a:rPr lang="en-US" dirty="0" smtClean="0"/>
              <a:t>L</a:t>
            </a:r>
            <a:r>
              <a:rPr lang="en-US" b="1" dirty="0" smtClean="0"/>
              <a:t>ines on Occlusion </a:t>
            </a:r>
            <a:r>
              <a:rPr lang="en-US" dirty="0" smtClean="0"/>
              <a:t>R</a:t>
            </a:r>
            <a:r>
              <a:rPr lang="en-US" b="1" dirty="0" smtClean="0"/>
              <a:t>ims </a:t>
            </a:r>
            <a:r>
              <a:rPr lang="en-US" b="1" dirty="0" smtClean="0">
                <a:solidFill>
                  <a:srgbClr val="FF0000"/>
                </a:solidFill>
              </a:rPr>
              <a:t>*</a:t>
            </a:r>
          </a:p>
        </p:txBody>
      </p:sp>
      <p:pic>
        <p:nvPicPr>
          <p:cNvPr id="31748" name="Picture 6" descr="rim landmarks"/>
          <p:cNvPicPr>
            <a:picLocks noChangeAspect="1" noChangeArrowheads="1"/>
          </p:cNvPicPr>
          <p:nvPr/>
        </p:nvPicPr>
        <p:blipFill>
          <a:blip r:embed="rId3" cstate="print"/>
          <a:srcRect/>
          <a:stretch>
            <a:fillRect/>
          </a:stretch>
        </p:blipFill>
        <p:spPr bwMode="auto">
          <a:xfrm>
            <a:off x="3059832" y="2564904"/>
            <a:ext cx="4143375" cy="3171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sz="4000" dirty="0" smtClean="0"/>
              <a:t>Scribing Guide Lines on Occlusion Rims </a:t>
            </a:r>
            <a:r>
              <a:rPr lang="en-US" sz="4000" dirty="0" smtClean="0"/>
              <a:t>(Midline</a:t>
            </a:r>
            <a:r>
              <a:rPr lang="en-US" sz="4000" dirty="0" smtClean="0"/>
              <a:t>)</a:t>
            </a:r>
            <a:endParaRPr lang="en-US" sz="4000" dirty="0"/>
          </a:p>
        </p:txBody>
      </p:sp>
      <p:sp>
        <p:nvSpPr>
          <p:cNvPr id="7" name="عنصر نائب للمحتوى 6"/>
          <p:cNvSpPr>
            <a:spLocks noGrp="1"/>
          </p:cNvSpPr>
          <p:nvPr>
            <p:ph sz="half" idx="2"/>
          </p:nvPr>
        </p:nvSpPr>
        <p:spPr/>
        <p:txBody>
          <a:bodyPr/>
          <a:lstStyle/>
          <a:p>
            <a:r>
              <a:rPr lang="en-US" sz="3200" dirty="0" smtClean="0"/>
              <a:t>Scribing midline: nasal septum , </a:t>
            </a:r>
            <a:r>
              <a:rPr lang="en-US" sz="3200" dirty="0" err="1" smtClean="0"/>
              <a:t>philtrum</a:t>
            </a:r>
            <a:r>
              <a:rPr lang="en-US" sz="3200" dirty="0" smtClean="0"/>
              <a:t>, or labial </a:t>
            </a:r>
            <a:r>
              <a:rPr lang="en-US" sz="3200" dirty="0" err="1" smtClean="0"/>
              <a:t>frenum</a:t>
            </a:r>
            <a:r>
              <a:rPr lang="en-US" sz="3200" dirty="0" smtClean="0"/>
              <a:t> as a guide </a:t>
            </a:r>
          </a:p>
          <a:p>
            <a:r>
              <a:rPr lang="en-US" sz="3200" dirty="0" smtClean="0"/>
              <a:t>Ensure that these guides coincide with midline of face</a:t>
            </a:r>
            <a:endParaRPr lang="en-US" sz="3200" dirty="0"/>
          </a:p>
        </p:txBody>
      </p:sp>
      <p:pic>
        <p:nvPicPr>
          <p:cNvPr id="11" name="Picture 4"/>
          <p:cNvPicPr>
            <a:picLocks noGrp="1" noChangeAspect="1" noChangeArrowheads="1"/>
          </p:cNvPicPr>
          <p:nvPr>
            <p:ph sz="quarter" idx="4"/>
          </p:nvPr>
        </p:nvPicPr>
        <p:blipFill>
          <a:blip r:embed="rId2" cstate="print"/>
          <a:srcRect l="6667" r="5333"/>
          <a:stretch>
            <a:fillRect/>
          </a:stretch>
        </p:blipFill>
        <p:spPr bwMode="auto">
          <a:xfrm>
            <a:off x="4645025" y="2619543"/>
            <a:ext cx="4041775" cy="30619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body" idx="1"/>
          </p:nvPr>
        </p:nvSpPr>
        <p:spPr>
          <a:xfrm>
            <a:off x="1896534" y="5867401"/>
            <a:ext cx="5801078" cy="511175"/>
          </a:xfrm>
        </p:spPr>
        <p:txBody>
          <a:bodyPr/>
          <a:lstStyle/>
          <a:p>
            <a:pPr>
              <a:lnSpc>
                <a:spcPct val="90000"/>
              </a:lnSpc>
              <a:buClr>
                <a:srgbClr val="9C8430"/>
              </a:buClr>
              <a:buFont typeface="Times" pitchFamily="48" charset="0"/>
              <a:buChar char="•"/>
              <a:defRPr/>
            </a:pPr>
            <a:r>
              <a:rPr lang="en-US" b="0" smtClean="0"/>
              <a:t>Mark midline on the wax</a:t>
            </a:r>
          </a:p>
        </p:txBody>
      </p:sp>
      <p:pic>
        <p:nvPicPr>
          <p:cNvPr id="199683" name="Picture 3"/>
          <p:cNvPicPr>
            <a:picLocks noChangeAspect="1" noChangeArrowheads="1"/>
          </p:cNvPicPr>
          <p:nvPr/>
        </p:nvPicPr>
        <p:blipFill>
          <a:blip r:embed="rId3" cstate="print">
            <a:lum bright="20000" contrast="20000"/>
          </a:blip>
          <a:srcRect t="13310" r="3261" b="11092"/>
          <a:stretch>
            <a:fillRect/>
          </a:stretch>
        </p:blipFill>
        <p:spPr bwMode="auto">
          <a:xfrm>
            <a:off x="1193800" y="1519238"/>
            <a:ext cx="3121378" cy="3727450"/>
          </a:xfrm>
          <a:prstGeom prst="rect">
            <a:avLst/>
          </a:prstGeom>
          <a:noFill/>
          <a:ln w="9525">
            <a:solidFill>
              <a:schemeClr val="tx1"/>
            </a:solidFill>
            <a:miter lim="800000"/>
            <a:headEnd/>
            <a:tailEnd/>
          </a:ln>
          <a:effectLst>
            <a:outerShdw dist="35921" dir="2700000" algn="ctr" rotWithShape="0">
              <a:schemeClr val="bg2"/>
            </a:outerShdw>
          </a:effectLst>
        </p:spPr>
      </p:pic>
      <p:pic>
        <p:nvPicPr>
          <p:cNvPr id="199684" name="Picture 4"/>
          <p:cNvPicPr>
            <a:picLocks noChangeAspect="1" noChangeArrowheads="1"/>
          </p:cNvPicPr>
          <p:nvPr/>
        </p:nvPicPr>
        <p:blipFill>
          <a:blip r:embed="rId4" cstate="print">
            <a:lum bright="24000" contrast="54000"/>
          </a:blip>
          <a:srcRect l="12766" r="27660"/>
          <a:stretch>
            <a:fillRect/>
          </a:stretch>
        </p:blipFill>
        <p:spPr bwMode="auto">
          <a:xfrm>
            <a:off x="4847168" y="1508126"/>
            <a:ext cx="2977444" cy="3749675"/>
          </a:xfrm>
          <a:prstGeom prst="rect">
            <a:avLst/>
          </a:prstGeom>
          <a:noFill/>
          <a:ln w="9525">
            <a:solidFill>
              <a:schemeClr val="tx1"/>
            </a:solidFill>
            <a:miter lim="800000"/>
            <a:headEnd/>
            <a:tailEnd/>
          </a:ln>
          <a:effectLst>
            <a:outerShdw dist="35921" dir="2700000" algn="ctr" rotWithShape="0">
              <a:schemeClr val="bg2"/>
            </a:outerShdw>
          </a:effectLst>
        </p:spPr>
      </p:pic>
      <p:sp>
        <p:nvSpPr>
          <p:cNvPr id="199685" name="Line 5"/>
          <p:cNvSpPr>
            <a:spLocks noChangeShapeType="1"/>
          </p:cNvSpPr>
          <p:nvPr/>
        </p:nvSpPr>
        <p:spPr bwMode="auto">
          <a:xfrm>
            <a:off x="6434667" y="1520825"/>
            <a:ext cx="64911" cy="3233738"/>
          </a:xfrm>
          <a:prstGeom prst="line">
            <a:avLst/>
          </a:prstGeom>
          <a:noFill/>
          <a:ln w="38100">
            <a:solidFill>
              <a:srgbClr val="FF1512"/>
            </a:solidFill>
            <a:prstDash val="sysDot"/>
            <a:round/>
            <a:headEnd/>
            <a:tailEnd/>
          </a:ln>
          <a:effectLst>
            <a:outerShdw dist="35921" dir="2700000" algn="ctr" rotWithShape="0">
              <a:schemeClr val="bg2"/>
            </a:outerShdw>
          </a:effectLst>
        </p:spPr>
        <p:txBody>
          <a:bodyPr wrap="none"/>
          <a:lstStyle/>
          <a:p>
            <a:pPr>
              <a:defRPr/>
            </a:pPr>
            <a:endParaRPr lang="en-US">
              <a:latin typeface="Times New Roman" pitchFamily="48" charset="0"/>
            </a:endParaRPr>
          </a:p>
        </p:txBody>
      </p:sp>
      <p:sp>
        <p:nvSpPr>
          <p:cNvPr id="199686" name="Rectangle 6"/>
          <p:cNvSpPr>
            <a:spLocks noGrp="1" noChangeArrowheads="1"/>
          </p:cNvSpPr>
          <p:nvPr>
            <p:ph type="title"/>
          </p:nvPr>
        </p:nvSpPr>
        <p:spPr>
          <a:xfrm>
            <a:off x="1259632" y="548680"/>
            <a:ext cx="6687255" cy="414337"/>
          </a:xfrm>
        </p:spPr>
        <p:txBody>
          <a:bodyPr/>
          <a:lstStyle/>
          <a:p>
            <a:pPr>
              <a:defRPr/>
            </a:pPr>
            <a:r>
              <a:rPr lang="en-US" sz="4000" dirty="0" smtClean="0">
                <a:latin typeface="Times New Roman" pitchFamily="48" charset="0"/>
              </a:rPr>
              <a:t>Midline of Teeth = Facial Midline</a:t>
            </a:r>
            <a:endParaRPr lang="en-US" sz="2000" dirty="0" smtClean="0">
              <a:latin typeface="Verdana" pitchFamily="48" charset="0"/>
            </a:endParaRPr>
          </a:p>
        </p:txBody>
      </p:sp>
      <p:sp>
        <p:nvSpPr>
          <p:cNvPr id="199687" name="Line 7"/>
          <p:cNvSpPr>
            <a:spLocks noChangeShapeType="1"/>
          </p:cNvSpPr>
          <p:nvPr/>
        </p:nvSpPr>
        <p:spPr bwMode="auto">
          <a:xfrm>
            <a:off x="2641600" y="4419600"/>
            <a:ext cx="203200" cy="0"/>
          </a:xfrm>
          <a:prstGeom prst="line">
            <a:avLst/>
          </a:prstGeom>
          <a:noFill/>
          <a:ln w="38100" cap="sq">
            <a:solidFill>
              <a:schemeClr val="hlink"/>
            </a:solidFill>
            <a:round/>
            <a:headEnd/>
            <a:tailEnd type="triangle" w="med" len="med"/>
          </a:ln>
          <a:effectLst>
            <a:outerShdw dist="35921" dir="2700000" algn="ctr" rotWithShape="0">
              <a:schemeClr val="bg2"/>
            </a:outerShdw>
          </a:effectLst>
        </p:spPr>
        <p:txBody>
          <a:bodyPr wrap="none" anchor="ctr"/>
          <a:lstStyle/>
          <a:p>
            <a:pPr>
              <a:defRPr/>
            </a:pPr>
            <a:endParaRPr lang="en-US">
              <a:latin typeface="Times New Roman" pitchFamily="4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620688"/>
            <a:ext cx="8229600" cy="1143000"/>
          </a:xfrm>
        </p:spPr>
        <p:txBody>
          <a:bodyPr/>
          <a:lstStyle/>
          <a:p>
            <a:pPr algn="ctr"/>
            <a:r>
              <a:rPr lang="en-US" sz="4000" dirty="0" smtClean="0"/>
              <a:t>Scribing Guide Lines on Occlusion Rims </a:t>
            </a:r>
            <a:r>
              <a:rPr lang="en-US" sz="4000" dirty="0" smtClean="0"/>
              <a:t>(Canine </a:t>
            </a:r>
            <a:r>
              <a:rPr lang="en-US" sz="4000" dirty="0" smtClean="0"/>
              <a:t>L</a:t>
            </a:r>
            <a:r>
              <a:rPr lang="en-US" sz="4000" dirty="0" smtClean="0"/>
              <a:t>ines</a:t>
            </a:r>
            <a:r>
              <a:rPr lang="en-US" sz="4000" dirty="0" smtClean="0"/>
              <a:t>)</a:t>
            </a:r>
            <a:endParaRPr lang="en-US" sz="4000" dirty="0"/>
          </a:p>
        </p:txBody>
      </p:sp>
      <p:sp>
        <p:nvSpPr>
          <p:cNvPr id="7" name="عنصر نائب للمحتوى 6"/>
          <p:cNvSpPr>
            <a:spLocks noGrp="1"/>
          </p:cNvSpPr>
          <p:nvPr>
            <p:ph sz="half" idx="2"/>
          </p:nvPr>
        </p:nvSpPr>
        <p:spPr/>
        <p:txBody>
          <a:bodyPr/>
          <a:lstStyle/>
          <a:p>
            <a:r>
              <a:rPr lang="en-US" sz="2800" dirty="0" smtClean="0"/>
              <a:t>Corners of mouth at rest coincide with distal of canines</a:t>
            </a:r>
          </a:p>
          <a:p>
            <a:r>
              <a:rPr lang="en-US" sz="2800" dirty="0" smtClean="0"/>
              <a:t>Or ala of nose coincides with canine cusp tip</a:t>
            </a:r>
          </a:p>
          <a:p>
            <a:r>
              <a:rPr lang="en-US" sz="2800" dirty="0" smtClean="0"/>
              <a:t>To help in selection of width of anterior teeth</a:t>
            </a:r>
          </a:p>
        </p:txBody>
      </p:sp>
      <p:pic>
        <p:nvPicPr>
          <p:cNvPr id="11" name="Picture 6"/>
          <p:cNvPicPr>
            <a:picLocks noGrp="1" noChangeAspect="1" noChangeArrowheads="1"/>
          </p:cNvPicPr>
          <p:nvPr>
            <p:ph sz="quarter" idx="4"/>
          </p:nvPr>
        </p:nvPicPr>
        <p:blipFill>
          <a:blip r:embed="rId2" cstate="print">
            <a:lum bright="-6000" contrast="6000"/>
          </a:blip>
          <a:srcRect/>
          <a:stretch>
            <a:fillRect/>
          </a:stretch>
        </p:blipFill>
        <p:spPr bwMode="auto">
          <a:xfrm>
            <a:off x="4645025" y="2803260"/>
            <a:ext cx="4041775" cy="26945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755650" y="381000"/>
            <a:ext cx="8151813" cy="1143000"/>
          </a:xfrm>
        </p:spPr>
        <p:txBody>
          <a:bodyPr/>
          <a:lstStyle/>
          <a:p>
            <a:pPr marL="484632" fontAlgn="auto">
              <a:spcAft>
                <a:spcPts val="0"/>
              </a:spcAft>
              <a:defRPr/>
            </a:pPr>
            <a:r>
              <a:rPr lang="en-US" sz="3200" dirty="0" smtClean="0"/>
              <a:t>Establishing The Labial Form Of Maxillary Occlusion Rim</a:t>
            </a:r>
            <a:endParaRPr lang="en-US" sz="3200" b="1" dirty="0" smtClean="0">
              <a:solidFill>
                <a:schemeClr val="accent1">
                  <a:tint val="83000"/>
                  <a:satMod val="150000"/>
                </a:schemeClr>
              </a:solidFill>
            </a:endParaRPr>
          </a:p>
        </p:txBody>
      </p:sp>
      <p:sp>
        <p:nvSpPr>
          <p:cNvPr id="13315" name="Content Placeholder 2"/>
          <p:cNvSpPr>
            <a:spLocks noGrp="1"/>
          </p:cNvSpPr>
          <p:nvPr>
            <p:ph idx="1"/>
          </p:nvPr>
        </p:nvSpPr>
        <p:spPr>
          <a:xfrm>
            <a:off x="755576" y="1124744"/>
            <a:ext cx="7705229" cy="4895850"/>
          </a:xfrm>
        </p:spPr>
        <p:txBody>
          <a:bodyPr/>
          <a:lstStyle/>
          <a:p>
            <a:pPr eaLnBrk="1" hangingPunct="1">
              <a:buNone/>
            </a:pPr>
            <a:endParaRPr lang="en-US" dirty="0" smtClean="0"/>
          </a:p>
          <a:p>
            <a:pPr eaLnBrk="1" hangingPunct="1"/>
            <a:r>
              <a:rPr lang="en-US" sz="2400" dirty="0" smtClean="0"/>
              <a:t>Aimed at establishing the </a:t>
            </a:r>
            <a:r>
              <a:rPr lang="en-US" sz="2400" dirty="0" err="1" smtClean="0"/>
              <a:t>anteroposterior</a:t>
            </a:r>
            <a:r>
              <a:rPr lang="en-US" sz="2400" dirty="0" smtClean="0"/>
              <a:t> position of the anterior teeth &amp; the esthetics of the lips &amp; face</a:t>
            </a:r>
          </a:p>
          <a:p>
            <a:pPr eaLnBrk="1" hangingPunct="1"/>
            <a:r>
              <a:rPr lang="en-US" sz="2400" dirty="0" smtClean="0"/>
              <a:t>The operator uses the following guides:</a:t>
            </a:r>
          </a:p>
          <a:p>
            <a:pPr eaLnBrk="1" hangingPunct="1">
              <a:buFontTx/>
              <a:buNone/>
            </a:pPr>
            <a:r>
              <a:rPr lang="en-US" sz="2400" dirty="0" smtClean="0"/>
              <a:t>    1. Facial esthetics</a:t>
            </a:r>
          </a:p>
          <a:p>
            <a:pPr eaLnBrk="1" hangingPunct="1">
              <a:buFontTx/>
              <a:buNone/>
            </a:pPr>
            <a:r>
              <a:rPr lang="en-US" sz="2400" dirty="0" smtClean="0"/>
              <a:t>    2. Phonetic guidelines </a:t>
            </a:r>
            <a:r>
              <a:rPr lang="en-US" sz="2400" dirty="0" smtClean="0">
                <a:solidFill>
                  <a:srgbClr val="FF0000"/>
                </a:solidFill>
              </a:rPr>
              <a:t>*</a:t>
            </a:r>
          </a:p>
          <a:p>
            <a:r>
              <a:rPr lang="en-US" sz="2400" dirty="0" smtClean="0"/>
              <a:t>3. Incisive papilla guide:</a:t>
            </a:r>
            <a:r>
              <a:rPr lang="en-US" sz="2400" dirty="0" smtClean="0">
                <a:latin typeface="Garamond" pitchFamily="18" charset="0"/>
              </a:rPr>
              <a:t> On average, the facial surface of the central incisors should be approximately 8-10 mm anterior to a line drawn perpendicular to the palatal midline, passing trough the distal aspect of the incisive papilla </a:t>
            </a:r>
            <a:endParaRPr lang="en-US" sz="2400" dirty="0" smtClean="0"/>
          </a:p>
          <a:p>
            <a:pPr eaLnBrk="1" hangingPunct="1">
              <a:buFontTx/>
              <a:buNone/>
            </a:pPr>
            <a:endParaRPr lang="en-US"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sz="half" idx="2"/>
          </p:nvPr>
        </p:nvSpPr>
        <p:spPr>
          <a:xfrm>
            <a:off x="395536" y="2564904"/>
            <a:ext cx="4040188" cy="3951288"/>
          </a:xfrm>
        </p:spPr>
        <p:txBody>
          <a:bodyPr/>
          <a:lstStyle/>
          <a:p>
            <a:pPr>
              <a:buNone/>
            </a:pPr>
            <a:r>
              <a:rPr lang="en-US" dirty="0" smtClean="0"/>
              <a:t>     </a:t>
            </a:r>
            <a:r>
              <a:rPr lang="en-US" sz="3600" dirty="0" smtClean="0">
                <a:solidFill>
                  <a:srgbClr val="FFFF00"/>
                </a:solidFill>
              </a:rPr>
              <a:t>Ala of nose coincides with canine cusp tip</a:t>
            </a:r>
            <a:endParaRPr lang="en-US" sz="3600" dirty="0">
              <a:solidFill>
                <a:srgbClr val="FFFF00"/>
              </a:solidFill>
            </a:endParaRPr>
          </a:p>
        </p:txBody>
      </p:sp>
      <p:pic>
        <p:nvPicPr>
          <p:cNvPr id="7" name="Picture 3" descr="Image10"/>
          <p:cNvPicPr>
            <a:picLocks noGrp="1" noChangeAspect="1" noChangeArrowheads="1"/>
          </p:cNvPicPr>
          <p:nvPr>
            <p:ph sz="quarter" idx="4"/>
          </p:nvPr>
        </p:nvPicPr>
        <p:blipFill>
          <a:blip r:embed="rId2" cstate="print"/>
          <a:srcRect/>
          <a:stretch>
            <a:fillRect/>
          </a:stretch>
        </p:blipFill>
        <p:spPr bwMode="auto">
          <a:xfrm>
            <a:off x="4499992" y="2132856"/>
            <a:ext cx="3820725" cy="3714740"/>
          </a:xfrm>
          <a:prstGeom prst="rect">
            <a:avLst/>
          </a:prstGeom>
          <a:noFill/>
          <a:ln w="76200">
            <a:solidFill>
              <a:schemeClr val="bg1">
                <a:lumMod val="75000"/>
              </a:schemeClr>
            </a:solid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sz="4000" dirty="0" smtClean="0"/>
              <a:t>Scribing Guide Lines on Occlusion Rims </a:t>
            </a:r>
            <a:r>
              <a:rPr lang="en-US" sz="4000" dirty="0" smtClean="0"/>
              <a:t>(High </a:t>
            </a:r>
            <a:r>
              <a:rPr lang="en-US" sz="4000" dirty="0" smtClean="0"/>
              <a:t>L</a:t>
            </a:r>
            <a:r>
              <a:rPr lang="en-US" sz="4000" dirty="0" smtClean="0"/>
              <a:t>ip </a:t>
            </a:r>
            <a:r>
              <a:rPr lang="en-US" sz="4000" dirty="0" smtClean="0"/>
              <a:t>L</a:t>
            </a:r>
            <a:r>
              <a:rPr lang="en-US" sz="4000" dirty="0" smtClean="0"/>
              <a:t>ine</a:t>
            </a:r>
            <a:r>
              <a:rPr lang="en-US" sz="4000" dirty="0" smtClean="0"/>
              <a:t>)</a:t>
            </a:r>
            <a:endParaRPr lang="en-US" sz="4000" dirty="0"/>
          </a:p>
        </p:txBody>
      </p:sp>
      <p:sp>
        <p:nvSpPr>
          <p:cNvPr id="7" name="عنصر نائب للمحتوى 6"/>
          <p:cNvSpPr>
            <a:spLocks noGrp="1"/>
          </p:cNvSpPr>
          <p:nvPr>
            <p:ph sz="half" idx="2"/>
          </p:nvPr>
        </p:nvSpPr>
        <p:spPr>
          <a:xfrm>
            <a:off x="899592" y="1988840"/>
            <a:ext cx="3741812" cy="3951288"/>
          </a:xfrm>
        </p:spPr>
        <p:txBody>
          <a:bodyPr/>
          <a:lstStyle/>
          <a:p>
            <a:r>
              <a:rPr lang="en-US" sz="3200" dirty="0" smtClean="0"/>
              <a:t>Scribing high lip line</a:t>
            </a:r>
          </a:p>
          <a:p>
            <a:r>
              <a:rPr lang="en-US" sz="3200" dirty="0" smtClean="0"/>
              <a:t>Ask patient to smile &amp;  scribe a line horizontally marking the level of exposure of occlusion rim during smiling </a:t>
            </a:r>
            <a:endParaRPr lang="en-US" sz="3200" dirty="0"/>
          </a:p>
        </p:txBody>
      </p:sp>
      <p:pic>
        <p:nvPicPr>
          <p:cNvPr id="10" name="Picture 6" descr="rim landmarks"/>
          <p:cNvPicPr>
            <a:picLocks noGrp="1" noChangeAspect="1" noChangeArrowheads="1"/>
          </p:cNvPicPr>
          <p:nvPr>
            <p:ph sz="quarter" idx="4"/>
          </p:nvPr>
        </p:nvPicPr>
        <p:blipFill>
          <a:blip r:embed="rId3" cstate="print"/>
          <a:srcRect/>
          <a:stretch>
            <a:fillRect/>
          </a:stretch>
        </p:blipFill>
        <p:spPr bwMode="auto">
          <a:xfrm>
            <a:off x="5004048" y="2420888"/>
            <a:ext cx="3744416" cy="3240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371600" y="404664"/>
            <a:ext cx="7772400" cy="1143000"/>
          </a:xfrm>
        </p:spPr>
        <p:txBody>
          <a:bodyPr/>
          <a:lstStyle/>
          <a:p>
            <a:pPr>
              <a:defRPr/>
            </a:pPr>
            <a:r>
              <a:rPr lang="en-US" dirty="0" smtClean="0"/>
              <a:t>High Lip Line</a:t>
            </a:r>
          </a:p>
        </p:txBody>
      </p:sp>
      <p:sp>
        <p:nvSpPr>
          <p:cNvPr id="64515" name="Rectangle 3"/>
          <p:cNvSpPr>
            <a:spLocks noGrp="1" noChangeArrowheads="1"/>
          </p:cNvSpPr>
          <p:nvPr>
            <p:ph type="body" idx="1"/>
          </p:nvPr>
        </p:nvSpPr>
        <p:spPr>
          <a:xfrm>
            <a:off x="971600" y="1988840"/>
            <a:ext cx="4027843" cy="4114800"/>
          </a:xfrm>
        </p:spPr>
        <p:txBody>
          <a:bodyPr/>
          <a:lstStyle/>
          <a:p>
            <a:pPr>
              <a:spcBef>
                <a:spcPct val="0"/>
              </a:spcBef>
              <a:spcAft>
                <a:spcPct val="40000"/>
              </a:spcAft>
              <a:defRPr/>
            </a:pPr>
            <a:r>
              <a:rPr lang="en-US" dirty="0" smtClean="0"/>
              <a:t>Highest point of upper lip when smiling</a:t>
            </a:r>
          </a:p>
          <a:p>
            <a:pPr>
              <a:spcBef>
                <a:spcPct val="0"/>
              </a:spcBef>
              <a:spcAft>
                <a:spcPct val="40000"/>
              </a:spcAft>
              <a:defRPr/>
            </a:pPr>
            <a:r>
              <a:rPr lang="en-US" dirty="0" smtClean="0"/>
              <a:t>Cervical necks lie at or above this line</a:t>
            </a:r>
          </a:p>
          <a:p>
            <a:pPr>
              <a:spcBef>
                <a:spcPct val="0"/>
              </a:spcBef>
              <a:spcAft>
                <a:spcPct val="40000"/>
              </a:spcAft>
              <a:defRPr/>
            </a:pPr>
            <a:r>
              <a:rPr lang="en-US" dirty="0" smtClean="0"/>
              <a:t>If shorter teeth are selected, esthetics compromised</a:t>
            </a:r>
          </a:p>
        </p:txBody>
      </p:sp>
      <p:grpSp>
        <p:nvGrpSpPr>
          <p:cNvPr id="2" name="Group 6"/>
          <p:cNvGrpSpPr>
            <a:grpSpLocks/>
          </p:cNvGrpSpPr>
          <p:nvPr/>
        </p:nvGrpSpPr>
        <p:grpSpPr bwMode="auto">
          <a:xfrm>
            <a:off x="5350933" y="1447800"/>
            <a:ext cx="3454400" cy="2768600"/>
            <a:chOff x="3840" y="1488"/>
            <a:chExt cx="2448" cy="1744"/>
          </a:xfrm>
        </p:grpSpPr>
        <p:pic>
          <p:nvPicPr>
            <p:cNvPr id="9222" name="Picture 4"/>
            <p:cNvPicPr>
              <a:picLocks noChangeAspect="1" noChangeArrowheads="1"/>
            </p:cNvPicPr>
            <p:nvPr/>
          </p:nvPicPr>
          <p:blipFill>
            <a:blip r:embed="rId3" cstate="print">
              <a:lum bright="-6000" contrast="6000"/>
            </a:blip>
            <a:srcRect l="9227" t="16153" r="12306"/>
            <a:stretch>
              <a:fillRect/>
            </a:stretch>
          </p:blipFill>
          <p:spPr bwMode="auto">
            <a:xfrm>
              <a:off x="3840" y="1488"/>
              <a:ext cx="2448" cy="1744"/>
            </a:xfrm>
            <a:prstGeom prst="rect">
              <a:avLst/>
            </a:prstGeom>
            <a:noFill/>
            <a:ln w="9525">
              <a:noFill/>
              <a:miter lim="800000"/>
              <a:headEnd/>
              <a:tailEnd/>
            </a:ln>
          </p:spPr>
        </p:pic>
        <p:sp>
          <p:nvSpPr>
            <p:cNvPr id="64517" name="Line 5"/>
            <p:cNvSpPr>
              <a:spLocks noChangeShapeType="1"/>
            </p:cNvSpPr>
            <p:nvPr/>
          </p:nvSpPr>
          <p:spPr bwMode="auto">
            <a:xfrm flipH="1" flipV="1">
              <a:off x="4704" y="2544"/>
              <a:ext cx="334" cy="191"/>
            </a:xfrm>
            <a:prstGeom prst="line">
              <a:avLst/>
            </a:prstGeom>
            <a:noFill/>
            <a:ln w="38100" cap="sq">
              <a:solidFill>
                <a:schemeClr val="hlink"/>
              </a:solidFill>
              <a:round/>
              <a:headEnd type="stealth" w="med" len="med"/>
              <a:tailEnd type="none" w="sm" len="sm"/>
            </a:ln>
            <a:effectLst>
              <a:outerShdw dist="35921" dir="2700000" algn="ctr" rotWithShape="0">
                <a:schemeClr val="bg2"/>
              </a:outerShdw>
            </a:effectLst>
          </p:spPr>
          <p:txBody>
            <a:bodyPr wrap="none" anchor="ctr"/>
            <a:lstStyle/>
            <a:p>
              <a:pPr>
                <a:defRPr/>
              </a:pPr>
              <a:endParaRPr lang="en-US">
                <a:latin typeface="Times New Roman" pitchFamily="48" charset="0"/>
              </a:endParaRPr>
            </a:p>
          </p:txBody>
        </p:sp>
      </p:grpSp>
      <p:pic>
        <p:nvPicPr>
          <p:cNvPr id="9221" name="Picture 7"/>
          <p:cNvPicPr>
            <a:picLocks noChangeAspect="1" noChangeArrowheads="1"/>
          </p:cNvPicPr>
          <p:nvPr/>
        </p:nvPicPr>
        <p:blipFill>
          <a:blip r:embed="rId4" cstate="print">
            <a:lum bright="-6000" contrast="10000"/>
          </a:blip>
          <a:srcRect/>
          <a:stretch>
            <a:fillRect/>
          </a:stretch>
        </p:blipFill>
        <p:spPr bwMode="auto">
          <a:xfrm>
            <a:off x="5350933" y="4191001"/>
            <a:ext cx="3454400" cy="2536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وان 6"/>
          <p:cNvSpPr>
            <a:spLocks noGrp="1"/>
          </p:cNvSpPr>
          <p:nvPr>
            <p:ph type="title"/>
          </p:nvPr>
        </p:nvSpPr>
        <p:spPr/>
        <p:txBody>
          <a:bodyPr/>
          <a:lstStyle/>
          <a:p>
            <a:endParaRPr lang="en-US"/>
          </a:p>
        </p:txBody>
      </p:sp>
      <p:sp>
        <p:nvSpPr>
          <p:cNvPr id="8" name="عنصر نائب للمحتوى 7"/>
          <p:cNvSpPr>
            <a:spLocks noGrp="1"/>
          </p:cNvSpPr>
          <p:nvPr>
            <p:ph idx="1"/>
          </p:nvPr>
        </p:nvSpPr>
        <p:spPr/>
        <p:txBody>
          <a:bodyPr/>
          <a:lstStyle/>
          <a:p>
            <a:pPr algn="ctr">
              <a:buNone/>
            </a:pPr>
            <a:r>
              <a:rPr lang="en-US" sz="4400" dirty="0" smtClean="0">
                <a:solidFill>
                  <a:srgbClr val="FFFF00"/>
                </a:solidFill>
              </a:rPr>
              <a:t>Horizontal Jaw Relation (Centric Relation Record)</a:t>
            </a:r>
            <a:endParaRPr lang="en-US" sz="4400" dirty="0">
              <a:solidFill>
                <a:srgbClr val="FFFF0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99592" y="1484784"/>
            <a:ext cx="7993062" cy="4114800"/>
          </a:xfrm>
        </p:spPr>
        <p:txBody>
          <a:bodyPr/>
          <a:lstStyle/>
          <a:p>
            <a:pPr>
              <a:buNone/>
            </a:pPr>
            <a:r>
              <a:rPr lang="en-US" sz="3600" dirty="0" smtClean="0">
                <a:solidFill>
                  <a:srgbClr val="FFFF00"/>
                </a:solidFill>
              </a:rPr>
              <a:t>Once OVD has been established, the clinician proceeds to establish the centric relation. It is classified as horizontal relation because variations from it occur in horizontal plane.</a:t>
            </a:r>
            <a:endParaRPr lang="en-US" sz="3600" dirty="0">
              <a:solidFill>
                <a:srgbClr val="FFFF00"/>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marL="484632" indent="0" eaLnBrk="1" fontAlgn="auto" hangingPunct="1">
              <a:spcAft>
                <a:spcPts val="0"/>
              </a:spcAft>
              <a:defRPr/>
            </a:pPr>
            <a:r>
              <a:rPr lang="en-US" b="1" dirty="0" smtClean="0"/>
              <a:t>Centric Relation Record</a:t>
            </a:r>
          </a:p>
        </p:txBody>
      </p:sp>
      <p:sp>
        <p:nvSpPr>
          <p:cNvPr id="32771" name="Content Placeholder 2"/>
          <p:cNvSpPr>
            <a:spLocks noGrp="1"/>
          </p:cNvSpPr>
          <p:nvPr>
            <p:ph idx="1"/>
          </p:nvPr>
        </p:nvSpPr>
        <p:spPr>
          <a:xfrm>
            <a:off x="1547664" y="1981200"/>
            <a:ext cx="7375674" cy="4114800"/>
          </a:xfrm>
        </p:spPr>
        <p:txBody>
          <a:bodyPr/>
          <a:lstStyle/>
          <a:p>
            <a:pPr eaLnBrk="1" hangingPunct="1"/>
            <a:r>
              <a:rPr lang="en-US" dirty="0" smtClean="0"/>
              <a:t>Learned position</a:t>
            </a:r>
          </a:p>
          <a:p>
            <a:pPr eaLnBrk="1" hangingPunct="1">
              <a:buNone/>
            </a:pPr>
            <a:r>
              <a:rPr lang="en-US" dirty="0" smtClean="0"/>
              <a:t>To obtain correct CR, you should train the patient many times before recording</a:t>
            </a:r>
          </a:p>
          <a:p>
            <a:pPr eaLnBrk="1" hangingPunct="1">
              <a:buNone/>
            </a:pPr>
            <a:endParaRPr lang="en-US" dirty="0" smtClean="0"/>
          </a:p>
          <a:p>
            <a:pPr eaLnBrk="1" hangingPunct="1"/>
            <a:r>
              <a:rPr lang="en-US" dirty="0" smtClean="0"/>
              <a:t>Has some difficulties </a:t>
            </a:r>
            <a:r>
              <a:rPr lang="en-US" dirty="0" smtClean="0">
                <a:solidFill>
                  <a:srgbClr val="FF0000"/>
                </a:solidFill>
              </a:rPr>
              <a:t>*</a:t>
            </a:r>
          </a:p>
          <a:p>
            <a:pPr eaLnBrk="1" hangingPunct="1">
              <a:buNone/>
            </a:pPr>
            <a:endParaRPr lang="en-US"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marL="484632" fontAlgn="auto">
              <a:spcAft>
                <a:spcPts val="0"/>
              </a:spcAft>
              <a:defRPr/>
            </a:pPr>
            <a:r>
              <a:rPr lang="en-US" dirty="0" smtClean="0"/>
              <a:t>How To Obtain CR?</a:t>
            </a:r>
            <a:endParaRPr lang="en-US" b="1" dirty="0" smtClean="0"/>
          </a:p>
        </p:txBody>
      </p:sp>
      <p:sp>
        <p:nvSpPr>
          <p:cNvPr id="33795" name="Rectangle 3"/>
          <p:cNvSpPr>
            <a:spLocks noGrp="1" noChangeArrowheads="1"/>
          </p:cNvSpPr>
          <p:nvPr>
            <p:ph idx="1"/>
          </p:nvPr>
        </p:nvSpPr>
        <p:spPr>
          <a:xfrm>
            <a:off x="1259632" y="1700808"/>
            <a:ext cx="7705725" cy="4525963"/>
          </a:xfrm>
        </p:spPr>
        <p:txBody>
          <a:bodyPr/>
          <a:lstStyle/>
          <a:p>
            <a:pPr>
              <a:lnSpc>
                <a:spcPct val="80000"/>
              </a:lnSpc>
              <a:buClr>
                <a:srgbClr val="FF0000"/>
              </a:buClr>
            </a:pPr>
            <a:r>
              <a:rPr lang="en-US" sz="2800" dirty="0" smtClean="0">
                <a:solidFill>
                  <a:srgbClr val="FFFF00"/>
                </a:solidFill>
              </a:rPr>
              <a:t>The Dawson method (bimanual manipulation) produces reasonably good results (the method of choice</a:t>
            </a:r>
            <a:r>
              <a:rPr lang="en-US" sz="2800" dirty="0" smtClean="0">
                <a:solidFill>
                  <a:srgbClr val="FFFF00"/>
                </a:solidFill>
              </a:rPr>
              <a:t>)</a:t>
            </a:r>
            <a:endParaRPr lang="en-US" sz="2800" b="1" i="1" dirty="0" smtClean="0"/>
          </a:p>
          <a:p>
            <a:pPr eaLnBrk="1" hangingPunct="1">
              <a:lnSpc>
                <a:spcPct val="80000"/>
              </a:lnSpc>
              <a:buClr>
                <a:srgbClr val="FF0000"/>
              </a:buClr>
            </a:pPr>
            <a:r>
              <a:rPr lang="en-US" sz="2400" b="1" dirty="0" smtClean="0"/>
              <a:t>Giving instructions such as 'Close together slowly on your back teeth‘</a:t>
            </a:r>
            <a:endParaRPr lang="en-US" altLang="zh-CN" sz="2400" b="1" dirty="0" smtClean="0">
              <a:ea typeface="SimSun" pitchFamily="2" charset="-122"/>
            </a:endParaRPr>
          </a:p>
          <a:p>
            <a:pPr eaLnBrk="1" hangingPunct="1">
              <a:lnSpc>
                <a:spcPct val="80000"/>
              </a:lnSpc>
              <a:buClr>
                <a:srgbClr val="FF0000"/>
              </a:buClr>
            </a:pPr>
            <a:r>
              <a:rPr lang="en-US" altLang="zh-CN" sz="2400" b="1" dirty="0" smtClean="0">
                <a:ea typeface="SimSun" pitchFamily="2" charset="-122"/>
              </a:rPr>
              <a:t>Ask the patient to curl the tongue to the back of the mouth and to touch the posterior border of the upper record block while closing </a:t>
            </a:r>
            <a:endParaRPr lang="en-US" sz="2400" b="1" dirty="0" smtClean="0">
              <a:ea typeface="SimSun" pitchFamily="2" charset="-122"/>
            </a:endParaRPr>
          </a:p>
          <a:p>
            <a:pPr eaLnBrk="1" hangingPunct="1">
              <a:lnSpc>
                <a:spcPct val="80000"/>
              </a:lnSpc>
              <a:buClr>
                <a:srgbClr val="FF0000"/>
              </a:buClr>
            </a:pPr>
            <a:r>
              <a:rPr lang="en-US" sz="2400" b="1" dirty="0" smtClean="0">
                <a:ea typeface="SimSun" pitchFamily="2" charset="-122"/>
              </a:rPr>
              <a:t>Protrude and </a:t>
            </a:r>
            <a:r>
              <a:rPr lang="en-US" sz="2400" b="1" dirty="0" err="1" smtClean="0">
                <a:ea typeface="SimSun" pitchFamily="2" charset="-122"/>
              </a:rPr>
              <a:t>retrude</a:t>
            </a:r>
            <a:r>
              <a:rPr lang="en-US" sz="2400" b="1" dirty="0" smtClean="0">
                <a:ea typeface="SimSun" pitchFamily="2" charset="-122"/>
              </a:rPr>
              <a:t> the mandible repeatedly, while patient hold a finger lightly against chin</a:t>
            </a:r>
          </a:p>
          <a:p>
            <a:pPr eaLnBrk="1" hangingPunct="1">
              <a:lnSpc>
                <a:spcPct val="80000"/>
              </a:lnSpc>
              <a:buClr>
                <a:srgbClr val="FF0000"/>
              </a:buClr>
            </a:pPr>
            <a:r>
              <a:rPr lang="en-US" sz="2400" dirty="0" smtClean="0">
                <a:ea typeface="SimSun" pitchFamily="2" charset="-122"/>
              </a:rPr>
              <a:t>Swallow and close, disadvantage patient can swallow to slight eccentric positions also.</a:t>
            </a:r>
            <a:endParaRPr lang="en-US" sz="2400" b="1"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4000" dirty="0" smtClean="0"/>
              <a:t>The Dawson Method (Bimanual Manipulation</a:t>
            </a:r>
            <a:r>
              <a:rPr lang="en-US" sz="4000" dirty="0" smtClean="0"/>
              <a:t>)</a:t>
            </a:r>
            <a:endParaRPr lang="en-US" sz="2800" i="1" dirty="0">
              <a:solidFill>
                <a:srgbClr val="FF0000"/>
              </a:solidFill>
            </a:endParaRPr>
          </a:p>
        </p:txBody>
      </p:sp>
      <p:sp>
        <p:nvSpPr>
          <p:cNvPr id="3" name="عنصر نائب للمحتوى 2"/>
          <p:cNvSpPr>
            <a:spLocks noGrp="1"/>
          </p:cNvSpPr>
          <p:nvPr>
            <p:ph idx="1"/>
          </p:nvPr>
        </p:nvSpPr>
        <p:spPr>
          <a:xfrm>
            <a:off x="1066800" y="1981200"/>
            <a:ext cx="7856538" cy="4114800"/>
          </a:xfrm>
        </p:spPr>
        <p:txBody>
          <a:bodyPr/>
          <a:lstStyle/>
          <a:p>
            <a:pPr>
              <a:buNone/>
            </a:pPr>
            <a:r>
              <a:rPr lang="en-US" sz="2400" dirty="0" smtClean="0"/>
              <a:t>1. The patient should be placed in a slightly supine position</a:t>
            </a:r>
          </a:p>
          <a:p>
            <a:pPr>
              <a:buNone/>
            </a:pPr>
            <a:r>
              <a:rPr lang="en-US" sz="2400" dirty="0" smtClean="0"/>
              <a:t>2. Put your index fingers on flanges of lower record block to aid in stabilizing the record bases, and thumbs under </a:t>
            </a:r>
            <a:r>
              <a:rPr lang="en-US" sz="2400" dirty="0" err="1" smtClean="0"/>
              <a:t>symphysis</a:t>
            </a:r>
            <a:endParaRPr lang="en-US" sz="2400" dirty="0" smtClean="0"/>
          </a:p>
          <a:p>
            <a:pPr>
              <a:buNone/>
            </a:pPr>
            <a:r>
              <a:rPr lang="en-US" sz="2400" dirty="0" smtClean="0"/>
              <a:t>3. Jiggle the lower jaw – the mandible should freely arc</a:t>
            </a:r>
          </a:p>
          <a:p>
            <a:pPr>
              <a:buNone/>
            </a:pPr>
            <a:r>
              <a:rPr lang="en-US" sz="2400" dirty="0" smtClean="0"/>
              <a:t>4. Allow the patient to close the last portion</a:t>
            </a:r>
          </a:p>
          <a:p>
            <a:pPr>
              <a:buNone/>
            </a:pPr>
            <a:r>
              <a:rPr lang="en-US" sz="2400" dirty="0" smtClean="0"/>
              <a:t>5. DO NOT PUSH THE MANDIBLE or dislodge the record base</a:t>
            </a:r>
          </a:p>
          <a:p>
            <a:pPr>
              <a:buNone/>
            </a:pPr>
            <a:r>
              <a:rPr lang="en-US" sz="2400" dirty="0" smtClean="0"/>
              <a:t>6. The registration media must be dead soft , when the patient close into it</a:t>
            </a:r>
            <a:endParaRPr lang="en-US" sz="24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Procedure </a:t>
            </a:r>
            <a:r>
              <a:rPr lang="en-US" dirty="0" smtClean="0"/>
              <a:t>for </a:t>
            </a:r>
            <a:r>
              <a:rPr lang="en-US" dirty="0" smtClean="0"/>
              <a:t>Recording </a:t>
            </a:r>
            <a:r>
              <a:rPr lang="en-US" dirty="0" smtClean="0"/>
              <a:t>t</a:t>
            </a:r>
            <a:r>
              <a:rPr lang="en-US" dirty="0" smtClean="0"/>
              <a:t>he </a:t>
            </a:r>
            <a:r>
              <a:rPr lang="en-US" dirty="0" smtClean="0"/>
              <a:t>CR </a:t>
            </a:r>
            <a:r>
              <a:rPr lang="en-US" i="1" dirty="0" smtClean="0">
                <a:solidFill>
                  <a:srgbClr val="FF0000"/>
                </a:solidFill>
              </a:rPr>
              <a:t>(watch the video)</a:t>
            </a:r>
            <a:endParaRPr lang="en-US" dirty="0">
              <a:solidFill>
                <a:srgbClr val="FF0000"/>
              </a:solidFill>
            </a:endParaRPr>
          </a:p>
        </p:txBody>
      </p:sp>
      <p:sp>
        <p:nvSpPr>
          <p:cNvPr id="3" name="عنصر نائب للمحتوى 2"/>
          <p:cNvSpPr>
            <a:spLocks noGrp="1"/>
          </p:cNvSpPr>
          <p:nvPr>
            <p:ph idx="1"/>
          </p:nvPr>
        </p:nvSpPr>
        <p:spPr/>
        <p:txBody>
          <a:bodyPr/>
          <a:lstStyle/>
          <a:p>
            <a:pPr>
              <a:buNone/>
            </a:pPr>
            <a:r>
              <a:rPr lang="en-US" dirty="0" smtClean="0"/>
              <a:t>1. Place two sharp ‘V’-shaped notches in the wax in the premolar and molar areas of the maxillary and </a:t>
            </a:r>
            <a:r>
              <a:rPr lang="en-US" dirty="0" err="1" smtClean="0"/>
              <a:t>mandibular</a:t>
            </a:r>
            <a:r>
              <a:rPr lang="en-US" dirty="0" smtClean="0"/>
              <a:t> rims (1-2 mm deep). Make sure there are no undercuts in the rims or the ‘V’-shaped notches</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87624" y="1340768"/>
            <a:ext cx="7772400" cy="4114800"/>
          </a:xfrm>
        </p:spPr>
        <p:txBody>
          <a:bodyPr/>
          <a:lstStyle/>
          <a:p>
            <a:pPr>
              <a:buNone/>
            </a:pPr>
            <a:r>
              <a:rPr lang="en-US" dirty="0" smtClean="0"/>
              <a:t>2. Place the record blocks </a:t>
            </a:r>
            <a:r>
              <a:rPr lang="en-US" dirty="0" err="1" smtClean="0"/>
              <a:t>intraorally</a:t>
            </a:r>
            <a:r>
              <a:rPr lang="en-US" dirty="0" smtClean="0"/>
              <a:t> and guide patient into CR (by bimanual manipulation) without recording media. Train the patient several times before taking the </a:t>
            </a:r>
            <a:r>
              <a:rPr lang="en-US" dirty="0" smtClean="0"/>
              <a:t>record</a:t>
            </a:r>
            <a:endParaRPr lang="en-US" dirty="0" smtClean="0"/>
          </a:p>
          <a:p>
            <a:pPr>
              <a:buNone/>
            </a:pPr>
            <a:r>
              <a:rPr lang="en-US" dirty="0" smtClean="0"/>
              <a:t>3. Place a thin layer of elastomeric registration material over the entire arch of the </a:t>
            </a:r>
            <a:r>
              <a:rPr lang="en-US" dirty="0" err="1" smtClean="0"/>
              <a:t>mandibular</a:t>
            </a:r>
            <a:r>
              <a:rPr lang="en-US" dirty="0" smtClean="0"/>
              <a:t> rim.</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11560" y="609600"/>
            <a:ext cx="8303840" cy="1143000"/>
          </a:xfrm>
        </p:spPr>
        <p:txBody>
          <a:bodyPr/>
          <a:lstStyle/>
          <a:p>
            <a:pPr marL="484632" fontAlgn="auto">
              <a:spcAft>
                <a:spcPts val="0"/>
              </a:spcAft>
              <a:defRPr/>
            </a:pPr>
            <a:r>
              <a:rPr lang="en-US" sz="3200" dirty="0" smtClean="0"/>
              <a:t>Establishing The Labial Form Of Maxillary Occlusion Rim Using “Facial Esthetics”</a:t>
            </a:r>
            <a:endParaRPr lang="en-US" sz="3200" b="1" dirty="0" smtClean="0"/>
          </a:p>
        </p:txBody>
      </p:sp>
      <p:sp>
        <p:nvSpPr>
          <p:cNvPr id="3" name="Content Placeholder 2"/>
          <p:cNvSpPr>
            <a:spLocks noGrp="1"/>
          </p:cNvSpPr>
          <p:nvPr>
            <p:ph idx="1"/>
          </p:nvPr>
        </p:nvSpPr>
        <p:spPr>
          <a:xfrm>
            <a:off x="971600" y="2276872"/>
            <a:ext cx="7772400" cy="4114800"/>
          </a:xfrm>
        </p:spPr>
        <p:txBody>
          <a:bodyPr>
            <a:normAutofit/>
          </a:bodyPr>
          <a:lstStyle/>
          <a:p>
            <a:pPr marL="448056" indent="-384048" eaLnBrk="1" fontAlgn="auto" hangingPunct="1">
              <a:spcAft>
                <a:spcPts val="0"/>
              </a:spcAft>
              <a:buFontTx/>
              <a:buNone/>
              <a:defRPr/>
            </a:pPr>
            <a:r>
              <a:rPr lang="en-US" dirty="0" smtClean="0"/>
              <a:t>  Facial esthetics as a guide:</a:t>
            </a:r>
          </a:p>
          <a:p>
            <a:pPr marL="457200" indent="-457200" eaLnBrk="1" fontAlgn="auto" hangingPunct="1">
              <a:spcAft>
                <a:spcPts val="0"/>
              </a:spcAft>
              <a:buFont typeface="+mj-lt"/>
              <a:buAutoNum type="arabicPeriod"/>
              <a:defRPr/>
            </a:pPr>
            <a:r>
              <a:rPr lang="en-US" dirty="0" smtClean="0"/>
              <a:t>Fullness of the upper lip</a:t>
            </a:r>
          </a:p>
          <a:p>
            <a:pPr marL="457200" indent="-457200" eaLnBrk="1" fontAlgn="auto" hangingPunct="1">
              <a:spcAft>
                <a:spcPts val="0"/>
              </a:spcAft>
              <a:buFont typeface="+mj-lt"/>
              <a:buAutoNum type="arabicPeriod"/>
              <a:defRPr/>
            </a:pPr>
            <a:r>
              <a:rPr lang="en-US" dirty="0" smtClean="0"/>
              <a:t>The </a:t>
            </a:r>
            <a:r>
              <a:rPr lang="en-US" dirty="0" err="1" smtClean="0"/>
              <a:t>philtrum</a:t>
            </a:r>
            <a:endParaRPr lang="en-US" dirty="0" smtClean="0"/>
          </a:p>
          <a:p>
            <a:pPr marL="457200" indent="-457200" eaLnBrk="1" fontAlgn="auto" hangingPunct="1">
              <a:spcAft>
                <a:spcPts val="0"/>
              </a:spcAft>
              <a:buFont typeface="+mj-lt"/>
              <a:buAutoNum type="arabicPeriod"/>
              <a:defRPr/>
            </a:pPr>
            <a:r>
              <a:rPr lang="en-US" dirty="0" smtClean="0"/>
              <a:t>The </a:t>
            </a:r>
            <a:r>
              <a:rPr lang="en-US" dirty="0" err="1" smtClean="0"/>
              <a:t>nasolabial</a:t>
            </a:r>
            <a:r>
              <a:rPr lang="en-US" dirty="0" smtClean="0"/>
              <a:t> fold</a:t>
            </a:r>
          </a:p>
          <a:p>
            <a:pPr marL="457200" indent="-457200" eaLnBrk="1" fontAlgn="auto" hangingPunct="1">
              <a:spcAft>
                <a:spcPts val="0"/>
              </a:spcAft>
              <a:buFont typeface="+mj-lt"/>
              <a:buAutoNum type="arabicPeriod"/>
              <a:defRPr/>
            </a:pPr>
            <a:r>
              <a:rPr lang="en-US" dirty="0" err="1" smtClean="0"/>
              <a:t>Commissures</a:t>
            </a:r>
            <a:r>
              <a:rPr lang="en-US" dirty="0" smtClean="0"/>
              <a:t> of the mouth</a:t>
            </a:r>
            <a:r>
              <a:rPr lang="en-US" b="0" dirty="0" smtClean="0">
                <a:solidFill>
                  <a:srgbClr val="FF0000"/>
                </a:solidFill>
              </a:rPr>
              <a:t>*</a:t>
            </a:r>
            <a:endParaRPr lang="en-US" b="0" dirty="0">
              <a:solidFill>
                <a:srgbClr val="FF000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buNone/>
            </a:pPr>
            <a:r>
              <a:rPr lang="en-US" dirty="0" smtClean="0"/>
              <a:t>4. Stabilize the </a:t>
            </a:r>
            <a:r>
              <a:rPr lang="en-US" dirty="0" err="1" smtClean="0"/>
              <a:t>mandibular</a:t>
            </a:r>
            <a:r>
              <a:rPr lang="en-US" dirty="0" smtClean="0"/>
              <a:t> record base using index fingers on the flange and the thumbs under the </a:t>
            </a:r>
            <a:r>
              <a:rPr lang="en-US" dirty="0" err="1" smtClean="0"/>
              <a:t>symphysis</a:t>
            </a:r>
            <a:endParaRPr lang="en-US" dirty="0" smtClean="0"/>
          </a:p>
          <a:p>
            <a:pPr>
              <a:buNone/>
            </a:pPr>
            <a:endParaRPr lang="en-US" dirty="0" smtClean="0"/>
          </a:p>
          <a:p>
            <a:pPr>
              <a:buNone/>
            </a:pPr>
            <a:r>
              <a:rPr lang="en-US" dirty="0" smtClean="0"/>
              <a:t>5. Ask the patient to open, relax, and slowly close into CR</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en-US" dirty="0" smtClean="0"/>
              <a:t>You should be able to gently arc the mandible in a hinge like motion - without translation of the mandible, without much splinting</a:t>
            </a:r>
          </a:p>
          <a:p>
            <a:r>
              <a:rPr lang="en-US" dirty="0" smtClean="0"/>
              <a:t>The patient slowly closes, and the operator uses tactile input to ensure the mandible does not move suddenly forwards or to the side</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15616" y="1340768"/>
            <a:ext cx="7772400" cy="4114800"/>
          </a:xfrm>
        </p:spPr>
        <p:txBody>
          <a:bodyPr/>
          <a:lstStyle/>
          <a:p>
            <a:pPr>
              <a:buNone/>
            </a:pPr>
            <a:r>
              <a:rPr lang="en-US" dirty="0" smtClean="0"/>
              <a:t>6. The patient should close until the occlusion rims are almost touching (minimal closing pressure)</a:t>
            </a:r>
          </a:p>
          <a:p>
            <a:pPr>
              <a:buNone/>
            </a:pPr>
            <a:endParaRPr lang="en-US" dirty="0" smtClean="0"/>
          </a:p>
          <a:p>
            <a:pPr>
              <a:buNone/>
            </a:pPr>
            <a:r>
              <a:rPr lang="en-US" dirty="0" smtClean="0"/>
              <a:t>Ask the patient to stop as soon as this position has been reached, or as soon as they feel they are just barely touching the rims together. </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50938" y="1981200"/>
            <a:ext cx="7309494" cy="4114800"/>
          </a:xfrm>
        </p:spPr>
        <p:txBody>
          <a:bodyPr/>
          <a:lstStyle/>
          <a:p>
            <a:pPr>
              <a:buNone/>
            </a:pPr>
            <a:endParaRPr lang="en-US" dirty="0" smtClean="0"/>
          </a:p>
          <a:p>
            <a:pPr>
              <a:buNone/>
            </a:pPr>
            <a:r>
              <a:rPr lang="en-US" dirty="0" smtClean="0"/>
              <a:t>7. </a:t>
            </a:r>
            <a:r>
              <a:rPr lang="en-US" i="1" dirty="0" smtClean="0">
                <a:solidFill>
                  <a:srgbClr val="FF0000"/>
                </a:solidFill>
              </a:rPr>
              <a:t>Never</a:t>
            </a:r>
            <a:r>
              <a:rPr lang="en-US" dirty="0" smtClean="0"/>
              <a:t> instruct the patient to bite firmly - this can cause translation/ inaccuracy in the record.</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buNone/>
            </a:pPr>
            <a:r>
              <a:rPr lang="en-US" dirty="0" smtClean="0"/>
              <a:t>8. Stabilize the patient’s mandible while the material sets (never make a record without keeping your hands in place - if you feel movement during setting, redo the record).</a:t>
            </a:r>
          </a:p>
          <a:p>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762000" y="1752600"/>
            <a:ext cx="3810000" cy="4114800"/>
          </a:xfrm>
        </p:spPr>
        <p:txBody>
          <a:bodyPr/>
          <a:lstStyle/>
          <a:p>
            <a:pPr>
              <a:buNone/>
            </a:pPr>
            <a:r>
              <a:rPr lang="en-US" sz="2800" dirty="0" smtClean="0"/>
              <a:t>10. </a:t>
            </a:r>
            <a:r>
              <a:rPr lang="en-US" sz="3200" dirty="0" smtClean="0"/>
              <a:t>Reseat and ensure the record is repeatable. Make sure the record does not capture the sides of the occlusion rims. </a:t>
            </a:r>
            <a:r>
              <a:rPr lang="en-US" sz="3200" dirty="0" smtClean="0"/>
              <a:t>*</a:t>
            </a:r>
            <a:endParaRPr lang="en-US" sz="3200" dirty="0"/>
          </a:p>
        </p:txBody>
      </p:sp>
      <p:pic>
        <p:nvPicPr>
          <p:cNvPr id="1026" name="Picture 2"/>
          <p:cNvPicPr>
            <a:picLocks noGrp="1" noChangeAspect="1" noChangeArrowheads="1"/>
          </p:cNvPicPr>
          <p:nvPr>
            <p:ph sz="half" idx="2"/>
          </p:nvPr>
        </p:nvPicPr>
        <p:blipFill>
          <a:blip r:embed="rId3" cstate="print"/>
          <a:srcRect/>
          <a:stretch>
            <a:fillRect/>
          </a:stretch>
        </p:blipFill>
        <p:spPr bwMode="auto">
          <a:xfrm>
            <a:off x="4572000" y="1844824"/>
            <a:ext cx="4375720" cy="33668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15616" y="1484784"/>
            <a:ext cx="7525518" cy="4114800"/>
          </a:xfrm>
        </p:spPr>
        <p:txBody>
          <a:bodyPr/>
          <a:lstStyle/>
          <a:p>
            <a:pPr>
              <a:buNone/>
            </a:pPr>
            <a:r>
              <a:rPr lang="en-US" sz="2800" dirty="0" smtClean="0"/>
              <a:t>11.  </a:t>
            </a:r>
            <a:r>
              <a:rPr lang="en-US" sz="2800" dirty="0" smtClean="0">
                <a:solidFill>
                  <a:srgbClr val="FF0000"/>
                </a:solidFill>
              </a:rPr>
              <a:t>Do NOT </a:t>
            </a:r>
            <a:r>
              <a:rPr lang="en-US" sz="2800" dirty="0" smtClean="0"/>
              <a:t>mount the casts unless you can get full seating into the registration. </a:t>
            </a:r>
          </a:p>
          <a:p>
            <a:pPr>
              <a:buNone/>
            </a:pPr>
            <a:r>
              <a:rPr lang="en-US" sz="2800" dirty="0" smtClean="0"/>
              <a:t>12.  Place wax rims together, and lute them together with sticky wax - 4 spots between the wax rims </a:t>
            </a:r>
          </a:p>
          <a:p>
            <a:pPr>
              <a:buNone/>
            </a:pPr>
            <a:r>
              <a:rPr lang="en-US" sz="2800" dirty="0" smtClean="0"/>
              <a:t> 13. Immobilize your casts during mounting. If you mount your casts without immobilizing them, you can introduce </a:t>
            </a:r>
            <a:r>
              <a:rPr lang="en-US" sz="2800" dirty="0" err="1" smtClean="0"/>
              <a:t>occlusal</a:t>
            </a:r>
            <a:r>
              <a:rPr lang="en-US" sz="2800" dirty="0" smtClean="0"/>
              <a:t> discrepancy</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43000" y="1340768"/>
            <a:ext cx="7461448" cy="4450432"/>
          </a:xfrm>
        </p:spPr>
        <p:txBody>
          <a:bodyPr/>
          <a:lstStyle/>
          <a:p>
            <a:pPr>
              <a:buNone/>
            </a:pPr>
            <a:r>
              <a:rPr lang="en-US" sz="2800" dirty="0" smtClean="0"/>
              <a:t>14. Mix mounting plaster to creamy consistency - place on cast and ring - close articulator </a:t>
            </a:r>
          </a:p>
          <a:p>
            <a:pPr>
              <a:buNone/>
            </a:pPr>
            <a:r>
              <a:rPr lang="en-US" sz="2800" dirty="0" smtClean="0"/>
              <a:t>15. Smooth the mounting plaster</a:t>
            </a:r>
          </a:p>
          <a:p>
            <a:pPr>
              <a:buNone/>
            </a:pPr>
            <a:r>
              <a:rPr lang="en-US" sz="2800" dirty="0" smtClean="0"/>
              <a:t>16. The </a:t>
            </a:r>
            <a:r>
              <a:rPr lang="en-US" sz="2800" dirty="0" err="1" smtClean="0"/>
              <a:t>occlusal</a:t>
            </a:r>
            <a:r>
              <a:rPr lang="en-US" sz="2800" dirty="0" smtClean="0"/>
              <a:t> rims should be touching evenly, over the entire </a:t>
            </a:r>
            <a:r>
              <a:rPr lang="en-US" sz="2800" dirty="0" err="1" smtClean="0"/>
              <a:t>occlusal</a:t>
            </a:r>
            <a:r>
              <a:rPr lang="en-US" sz="2800" dirty="0" smtClean="0"/>
              <a:t> surface with no contact of the maxillary and </a:t>
            </a:r>
            <a:r>
              <a:rPr lang="en-US" sz="2800" dirty="0" err="1" smtClean="0"/>
              <a:t>mandibular</a:t>
            </a:r>
            <a:r>
              <a:rPr lang="en-US" sz="2800" dirty="0" smtClean="0"/>
              <a:t> casts or record bases. Only the occlusion rims should be contacting.</a:t>
            </a:r>
          </a:p>
          <a:p>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What Type </a:t>
            </a:r>
            <a:r>
              <a:rPr lang="en-US" dirty="0" smtClean="0"/>
              <a:t>of </a:t>
            </a:r>
            <a:r>
              <a:rPr lang="en-US" dirty="0" smtClean="0"/>
              <a:t>Registration Media </a:t>
            </a:r>
            <a:r>
              <a:rPr lang="en-US" dirty="0" smtClean="0"/>
              <a:t>to </a:t>
            </a:r>
            <a:r>
              <a:rPr lang="en-US" dirty="0" smtClean="0"/>
              <a:t>Use?</a:t>
            </a:r>
            <a:r>
              <a:rPr lang="en-US" dirty="0" smtClean="0">
                <a:solidFill>
                  <a:srgbClr val="FF0000"/>
                </a:solidFill>
              </a:rPr>
              <a:t> *</a:t>
            </a:r>
            <a:endParaRPr lang="en-US" dirty="0"/>
          </a:p>
        </p:txBody>
      </p:sp>
      <p:sp>
        <p:nvSpPr>
          <p:cNvPr id="3" name="عنصر نائب للمحتوى 2"/>
          <p:cNvSpPr>
            <a:spLocks noGrp="1"/>
          </p:cNvSpPr>
          <p:nvPr>
            <p:ph idx="1"/>
          </p:nvPr>
        </p:nvSpPr>
        <p:spPr>
          <a:xfrm>
            <a:off x="1115616" y="2204864"/>
            <a:ext cx="7416824" cy="4114800"/>
          </a:xfrm>
        </p:spPr>
        <p:txBody>
          <a:bodyPr/>
          <a:lstStyle/>
          <a:p>
            <a:r>
              <a:rPr lang="en-US" sz="2800" dirty="0" smtClean="0"/>
              <a:t>Suitable materials include </a:t>
            </a:r>
            <a:r>
              <a:rPr lang="en-US" sz="2800" i="1" dirty="0" smtClean="0">
                <a:solidFill>
                  <a:srgbClr val="FFFF00"/>
                </a:solidFill>
              </a:rPr>
              <a:t>elastomeric bite registration material ,  </a:t>
            </a:r>
            <a:r>
              <a:rPr lang="en-US" sz="2800" dirty="0" smtClean="0"/>
              <a:t>zinc oxide-</a:t>
            </a:r>
            <a:r>
              <a:rPr lang="en-US" sz="2800" dirty="0" err="1" smtClean="0"/>
              <a:t>eugenol</a:t>
            </a:r>
            <a:r>
              <a:rPr lang="en-US" sz="2800" dirty="0" smtClean="0"/>
              <a:t> </a:t>
            </a:r>
            <a:r>
              <a:rPr lang="en-US" sz="2800" dirty="0" err="1" smtClean="0"/>
              <a:t>occlusal</a:t>
            </a:r>
            <a:r>
              <a:rPr lang="en-US" sz="2800" dirty="0" smtClean="0"/>
              <a:t> registration paste, quick setting plaster, or bite registration wax.</a:t>
            </a:r>
          </a:p>
          <a:p>
            <a:r>
              <a:rPr lang="en-US" sz="2800" dirty="0" smtClean="0"/>
              <a:t>Elastomeric materials produce more accurate </a:t>
            </a:r>
            <a:r>
              <a:rPr lang="en-US" sz="2800" dirty="0" err="1" smtClean="0"/>
              <a:t>interocclusal</a:t>
            </a:r>
            <a:r>
              <a:rPr lang="en-US" sz="2800" dirty="0" smtClean="0"/>
              <a:t> records than wax.</a:t>
            </a:r>
          </a:p>
          <a:p>
            <a:r>
              <a:rPr lang="en-US" sz="2800" dirty="0" smtClean="0"/>
              <a:t>Record the entire </a:t>
            </a:r>
            <a:r>
              <a:rPr lang="en-US" sz="2800" dirty="0" err="1" smtClean="0"/>
              <a:t>occlusal</a:t>
            </a:r>
            <a:r>
              <a:rPr lang="en-US" sz="2800" dirty="0" smtClean="0"/>
              <a:t> surface for stability</a:t>
            </a:r>
          </a:p>
          <a:p>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8289"/>
            <a:ext cx="8229600" cy="1398587"/>
          </a:xfrm>
        </p:spPr>
        <p:txBody>
          <a:bodyPr/>
          <a:lstStyle/>
          <a:p>
            <a:pPr marL="484632" fontAlgn="auto">
              <a:spcAft>
                <a:spcPts val="0"/>
              </a:spcAft>
              <a:defRPr/>
            </a:pPr>
            <a:r>
              <a:rPr lang="en-US" dirty="0" smtClean="0"/>
              <a:t>References</a:t>
            </a:r>
            <a:endParaRPr lang="en-US" dirty="0">
              <a:solidFill>
                <a:schemeClr val="accent1">
                  <a:tint val="83000"/>
                  <a:satMod val="150000"/>
                </a:schemeClr>
              </a:solidFill>
            </a:endParaRPr>
          </a:p>
        </p:txBody>
      </p:sp>
      <p:sp>
        <p:nvSpPr>
          <p:cNvPr id="2" name="Content Placeholder 1"/>
          <p:cNvSpPr>
            <a:spLocks noGrp="1"/>
          </p:cNvSpPr>
          <p:nvPr>
            <p:ph idx="1"/>
          </p:nvPr>
        </p:nvSpPr>
        <p:spPr>
          <a:xfrm>
            <a:off x="539552" y="1556792"/>
            <a:ext cx="7715200" cy="4572000"/>
          </a:xfrm>
        </p:spPr>
        <p:txBody>
          <a:bodyPr>
            <a:normAutofit/>
          </a:bodyPr>
          <a:lstStyle/>
          <a:p>
            <a:pPr marL="448056" indent="-384048" eaLnBrk="1" fontAlgn="auto" hangingPunct="1">
              <a:spcAft>
                <a:spcPts val="0"/>
              </a:spcAft>
              <a:buFont typeface="Wingdings 2"/>
              <a:buNone/>
              <a:defRPr/>
            </a:pPr>
            <a:r>
              <a:rPr lang="en-US" dirty="0" smtClean="0"/>
              <a:t> </a:t>
            </a:r>
            <a:endParaRPr lang="en-US" sz="3200" dirty="0" smtClean="0"/>
          </a:p>
          <a:p>
            <a:pPr marL="448056" indent="-384048" eaLnBrk="1" fontAlgn="auto" hangingPunct="1">
              <a:spcAft>
                <a:spcPts val="0"/>
              </a:spcAft>
              <a:buFont typeface="Wingdings 2"/>
              <a:buNone/>
              <a:defRPr/>
            </a:pPr>
            <a:r>
              <a:rPr lang="en-US" dirty="0" smtClean="0"/>
              <a:t>    </a:t>
            </a:r>
            <a:r>
              <a:rPr lang="en-US" dirty="0" smtClean="0">
                <a:solidFill>
                  <a:srgbClr val="FFFF00"/>
                </a:solidFill>
              </a:rPr>
              <a:t>1. </a:t>
            </a:r>
            <a:r>
              <a:rPr lang="en-US" dirty="0" smtClean="0"/>
              <a:t>Dalhousie Continual education</a:t>
            </a:r>
            <a:endParaRPr lang="en-US" dirty="0" smtClean="0"/>
          </a:p>
          <a:p>
            <a:pPr marL="571500" indent="-571500" eaLnBrk="1" fontAlgn="auto" hangingPunct="1">
              <a:spcAft>
                <a:spcPts val="0"/>
              </a:spcAft>
              <a:buFont typeface="Wingdings 2"/>
              <a:buNone/>
              <a:defRPr/>
            </a:pPr>
            <a:r>
              <a:rPr lang="en-US" dirty="0" smtClean="0"/>
              <a:t>    </a:t>
            </a:r>
            <a:r>
              <a:rPr lang="en-US" dirty="0" smtClean="0">
                <a:solidFill>
                  <a:srgbClr val="FFFF00"/>
                </a:solidFill>
              </a:rPr>
              <a:t> </a:t>
            </a:r>
            <a:r>
              <a:rPr lang="en-US" dirty="0" smtClean="0">
                <a:solidFill>
                  <a:srgbClr val="FFFF00"/>
                </a:solidFill>
              </a:rPr>
              <a:t>2. </a:t>
            </a:r>
            <a:r>
              <a:rPr lang="en-US" dirty="0" smtClean="0"/>
              <a:t>Complete </a:t>
            </a:r>
            <a:r>
              <a:rPr lang="en-US" dirty="0" smtClean="0"/>
              <a:t>Denture </a:t>
            </a:r>
            <a:r>
              <a:rPr lang="en-US" dirty="0" err="1" smtClean="0"/>
              <a:t>Prosthodontics</a:t>
            </a:r>
            <a:r>
              <a:rPr lang="en-US" dirty="0" smtClean="0"/>
              <a:t>, 1</a:t>
            </a:r>
            <a:r>
              <a:rPr lang="en-US" baseline="30000" dirty="0" smtClean="0"/>
              <a:t>st</a:t>
            </a:r>
            <a:r>
              <a:rPr lang="en-US" dirty="0" smtClean="0"/>
              <a:t> Edition, 2006 by John Joy </a:t>
            </a:r>
            <a:r>
              <a:rPr lang="en-US" dirty="0" err="1" smtClean="0"/>
              <a:t>Manappallil</a:t>
            </a:r>
            <a:r>
              <a:rPr lang="en-US" dirty="0" smtClean="0"/>
              <a:t>, Chapter  9</a:t>
            </a:r>
          </a:p>
          <a:p>
            <a:pPr marL="571500" indent="-571500" eaLnBrk="1" fontAlgn="auto" hangingPunct="1">
              <a:spcAft>
                <a:spcPts val="0"/>
              </a:spcAft>
              <a:buFont typeface="+mj-lt"/>
              <a:buAutoNum type="romanUcPeriod"/>
              <a:defRPr/>
            </a:pPr>
            <a:endParaRPr lang="en-US" dirty="0" smtClean="0"/>
          </a:p>
          <a:p>
            <a:pPr marL="571500" indent="-571500" eaLnBrk="1" fontAlgn="auto" hangingPunct="1">
              <a:spcAft>
                <a:spcPts val="0"/>
              </a:spcAft>
              <a:buFont typeface="Wingdings 2"/>
              <a:buNone/>
              <a:defRPr/>
            </a:pPr>
            <a:endParaRPr lang="en-US" dirty="0" smtClean="0"/>
          </a:p>
          <a:p>
            <a:pPr marL="448056" indent="-384048" eaLnBrk="1" fontAlgn="auto" hangingPunct="1">
              <a:spcAft>
                <a:spcPts val="0"/>
              </a:spcAft>
              <a:buFont typeface="Wingdings 2"/>
              <a:buChar char=""/>
              <a:defRPr/>
            </a:pPr>
            <a:endParaRPr lang="en-US" dirty="0" smtClean="0"/>
          </a:p>
          <a:p>
            <a:pPr marL="448056" indent="-384048"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2" name="Picture 14"/>
          <p:cNvPicPr>
            <a:picLocks noChangeAspect="1" noChangeArrowheads="1"/>
          </p:cNvPicPr>
          <p:nvPr/>
        </p:nvPicPr>
        <p:blipFill>
          <a:blip r:embed="rId3" cstate="print"/>
          <a:srcRect l="47641" t="14444" r="18851" b="31111"/>
          <a:stretch>
            <a:fillRect/>
          </a:stretch>
        </p:blipFill>
        <p:spPr bwMode="auto">
          <a:xfrm>
            <a:off x="6629400" y="2133600"/>
            <a:ext cx="1557338" cy="3733800"/>
          </a:xfrm>
          <a:prstGeom prst="rect">
            <a:avLst/>
          </a:prstGeom>
          <a:noFill/>
        </p:spPr>
      </p:pic>
      <p:sp>
        <p:nvSpPr>
          <p:cNvPr id="22530" name="Rectangle 2"/>
          <p:cNvSpPr>
            <a:spLocks noGrp="1" noChangeArrowheads="1"/>
          </p:cNvSpPr>
          <p:nvPr>
            <p:ph type="title"/>
          </p:nvPr>
        </p:nvSpPr>
        <p:spPr>
          <a:xfrm>
            <a:off x="1115616" y="404664"/>
            <a:ext cx="7772400" cy="1143000"/>
          </a:xfrm>
        </p:spPr>
        <p:txBody>
          <a:bodyPr/>
          <a:lstStyle/>
          <a:p>
            <a:r>
              <a:rPr lang="en-US" sz="3600" dirty="0" smtClean="0"/>
              <a:t>Establishing The Labial Form Of Maxillary Occlusion Rim Using “Facial Esthetics”</a:t>
            </a:r>
            <a:endParaRPr lang="en-US" sz="3600" dirty="0"/>
          </a:p>
        </p:txBody>
      </p:sp>
      <p:sp>
        <p:nvSpPr>
          <p:cNvPr id="22531" name="Rectangle 3"/>
          <p:cNvSpPr>
            <a:spLocks noGrp="1" noChangeArrowheads="1"/>
          </p:cNvSpPr>
          <p:nvPr>
            <p:ph type="body" idx="1"/>
          </p:nvPr>
        </p:nvSpPr>
        <p:spPr>
          <a:xfrm>
            <a:off x="990600" y="2209800"/>
            <a:ext cx="5181600" cy="685800"/>
          </a:xfrm>
        </p:spPr>
        <p:txBody>
          <a:bodyPr/>
          <a:lstStyle/>
          <a:p>
            <a:r>
              <a:rPr lang="en-US"/>
              <a:t>Lips should be unstrained</a:t>
            </a:r>
          </a:p>
        </p:txBody>
      </p:sp>
      <p:grpSp>
        <p:nvGrpSpPr>
          <p:cNvPr id="2" name="Group 17"/>
          <p:cNvGrpSpPr>
            <a:grpSpLocks/>
          </p:cNvGrpSpPr>
          <p:nvPr/>
        </p:nvGrpSpPr>
        <p:grpSpPr bwMode="auto">
          <a:xfrm>
            <a:off x="990600" y="2819400"/>
            <a:ext cx="7162800" cy="1828800"/>
            <a:chOff x="624" y="1776"/>
            <a:chExt cx="4512" cy="1152"/>
          </a:xfrm>
        </p:grpSpPr>
        <p:grpSp>
          <p:nvGrpSpPr>
            <p:cNvPr id="3" name="Group 9"/>
            <p:cNvGrpSpPr>
              <a:grpSpLocks/>
            </p:cNvGrpSpPr>
            <p:nvPr/>
          </p:nvGrpSpPr>
          <p:grpSpPr bwMode="auto">
            <a:xfrm>
              <a:off x="4944" y="2736"/>
              <a:ext cx="192" cy="192"/>
              <a:chOff x="4752" y="2448"/>
              <a:chExt cx="192" cy="192"/>
            </a:xfrm>
          </p:grpSpPr>
          <p:sp>
            <p:nvSpPr>
              <p:cNvPr id="22535" name="Line 7"/>
              <p:cNvSpPr>
                <a:spLocks noChangeShapeType="1"/>
              </p:cNvSpPr>
              <p:nvPr/>
            </p:nvSpPr>
            <p:spPr bwMode="auto">
              <a:xfrm>
                <a:off x="4752" y="2448"/>
                <a:ext cx="192" cy="0"/>
              </a:xfrm>
              <a:prstGeom prst="line">
                <a:avLst/>
              </a:prstGeom>
              <a:noFill/>
              <a:ln w="28575" cap="sq">
                <a:solidFill>
                  <a:schemeClr val="hlink"/>
                </a:solidFill>
                <a:round/>
                <a:headEnd type="none" w="sm" len="sm"/>
                <a:tailEnd type="none" w="sm" len="sm"/>
              </a:ln>
              <a:effectLst/>
            </p:spPr>
            <p:txBody>
              <a:bodyPr wrap="none" anchor="ctr"/>
              <a:lstStyle/>
              <a:p>
                <a:endParaRPr lang="en-US"/>
              </a:p>
            </p:txBody>
          </p:sp>
          <p:sp>
            <p:nvSpPr>
              <p:cNvPr id="22536" name="Line 8"/>
              <p:cNvSpPr>
                <a:spLocks noChangeShapeType="1"/>
              </p:cNvSpPr>
              <p:nvPr/>
            </p:nvSpPr>
            <p:spPr bwMode="auto">
              <a:xfrm>
                <a:off x="4752" y="2448"/>
                <a:ext cx="0" cy="192"/>
              </a:xfrm>
              <a:prstGeom prst="line">
                <a:avLst/>
              </a:prstGeom>
              <a:noFill/>
              <a:ln w="28575" cap="sq">
                <a:solidFill>
                  <a:schemeClr val="hlink"/>
                </a:solidFill>
                <a:round/>
                <a:headEnd type="none" w="sm" len="sm"/>
                <a:tailEnd type="none" w="sm" len="sm"/>
              </a:ln>
              <a:effectLst/>
            </p:spPr>
            <p:txBody>
              <a:bodyPr wrap="none" anchor="ctr"/>
              <a:lstStyle/>
              <a:p>
                <a:endParaRPr lang="en-US"/>
              </a:p>
            </p:txBody>
          </p:sp>
        </p:grpSp>
        <p:sp>
          <p:nvSpPr>
            <p:cNvPr id="22544" name="Rectangle 16"/>
            <p:cNvSpPr>
              <a:spLocks noChangeArrowheads="1"/>
            </p:cNvSpPr>
            <p:nvPr/>
          </p:nvSpPr>
          <p:spPr bwMode="auto">
            <a:xfrm>
              <a:off x="624" y="1776"/>
              <a:ext cx="3264" cy="432"/>
            </a:xfrm>
            <a:prstGeom prst="rect">
              <a:avLst/>
            </a:prstGeom>
            <a:noFill/>
            <a:ln w="9525">
              <a:noFill/>
              <a:miter lim="800000"/>
              <a:headEnd/>
              <a:tailEnd/>
            </a:ln>
            <a:effectLst>
              <a:outerShdw dist="35921" dir="2700000" algn="ctr" rotWithShape="0">
                <a:schemeClr val="bg2"/>
              </a:outerShdw>
            </a:effectLst>
          </p:spPr>
          <p:txBody>
            <a:bodyPr lIns="92075" tIns="46038" rIns="92075" bIns="46038"/>
            <a:lstStyle/>
            <a:p>
              <a:pPr marL="342900" indent="-342900">
                <a:spcBef>
                  <a:spcPct val="20000"/>
                </a:spcBef>
                <a:buClr>
                  <a:schemeClr val="accent2"/>
                </a:buClr>
                <a:buFontTx/>
                <a:buChar char="•"/>
              </a:pPr>
              <a:r>
                <a:rPr lang="en-US" sz="3200" b="1"/>
                <a:t>Naso-labial angle ≈ 90°</a:t>
              </a:r>
            </a:p>
          </p:txBody>
        </p:sp>
      </p:grpSp>
      <p:grpSp>
        <p:nvGrpSpPr>
          <p:cNvPr id="4" name="Group 22"/>
          <p:cNvGrpSpPr>
            <a:grpSpLocks/>
          </p:cNvGrpSpPr>
          <p:nvPr/>
        </p:nvGrpSpPr>
        <p:grpSpPr bwMode="auto">
          <a:xfrm>
            <a:off x="990600" y="3352800"/>
            <a:ext cx="5257800" cy="3124200"/>
            <a:chOff x="624" y="2112"/>
            <a:chExt cx="3312" cy="1968"/>
          </a:xfrm>
        </p:grpSpPr>
        <p:pic>
          <p:nvPicPr>
            <p:cNvPr id="22543" name="Picture 15"/>
            <p:cNvPicPr>
              <a:picLocks noChangeAspect="1" noChangeArrowheads="1"/>
            </p:cNvPicPr>
            <p:nvPr/>
          </p:nvPicPr>
          <p:blipFill>
            <a:blip r:embed="rId4" cstate="print"/>
            <a:srcRect l="16438" t="51109" r="14520" b="23331"/>
            <a:stretch>
              <a:fillRect/>
            </a:stretch>
          </p:blipFill>
          <p:spPr bwMode="auto">
            <a:xfrm>
              <a:off x="1920" y="2976"/>
              <a:ext cx="2016" cy="1104"/>
            </a:xfrm>
            <a:prstGeom prst="rect">
              <a:avLst/>
            </a:prstGeom>
            <a:noFill/>
          </p:spPr>
        </p:pic>
        <p:grpSp>
          <p:nvGrpSpPr>
            <p:cNvPr id="5" name="Group 19"/>
            <p:cNvGrpSpPr>
              <a:grpSpLocks/>
            </p:cNvGrpSpPr>
            <p:nvPr/>
          </p:nvGrpSpPr>
          <p:grpSpPr bwMode="auto">
            <a:xfrm>
              <a:off x="624" y="2112"/>
              <a:ext cx="3264" cy="1152"/>
              <a:chOff x="624" y="2112"/>
              <a:chExt cx="3264" cy="1152"/>
            </a:xfrm>
          </p:grpSpPr>
          <p:sp>
            <p:nvSpPr>
              <p:cNvPr id="22540" name="Freeform 12"/>
              <p:cNvSpPr>
                <a:spLocks/>
              </p:cNvSpPr>
              <p:nvPr/>
            </p:nvSpPr>
            <p:spPr bwMode="auto">
              <a:xfrm>
                <a:off x="2839" y="3125"/>
                <a:ext cx="137" cy="139"/>
              </a:xfrm>
              <a:custGeom>
                <a:avLst/>
                <a:gdLst/>
                <a:ahLst/>
                <a:cxnLst>
                  <a:cxn ang="0">
                    <a:pos x="24" y="0"/>
                  </a:cxn>
                  <a:cxn ang="0">
                    <a:pos x="16" y="116"/>
                  </a:cxn>
                  <a:cxn ang="0">
                    <a:pos x="120" y="120"/>
                  </a:cxn>
                  <a:cxn ang="0">
                    <a:pos x="120" y="0"/>
                  </a:cxn>
                </a:cxnLst>
                <a:rect l="0" t="0" r="r" b="b"/>
                <a:pathLst>
                  <a:path w="137" h="139">
                    <a:moveTo>
                      <a:pt x="24" y="0"/>
                    </a:moveTo>
                    <a:cubicBezTo>
                      <a:pt x="22" y="19"/>
                      <a:pt x="0" y="96"/>
                      <a:pt x="16" y="116"/>
                    </a:cubicBezTo>
                    <a:cubicBezTo>
                      <a:pt x="31" y="135"/>
                      <a:pt x="102" y="139"/>
                      <a:pt x="120" y="120"/>
                    </a:cubicBezTo>
                    <a:cubicBezTo>
                      <a:pt x="137" y="100"/>
                      <a:pt x="120" y="25"/>
                      <a:pt x="120" y="0"/>
                    </a:cubicBezTo>
                  </a:path>
                </a:pathLst>
              </a:custGeom>
              <a:noFill/>
              <a:ln w="19050" cap="sq" cmpd="sng">
                <a:solidFill>
                  <a:schemeClr val="hlink"/>
                </a:solidFill>
                <a:prstDash val="solid"/>
                <a:round/>
                <a:headEnd type="none" w="sm" len="sm"/>
                <a:tailEnd type="none" w="sm" len="sm"/>
              </a:ln>
              <a:effectLst/>
            </p:spPr>
            <p:txBody>
              <a:bodyPr wrap="none" anchor="ctr"/>
              <a:lstStyle/>
              <a:p>
                <a:endParaRPr lang="en-US"/>
              </a:p>
            </p:txBody>
          </p:sp>
          <p:sp>
            <p:nvSpPr>
              <p:cNvPr id="22546" name="Rectangle 18"/>
              <p:cNvSpPr>
                <a:spLocks noChangeArrowheads="1"/>
              </p:cNvSpPr>
              <p:nvPr/>
            </p:nvSpPr>
            <p:spPr bwMode="auto">
              <a:xfrm>
                <a:off x="624" y="2112"/>
                <a:ext cx="3264" cy="432"/>
              </a:xfrm>
              <a:prstGeom prst="rect">
                <a:avLst/>
              </a:prstGeom>
              <a:noFill/>
              <a:ln w="9525">
                <a:noFill/>
                <a:miter lim="800000"/>
                <a:headEnd/>
                <a:tailEnd/>
              </a:ln>
              <a:effectLst>
                <a:outerShdw dist="35921" dir="2700000" algn="ctr" rotWithShape="0">
                  <a:schemeClr val="bg2"/>
                </a:outerShdw>
              </a:effectLst>
            </p:spPr>
            <p:txBody>
              <a:bodyPr lIns="92075" tIns="46038" rIns="92075" bIns="46038"/>
              <a:lstStyle/>
              <a:p>
                <a:pPr marL="342900" indent="-342900">
                  <a:spcBef>
                    <a:spcPct val="20000"/>
                  </a:spcBef>
                  <a:buClr>
                    <a:schemeClr val="accent2"/>
                  </a:buClr>
                  <a:buFontTx/>
                  <a:buChar char="•"/>
                </a:pPr>
                <a:r>
                  <a:rPr lang="en-US" sz="3200" b="1"/>
                  <a:t>Philtrum depressed</a:t>
                </a:r>
              </a:p>
            </p:txBody>
          </p:sp>
        </p:grpSp>
      </p:grpSp>
      <p:grpSp>
        <p:nvGrpSpPr>
          <p:cNvPr id="6" name="Group 21"/>
          <p:cNvGrpSpPr>
            <a:grpSpLocks/>
          </p:cNvGrpSpPr>
          <p:nvPr/>
        </p:nvGrpSpPr>
        <p:grpSpPr bwMode="auto">
          <a:xfrm>
            <a:off x="990600" y="3962400"/>
            <a:ext cx="5181600" cy="1390650"/>
            <a:chOff x="624" y="2496"/>
            <a:chExt cx="3264" cy="876"/>
          </a:xfrm>
        </p:grpSpPr>
        <p:sp>
          <p:nvSpPr>
            <p:cNvPr id="22541" name="Freeform 13"/>
            <p:cNvSpPr>
              <a:spLocks/>
            </p:cNvSpPr>
            <p:nvPr/>
          </p:nvSpPr>
          <p:spPr bwMode="auto">
            <a:xfrm>
              <a:off x="2544" y="3281"/>
              <a:ext cx="668" cy="91"/>
            </a:xfrm>
            <a:custGeom>
              <a:avLst/>
              <a:gdLst/>
              <a:ahLst/>
              <a:cxnLst>
                <a:cxn ang="0">
                  <a:pos x="20" y="15"/>
                </a:cxn>
                <a:cxn ang="0">
                  <a:pos x="276" y="11"/>
                </a:cxn>
                <a:cxn ang="0">
                  <a:pos x="300" y="19"/>
                </a:cxn>
                <a:cxn ang="0">
                  <a:pos x="312" y="27"/>
                </a:cxn>
                <a:cxn ang="0">
                  <a:pos x="336" y="35"/>
                </a:cxn>
                <a:cxn ang="0">
                  <a:pos x="440" y="11"/>
                </a:cxn>
                <a:cxn ang="0">
                  <a:pos x="600" y="19"/>
                </a:cxn>
                <a:cxn ang="0">
                  <a:pos x="668" y="15"/>
                </a:cxn>
                <a:cxn ang="0">
                  <a:pos x="532" y="67"/>
                </a:cxn>
                <a:cxn ang="0">
                  <a:pos x="376" y="91"/>
                </a:cxn>
                <a:cxn ang="0">
                  <a:pos x="192" y="71"/>
                </a:cxn>
                <a:cxn ang="0">
                  <a:pos x="132" y="71"/>
                </a:cxn>
                <a:cxn ang="0">
                  <a:pos x="0" y="23"/>
                </a:cxn>
                <a:cxn ang="0">
                  <a:pos x="20" y="15"/>
                </a:cxn>
              </a:cxnLst>
              <a:rect l="0" t="0" r="r" b="b"/>
              <a:pathLst>
                <a:path w="668" h="91">
                  <a:moveTo>
                    <a:pt x="20" y="15"/>
                  </a:moveTo>
                  <a:cubicBezTo>
                    <a:pt x="102" y="12"/>
                    <a:pt x="193" y="0"/>
                    <a:pt x="276" y="11"/>
                  </a:cubicBezTo>
                  <a:cubicBezTo>
                    <a:pt x="284" y="13"/>
                    <a:pt x="292" y="14"/>
                    <a:pt x="300" y="19"/>
                  </a:cubicBezTo>
                  <a:cubicBezTo>
                    <a:pt x="304" y="21"/>
                    <a:pt x="307" y="25"/>
                    <a:pt x="312" y="27"/>
                  </a:cubicBezTo>
                  <a:cubicBezTo>
                    <a:pt x="319" y="30"/>
                    <a:pt x="336" y="35"/>
                    <a:pt x="336" y="35"/>
                  </a:cubicBezTo>
                  <a:cubicBezTo>
                    <a:pt x="372" y="30"/>
                    <a:pt x="404" y="18"/>
                    <a:pt x="440" y="11"/>
                  </a:cubicBezTo>
                  <a:cubicBezTo>
                    <a:pt x="497" y="13"/>
                    <a:pt x="546" y="8"/>
                    <a:pt x="600" y="19"/>
                  </a:cubicBezTo>
                  <a:cubicBezTo>
                    <a:pt x="629" y="14"/>
                    <a:pt x="638" y="10"/>
                    <a:pt x="668" y="15"/>
                  </a:cubicBezTo>
                  <a:cubicBezTo>
                    <a:pt x="622" y="30"/>
                    <a:pt x="578" y="54"/>
                    <a:pt x="532" y="67"/>
                  </a:cubicBezTo>
                  <a:cubicBezTo>
                    <a:pt x="481" y="80"/>
                    <a:pt x="427" y="82"/>
                    <a:pt x="376" y="91"/>
                  </a:cubicBezTo>
                  <a:cubicBezTo>
                    <a:pt x="300" y="88"/>
                    <a:pt x="258" y="78"/>
                    <a:pt x="192" y="71"/>
                  </a:cubicBezTo>
                  <a:cubicBezTo>
                    <a:pt x="161" y="60"/>
                    <a:pt x="197" y="71"/>
                    <a:pt x="132" y="71"/>
                  </a:cubicBezTo>
                  <a:cubicBezTo>
                    <a:pt x="99" y="71"/>
                    <a:pt x="28" y="42"/>
                    <a:pt x="0" y="23"/>
                  </a:cubicBezTo>
                  <a:cubicBezTo>
                    <a:pt x="14" y="18"/>
                    <a:pt x="8" y="20"/>
                    <a:pt x="20" y="15"/>
                  </a:cubicBezTo>
                  <a:close/>
                </a:path>
              </a:pathLst>
            </a:custGeom>
            <a:noFill/>
            <a:ln w="19050" cap="sq" cmpd="sng">
              <a:solidFill>
                <a:schemeClr val="hlink"/>
              </a:solidFill>
              <a:prstDash val="solid"/>
              <a:round/>
              <a:headEnd type="none" w="sm" len="sm"/>
              <a:tailEnd type="none" w="sm" len="sm"/>
            </a:ln>
            <a:effectLst/>
          </p:spPr>
          <p:txBody>
            <a:bodyPr wrap="none" anchor="ctr"/>
            <a:lstStyle/>
            <a:p>
              <a:endParaRPr lang="en-US"/>
            </a:p>
          </p:txBody>
        </p:sp>
        <p:sp>
          <p:nvSpPr>
            <p:cNvPr id="22548" name="Rectangle 20"/>
            <p:cNvSpPr>
              <a:spLocks noChangeArrowheads="1"/>
            </p:cNvSpPr>
            <p:nvPr/>
          </p:nvSpPr>
          <p:spPr bwMode="auto">
            <a:xfrm>
              <a:off x="624" y="2496"/>
              <a:ext cx="3264" cy="432"/>
            </a:xfrm>
            <a:prstGeom prst="rect">
              <a:avLst/>
            </a:prstGeom>
            <a:noFill/>
            <a:ln w="9525">
              <a:noFill/>
              <a:miter lim="800000"/>
              <a:headEnd/>
              <a:tailEnd/>
            </a:ln>
            <a:effectLst>
              <a:outerShdw dist="35921" dir="2700000" algn="ctr" rotWithShape="0">
                <a:schemeClr val="bg2"/>
              </a:outerShdw>
            </a:effectLst>
          </p:spPr>
          <p:txBody>
            <a:bodyPr lIns="92075" tIns="46038" rIns="92075" bIns="46038"/>
            <a:lstStyle/>
            <a:p>
              <a:pPr marL="342900" indent="-342900">
                <a:spcBef>
                  <a:spcPct val="20000"/>
                </a:spcBef>
                <a:buClr>
                  <a:schemeClr val="accent2"/>
                </a:buClr>
                <a:buFontTx/>
                <a:buChar char="•"/>
              </a:pPr>
              <a:r>
                <a:rPr lang="en-US" sz="3200" b="1" dirty="0"/>
                <a:t>Vermilion </a:t>
              </a:r>
              <a:r>
                <a:rPr lang="en-US" sz="3200" b="1" dirty="0" smtClean="0"/>
                <a:t>border </a:t>
              </a:r>
              <a:r>
                <a:rPr lang="en-US" sz="3200" b="1" dirty="0" smtClean="0">
                  <a:solidFill>
                    <a:srgbClr val="FF0000"/>
                  </a:solidFill>
                </a:rPr>
                <a:t>*</a:t>
              </a:r>
              <a:r>
                <a:rPr lang="en-US" sz="3200" b="1" dirty="0" smtClean="0"/>
                <a:t> </a:t>
              </a:r>
              <a:r>
                <a:rPr lang="en-US" sz="3200" b="1" dirty="0"/>
                <a:t>showing</a:t>
              </a:r>
            </a:p>
          </p:txBody>
        </p:sp>
      </p:grpSp>
      <p:sp>
        <p:nvSpPr>
          <p:cNvPr id="22551" name="Line 23"/>
          <p:cNvSpPr>
            <a:spLocks noChangeShapeType="1"/>
          </p:cNvSpPr>
          <p:nvPr/>
        </p:nvSpPr>
        <p:spPr bwMode="auto">
          <a:xfrm>
            <a:off x="6804248" y="3645024"/>
            <a:ext cx="533400" cy="76200"/>
          </a:xfrm>
          <a:prstGeom prst="line">
            <a:avLst/>
          </a:prstGeom>
          <a:noFill/>
          <a:ln w="203200" cap="sq">
            <a:solidFill>
              <a:schemeClr val="bg2"/>
            </a:solidFill>
            <a:round/>
            <a:headEnd/>
            <a:tailEnd/>
          </a:ln>
          <a:effectLst/>
        </p:spPr>
        <p:txBody>
          <a:bodyPr wrap="none" anchor="ctr"/>
          <a:lstStyle/>
          <a:p>
            <a:endParaRPr lang="en-US"/>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Grp="1" noChangeArrowheads="1"/>
          </p:cNvSpPr>
          <p:nvPr>
            <p:ph type="body" sz="half" idx="1"/>
          </p:nvPr>
        </p:nvSpPr>
        <p:spPr>
          <a:xfrm>
            <a:off x="1042988" y="620713"/>
            <a:ext cx="7632700" cy="2185987"/>
          </a:xfrm>
        </p:spPr>
        <p:txBody>
          <a:bodyPr/>
          <a:lstStyle/>
          <a:p>
            <a:pPr eaLnBrk="1" hangingPunct="1">
              <a:buClr>
                <a:srgbClr val="FF0000"/>
              </a:buClr>
              <a:buFontTx/>
              <a:buNone/>
            </a:pPr>
            <a:r>
              <a:rPr lang="en-US" b="1" smtClean="0"/>
              <a:t>  </a:t>
            </a:r>
            <a:endParaRPr lang="en-US" sz="2400" smtClean="0"/>
          </a:p>
        </p:txBody>
      </p:sp>
      <p:pic>
        <p:nvPicPr>
          <p:cNvPr id="15363" name="Picture 9" descr="Image6"/>
          <p:cNvPicPr>
            <a:picLocks noGrp="1" noChangeAspect="1" noChangeArrowheads="1"/>
          </p:cNvPicPr>
          <p:nvPr>
            <p:ph sz="half" idx="2"/>
          </p:nvPr>
        </p:nvPicPr>
        <p:blipFill>
          <a:blip r:embed="rId2" cstate="print"/>
          <a:srcRect/>
          <a:stretch>
            <a:fillRect/>
          </a:stretch>
        </p:blipFill>
        <p:spPr>
          <a:xfrm>
            <a:off x="899592" y="980728"/>
            <a:ext cx="3456384" cy="4392488"/>
          </a:xfrm>
          <a:ln w="76200">
            <a:solidFill>
              <a:srgbClr val="800000"/>
            </a:solidFill>
          </a:ln>
        </p:spPr>
      </p:pic>
      <p:pic>
        <p:nvPicPr>
          <p:cNvPr id="15364" name="Picture 10" descr="Image7"/>
          <p:cNvPicPr>
            <a:picLocks noGrp="1" noChangeAspect="1" noChangeArrowheads="1"/>
          </p:cNvPicPr>
          <p:nvPr>
            <p:ph sz="quarter" idx="4294967295"/>
          </p:nvPr>
        </p:nvPicPr>
        <p:blipFill>
          <a:blip r:embed="rId3" cstate="print"/>
          <a:srcRect/>
          <a:stretch>
            <a:fillRect/>
          </a:stretch>
        </p:blipFill>
        <p:spPr>
          <a:xfrm>
            <a:off x="5220072" y="908720"/>
            <a:ext cx="3384376" cy="4464496"/>
          </a:xfrm>
          <a:ln w="76200">
            <a:solidFill>
              <a:srgbClr val="800000"/>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267494"/>
            <a:ext cx="8686800" cy="1399032"/>
          </a:xfrm>
        </p:spPr>
        <p:txBody>
          <a:bodyPr/>
          <a:lstStyle/>
          <a:p>
            <a:pPr marL="484632" algn="ctr" fontAlgn="auto">
              <a:spcAft>
                <a:spcPts val="0"/>
              </a:spcAft>
              <a:defRPr/>
            </a:pPr>
            <a:r>
              <a:rPr lang="en-US" b="1" dirty="0" smtClean="0"/>
              <a:t>The </a:t>
            </a:r>
            <a:r>
              <a:rPr lang="en-US" dirty="0" err="1" smtClean="0"/>
              <a:t>B</a:t>
            </a:r>
            <a:r>
              <a:rPr lang="en-US" b="1" dirty="0" err="1" smtClean="0"/>
              <a:t>uccal</a:t>
            </a:r>
            <a:r>
              <a:rPr lang="en-US" b="1" dirty="0" smtClean="0"/>
              <a:t> </a:t>
            </a:r>
            <a:r>
              <a:rPr lang="en-US" dirty="0" smtClean="0"/>
              <a:t>C</a:t>
            </a:r>
            <a:r>
              <a:rPr lang="en-US" b="1" dirty="0" smtClean="0"/>
              <a:t>orridor</a:t>
            </a:r>
            <a:r>
              <a:rPr lang="en-US" dirty="0" smtClean="0"/>
              <a:t> </a:t>
            </a:r>
            <a:r>
              <a:rPr lang="en-US" dirty="0" smtClean="0">
                <a:solidFill>
                  <a:srgbClr val="FF0000"/>
                </a:solidFill>
              </a:rPr>
              <a:t>*</a:t>
            </a:r>
            <a:endParaRPr lang="en-US" b="1" dirty="0" smtClean="0">
              <a:solidFill>
                <a:srgbClr val="FF0000"/>
              </a:solidFill>
            </a:endParaRPr>
          </a:p>
        </p:txBody>
      </p:sp>
      <p:sp>
        <p:nvSpPr>
          <p:cNvPr id="16387" name="Content Placeholder 2"/>
          <p:cNvSpPr>
            <a:spLocks noGrp="1"/>
          </p:cNvSpPr>
          <p:nvPr>
            <p:ph idx="1"/>
          </p:nvPr>
        </p:nvSpPr>
        <p:spPr>
          <a:xfrm>
            <a:off x="900113" y="1844675"/>
            <a:ext cx="6326187" cy="4525963"/>
          </a:xfrm>
        </p:spPr>
        <p:txBody>
          <a:bodyPr/>
          <a:lstStyle/>
          <a:p>
            <a:pPr eaLnBrk="1" hangingPunct="1"/>
            <a:r>
              <a:rPr lang="en-US" dirty="0" smtClean="0"/>
              <a:t>Excessive </a:t>
            </a:r>
            <a:r>
              <a:rPr lang="en-US" dirty="0" err="1" smtClean="0"/>
              <a:t>buccal</a:t>
            </a:r>
            <a:r>
              <a:rPr lang="en-US" dirty="0" smtClean="0"/>
              <a:t> corridor results in dark space which appear </a:t>
            </a:r>
            <a:r>
              <a:rPr lang="en-US" dirty="0" err="1" smtClean="0"/>
              <a:t>unesthetic</a:t>
            </a:r>
            <a:endParaRPr lang="en-US" dirty="0" smtClean="0"/>
          </a:p>
          <a:p>
            <a:pPr eaLnBrk="1" hangingPunct="1">
              <a:buFontTx/>
              <a:buNone/>
            </a:pPr>
            <a:endParaRPr lang="en-US" dirty="0" smtClean="0"/>
          </a:p>
          <a:p>
            <a:pPr eaLnBrk="1" hangingPunct="1"/>
            <a:r>
              <a:rPr lang="en-US" dirty="0" smtClean="0"/>
              <a:t>Inadequate </a:t>
            </a:r>
            <a:r>
              <a:rPr lang="en-US" dirty="0" err="1" smtClean="0"/>
              <a:t>buccal</a:t>
            </a:r>
            <a:r>
              <a:rPr lang="en-US" dirty="0" smtClean="0"/>
              <a:t> corridor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سمة6">
  <a:themeElements>
    <a:clrScheme name=" Loney Blue Vertical Stripe 1">
      <a:dk1>
        <a:srgbClr val="000000"/>
      </a:dk1>
      <a:lt1>
        <a:srgbClr val="FFFFFF"/>
      </a:lt1>
      <a:dk2>
        <a:srgbClr val="3333FF"/>
      </a:dk2>
      <a:lt2>
        <a:srgbClr val="00FFFF"/>
      </a:lt2>
      <a:accent1>
        <a:srgbClr val="00CCCC"/>
      </a:accent1>
      <a:accent2>
        <a:srgbClr val="CC99FF"/>
      </a:accent2>
      <a:accent3>
        <a:srgbClr val="ADADFF"/>
      </a:accent3>
      <a:accent4>
        <a:srgbClr val="DADADA"/>
      </a:accent4>
      <a:accent5>
        <a:srgbClr val="AAE2E2"/>
      </a:accent5>
      <a:accent6>
        <a:srgbClr val="B98AE7"/>
      </a:accent6>
      <a:hlink>
        <a:srgbClr val="6600CC"/>
      </a:hlink>
      <a:folHlink>
        <a:srgbClr val="6699FF"/>
      </a:folHlink>
    </a:clrScheme>
    <a:fontScheme name=" Loney Blue Vertical Strip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lnDef>
  </a:objectDefaults>
  <a:extraClrSchemeLst>
    <a:extraClrScheme>
      <a:clrScheme name=" Loney Blue Vertical Stripe 1">
        <a:dk1>
          <a:srgbClr val="000000"/>
        </a:dk1>
        <a:lt1>
          <a:srgbClr val="FFFFFF"/>
        </a:lt1>
        <a:dk2>
          <a:srgbClr val="3333FF"/>
        </a:dk2>
        <a:lt2>
          <a:srgbClr val="00FFFF"/>
        </a:lt2>
        <a:accent1>
          <a:srgbClr val="00CCCC"/>
        </a:accent1>
        <a:accent2>
          <a:srgbClr val="CC99FF"/>
        </a:accent2>
        <a:accent3>
          <a:srgbClr val="ADADFF"/>
        </a:accent3>
        <a:accent4>
          <a:srgbClr val="DADADA"/>
        </a:accent4>
        <a:accent5>
          <a:srgbClr val="AAE2E2"/>
        </a:accent5>
        <a:accent6>
          <a:srgbClr val="B98AE7"/>
        </a:accent6>
        <a:hlink>
          <a:srgbClr val="6600CC"/>
        </a:hlink>
        <a:folHlink>
          <a:srgbClr val="6699FF"/>
        </a:folHlink>
      </a:clrScheme>
      <a:clrMap bg1="dk2" tx1="lt1" bg2="dk1" tx2="lt2" accent1="accent1" accent2="accent2" accent3="accent3" accent4="accent4" accent5="accent5" accent6="accent6" hlink="hlink" folHlink="folHlink"/>
    </a:extraClrScheme>
    <a:extraClrScheme>
      <a:clrScheme name=" Loney Blue Vertical Strip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 Loney Blue Vertical Stripe 3">
        <a:dk1>
          <a:srgbClr val="000000"/>
        </a:dk1>
        <a:lt1>
          <a:srgbClr val="FFFFFF"/>
        </a:lt1>
        <a:dk2>
          <a:srgbClr val="000000"/>
        </a:dk2>
        <a:lt2>
          <a:srgbClr val="CBCBCB"/>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سمة6</Template>
  <TotalTime>2479</TotalTime>
  <Words>2924</Words>
  <Application>Microsoft Office PowerPoint</Application>
  <PresentationFormat>عرض على الشاشة (3:4)‏</PresentationFormat>
  <Paragraphs>326</Paragraphs>
  <Slides>69</Slides>
  <Notes>41</Notes>
  <HiddenSlides>0</HiddenSlides>
  <MMClips>0</MMClips>
  <ScaleCrop>false</ScaleCrop>
  <HeadingPairs>
    <vt:vector size="4" baseType="variant">
      <vt:variant>
        <vt:lpstr>سمة</vt:lpstr>
      </vt:variant>
      <vt:variant>
        <vt:i4>1</vt:i4>
      </vt:variant>
      <vt:variant>
        <vt:lpstr>عناوين الشرائح</vt:lpstr>
      </vt:variant>
      <vt:variant>
        <vt:i4>69</vt:i4>
      </vt:variant>
    </vt:vector>
  </HeadingPairs>
  <TitlesOfParts>
    <vt:vector size="70" baseType="lpstr">
      <vt:lpstr>سمة6</vt:lpstr>
      <vt:lpstr>Customizing the Occlusion Rims &amp; Establishing Maxillomandibular Relations</vt:lpstr>
      <vt:lpstr>Procedures Carried Out During Jaw Relation Appointment</vt:lpstr>
      <vt:lpstr>Record Base Stability &amp; Retention</vt:lpstr>
      <vt:lpstr>Record Base Retention</vt:lpstr>
      <vt:lpstr>Establishing The Labial Form Of Maxillary Occlusion Rim</vt:lpstr>
      <vt:lpstr>Establishing The Labial Form Of Maxillary Occlusion Rim Using “Facial Esthetics”</vt:lpstr>
      <vt:lpstr>Establishing The Labial Form Of Maxillary Occlusion Rim Using “Facial Esthetics”</vt:lpstr>
      <vt:lpstr>الشريحة 8</vt:lpstr>
      <vt:lpstr>The Buccal Corridor *</vt:lpstr>
      <vt:lpstr>Establishing Level &amp; Inclination of Occlusal Plane *</vt:lpstr>
      <vt:lpstr>Establishing Occlusal Plane Using the Maxillary Occclusion Rim </vt:lpstr>
      <vt:lpstr> Maxillary Occlusion Rim Adjustment</vt:lpstr>
      <vt:lpstr>Maxillary Occlusion Rim Adjustment</vt:lpstr>
      <vt:lpstr>الشريحة 14</vt:lpstr>
      <vt:lpstr>Maxillary Occlusion Rim Adjustment</vt:lpstr>
      <vt:lpstr>Maxillary Occlusion Rim Adjustment</vt:lpstr>
      <vt:lpstr>Maxillary Occlusion Rim Adjustment</vt:lpstr>
      <vt:lpstr>الشريحة 18</vt:lpstr>
      <vt:lpstr>Establishing Occlusal Plane Using the Mandibular Occclusion Rim </vt:lpstr>
      <vt:lpstr>Mandibular Occlusion Rim Adjustment</vt:lpstr>
      <vt:lpstr>Mandibular Occlusion Rim Adjustment</vt:lpstr>
      <vt:lpstr>Mandibular Occlusion Rim Adjustment</vt:lpstr>
      <vt:lpstr>Mandibular Occlusion Rim Adjustment</vt:lpstr>
      <vt:lpstr>الشريحة 24</vt:lpstr>
      <vt:lpstr>Establishing Jaw Relation</vt:lpstr>
      <vt:lpstr>الشريحة 26</vt:lpstr>
      <vt:lpstr>Methods* of Assessment of OVD</vt:lpstr>
      <vt:lpstr>Methods of Assessment of OVD</vt:lpstr>
      <vt:lpstr>الشريحة 29</vt:lpstr>
      <vt:lpstr>Measurements  OVD &amp; PRP</vt:lpstr>
      <vt:lpstr>Measuring  Physiologic Rest Postion (PRP)</vt:lpstr>
      <vt:lpstr>Measuring  Occlusal Vertical Dimension</vt:lpstr>
      <vt:lpstr>Measuring OVD</vt:lpstr>
      <vt:lpstr>الشريحة 34</vt:lpstr>
      <vt:lpstr>Methods of Assessment of OVD  2. Feeling for Interocclusal Distance by ensuring movement of mandible</vt:lpstr>
      <vt:lpstr>Methods of Assessment of OVD  3. Using Phonetics As A Guide</vt:lpstr>
      <vt:lpstr>Methods of Assessment of OVD Using 4. Esthetics As A Guide</vt:lpstr>
      <vt:lpstr>Other Methods of Assessment of OVD</vt:lpstr>
      <vt:lpstr>Establishing Occlusal Vertical Dimension</vt:lpstr>
      <vt:lpstr>Wax Rim Adjustment at OVD</vt:lpstr>
      <vt:lpstr>Eliminating Record Base or  Wax Rim Interferences</vt:lpstr>
      <vt:lpstr>Establishing OVD</vt:lpstr>
      <vt:lpstr>الشريحة 43</vt:lpstr>
      <vt:lpstr>     Effects Of  Inadequate OVD</vt:lpstr>
      <vt:lpstr>Effects Of  Excessive OVD (Wax Rims Too High)</vt:lpstr>
      <vt:lpstr>Scribing Guide Lines on Occlusion Rims *</vt:lpstr>
      <vt:lpstr>Scribing Guide Lines on Occlusion Rims (Midline)</vt:lpstr>
      <vt:lpstr>Midline of Teeth = Facial Midline</vt:lpstr>
      <vt:lpstr>Scribing Guide Lines on Occlusion Rims (Canine Lines)</vt:lpstr>
      <vt:lpstr>الشريحة 50</vt:lpstr>
      <vt:lpstr>Scribing Guide Lines on Occlusion Rims (High Lip Line)</vt:lpstr>
      <vt:lpstr>High Lip Line</vt:lpstr>
      <vt:lpstr>الشريحة 53</vt:lpstr>
      <vt:lpstr>الشريحة 54</vt:lpstr>
      <vt:lpstr>Centric Relation Record</vt:lpstr>
      <vt:lpstr>How To Obtain CR?</vt:lpstr>
      <vt:lpstr>The Dawson Method (Bimanual Manipulation)</vt:lpstr>
      <vt:lpstr>Procedure for Recording the CR (watch the video)</vt:lpstr>
      <vt:lpstr>الشريحة 59</vt:lpstr>
      <vt:lpstr>الشريحة 60</vt:lpstr>
      <vt:lpstr>الشريحة 61</vt:lpstr>
      <vt:lpstr>الشريحة 62</vt:lpstr>
      <vt:lpstr>الشريحة 63</vt:lpstr>
      <vt:lpstr>الشريحة 64</vt:lpstr>
      <vt:lpstr>الشريحة 65</vt:lpstr>
      <vt:lpstr>الشريحة 66</vt:lpstr>
      <vt:lpstr>الشريحة 67</vt:lpstr>
      <vt:lpstr>What Type of Registration Media to Use? *</vt:lpstr>
      <vt:lpstr>References</vt:lpstr>
    </vt:vector>
  </TitlesOfParts>
  <Company>Siracusa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Mariajose</dc:creator>
  <cp:lastModifiedBy>Dr.rola</cp:lastModifiedBy>
  <cp:revision>143</cp:revision>
  <dcterms:created xsi:type="dcterms:W3CDTF">2008-10-01T01:31:33Z</dcterms:created>
  <dcterms:modified xsi:type="dcterms:W3CDTF">2012-12-12T16:25:55Z</dcterms:modified>
</cp:coreProperties>
</file>