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C76CC3-95FF-4F27-A050-515FB2EB30AC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AF0862-B7B7-47FC-A59A-F3DB0CDA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36155-F44A-41D8-A141-4491563702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* Retromolar fossa is formed by a continuation of the internal and external oblique ridges ascending the ramus . If the impression or denture extends onto the ramus, the buccinator &amp; adjacent tissues will be compressed between the denture and the sharp oblique ridges leadind to soreness and limits the function of buccinator.  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C1EEF-26FF-46D8-9E45-A37767115F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en-US" smtClean="0"/>
              <a:t>The mucosa is thin and non keratinized in retromolar pad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en-US" smtClean="0"/>
              <a:t>The submucosa has loose alveolar tissue, glandular tissue, </a:t>
            </a:r>
            <a:r>
              <a:rPr lang="en-US" u="sng" smtClean="0">
                <a:solidFill>
                  <a:srgbClr val="FF0000"/>
                </a:solidFill>
              </a:rPr>
              <a:t>fibers of buccinator and superior constrictor, pteryomandibular raphe, and tendon of temporalis; </a:t>
            </a:r>
            <a:r>
              <a:rPr lang="en-US" smtClean="0"/>
              <a:t>so denture should extend only one half to two thirds over the retromolar pad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44F21-4B07-43A3-9872-D9C121DF0A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Courier New" pitchFamily="49" charset="0"/>
              <a:buNone/>
            </a:pPr>
            <a:r>
              <a:rPr lang="en-US" smtClean="0"/>
              <a:t>Mylohyoid elevates the floor of the mouth in the first stage of deglutition.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mtClean="0"/>
              <a:t>It may also elevate the hyoid bone or depress the mandible.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endParaRPr lang="en-US" smtClean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en-US" smtClean="0"/>
          </a:p>
        </p:txBody>
      </p:sp>
      <p:sp>
        <p:nvSpPr>
          <p:cNvPr id="563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6C668-EAA8-4621-B59E-A44BB3FD31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D3BF0-DEAB-4D64-A35D-00617278A7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C17E0-6519-41A0-A018-A73BAE76DE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588EA-4E7E-4CBE-9C44-3DD7F6A900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sublingual gland, the mylohyoid muscle and the geniohyoid muscle are anatomical structures which lie in alveololingual sulcus.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superior constrictor, mylohyoid, palatoglossus, and genioglossus muscles mold the lingual flange of denture.</a:t>
            </a:r>
          </a:p>
        </p:txBody>
      </p:sp>
      <p:sp>
        <p:nvSpPr>
          <p:cNvPr id="604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5EBE0-532D-4F1C-9534-1577A15172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If </a:t>
            </a:r>
            <a:r>
              <a:rPr kumimoji="1"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+mn-cs"/>
              </a:rPr>
              <a:t>mylohyoid</a:t>
            </a:r>
            <a:r>
              <a:rPr kumimoji="1"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+mn-cs"/>
              </a:rPr>
              <a:t> ridge </a:t>
            </a:r>
            <a:r>
              <a:rPr lang="en-US" dirty="0" smtClean="0">
                <a:cs typeface="+mn-cs"/>
              </a:rPr>
              <a:t>is so prominent and sharp it becomes as fulcrum point, surgical intervention is indicated.</a:t>
            </a:r>
            <a:r>
              <a:rPr kumimoji="1"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Also, mucosa in this region is poorly keratinized and prone to trauma; </a:t>
            </a:r>
            <a:r>
              <a:rPr kumimoji="1"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+mn-cs"/>
              </a:rPr>
              <a:t>so denture requires relief in this area.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itchFamily="1" charset="2"/>
              <a:buChar char="·"/>
              <a:defRPr/>
            </a:pPr>
            <a:endParaRPr kumimoji="1" lang="en-US" dirty="0" smtClean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B6459-E15A-4DE9-A107-F2651DBB51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mtClean="0"/>
              <a:t>When this area is excessively prominent or rough, it may present an undesirable undercut area so sugically removed or rounded.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80993-4C7C-49A3-A746-D3B2D8B5F3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When the loss of residual ridge is extensive, the spines are sometimes superior in position than the crest of ridge; so relief or surgical procedure is implicated.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762C4-A8EB-45A6-A7D7-7759F864BD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28B5E-64AB-4176-87B5-378802438B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When the patient opens wide, the orbicularis oris muscle becomes stretched narrowing the sulcus, so if the denture flange in this area is unnecessarily thick, displacemnt of denture will occur.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5FB5D-425A-4558-90C6-9FDC4C61C7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38BF5-ABAC-4D00-BE22-C6131CB468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FDB14-5282-4DF6-878A-BA53DDB1B6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A9378-62E1-4780-A720-B9F3272985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85850" cy="68548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 typeface="Symbol" pitchFamily="1" charset="2"/>
              <a:buNone/>
              <a:defRPr i="1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978650" y="609600"/>
            <a:ext cx="1944688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8325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50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133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1085850" cy="68548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938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Symbol" pitchFamily="18" charset="2"/>
        <a:buChar char="·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Symbol" pitchFamily="18" charset="2"/>
        <a:buChar char="·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838200"/>
            <a:ext cx="9144000" cy="3048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cs typeface="+mj-cs"/>
              </a:rPr>
              <a:t>Anatomy of </a:t>
            </a:r>
            <a:r>
              <a:rPr lang="en-US" sz="4800" dirty="0" err="1" smtClean="0">
                <a:cs typeface="+mj-cs"/>
              </a:rPr>
              <a:t>Mandibular</a:t>
            </a:r>
            <a:r>
              <a:rPr lang="en-US" sz="4800" dirty="0" smtClean="0">
                <a:cs typeface="+mj-cs"/>
              </a:rPr>
              <a:t> Denture Bearing Area</a:t>
            </a:r>
            <a:endParaRPr lang="en-US" sz="4800" dirty="0" smtClean="0">
              <a:solidFill>
                <a:schemeClr val="accent1">
                  <a:tint val="83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286000" y="59436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800" b="1" i="1">
                <a:latin typeface="Palatino Linotype" pitchFamily="18" charset="0"/>
                <a:cs typeface="Old Antic Outline Shaded" pitchFamily="2" charset="-78"/>
              </a:rPr>
              <a:t>Rola M. Shadid, BDS, MSc</a:t>
            </a:r>
            <a:endParaRPr lang="en-US" sz="2800">
              <a:latin typeface="Palatino Linotype" pitchFamily="18" charset="0"/>
              <a:cs typeface="Old Antic Outline Shade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304800"/>
            <a:ext cx="72421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Genial Tubercles</a:t>
            </a:r>
            <a:endParaRPr lang="en-US" dirty="0">
              <a:cs typeface="+mj-cs"/>
            </a:endParaRPr>
          </a:p>
        </p:txBody>
      </p:sp>
      <p:sp>
        <p:nvSpPr>
          <p:cNvPr id="65540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676400"/>
            <a:ext cx="3521075" cy="4454525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sz="3200" dirty="0" smtClean="0">
                <a:cs typeface="+mn-cs"/>
              </a:rPr>
              <a:t>The genial tubercles or mental spines are situated on the lingual aspect of the </a:t>
            </a:r>
            <a:r>
              <a:rPr lang="en-US" sz="3200" dirty="0" err="1" smtClean="0">
                <a:cs typeface="+mn-cs"/>
              </a:rPr>
              <a:t>mandibular</a:t>
            </a:r>
            <a:r>
              <a:rPr lang="en-US" sz="3200" dirty="0" smtClean="0">
                <a:cs typeface="+mn-cs"/>
              </a:rPr>
              <a:t> body in the midline.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600200"/>
            <a:ext cx="3810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Genial Tubercles</a:t>
            </a:r>
            <a:endParaRPr lang="en-US" dirty="0">
              <a:cs typeface="+mj-cs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57400"/>
            <a:ext cx="4143375" cy="3819525"/>
          </a:xfrm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533400" y="2286000"/>
            <a:ext cx="3352800" cy="2425700"/>
            <a:chOff x="3360" y="2016"/>
            <a:chExt cx="2112" cy="152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/>
            </a:blip>
            <a:srcRect l="17036" t="9999"/>
            <a:stretch>
              <a:fillRect/>
            </a:stretch>
          </p:blipFill>
          <p:spPr bwMode="auto">
            <a:xfrm>
              <a:off x="3360" y="2016"/>
              <a:ext cx="2112" cy="1528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/>
            </a:extLst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3648" y="2880"/>
              <a:ext cx="288" cy="192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0"/>
            <a:ext cx="72421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Genial Tubercles</a:t>
            </a:r>
            <a:endParaRPr lang="en-US" dirty="0">
              <a:cs typeface="+mj-cs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533400" y="5867400"/>
            <a:ext cx="3521075" cy="457200"/>
          </a:xfrm>
        </p:spPr>
        <p:txBody>
          <a:bodyPr/>
          <a:lstStyle/>
          <a:p>
            <a:pPr eaLnBrk="1" hangingPunct="1">
              <a:buFont typeface="Symbol" pitchFamily="1" charset="2"/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cs typeface="+mn-cs"/>
              </a:rPr>
              <a:t>Incorrect</a:t>
            </a:r>
            <a:endParaRPr lang="en-US" sz="40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4114800" cy="3733800"/>
          </a:xfrm>
        </p:spPr>
      </p:pic>
      <p:pic>
        <p:nvPicPr>
          <p:cNvPr id="1434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1955"/>
          <a:stretch>
            <a:fillRect/>
          </a:stretch>
        </p:blipFill>
        <p:spPr>
          <a:xfrm>
            <a:off x="4876800" y="1676400"/>
            <a:ext cx="4038600" cy="3810000"/>
          </a:xfrm>
        </p:spPr>
      </p:pic>
      <p:sp>
        <p:nvSpPr>
          <p:cNvPr id="13" name="عنصر نائب للنص 6"/>
          <p:cNvSpPr txBox="1">
            <a:spLocks/>
          </p:cNvSpPr>
          <p:nvPr/>
        </p:nvSpPr>
        <p:spPr bwMode="auto">
          <a:xfrm>
            <a:off x="4800600" y="5562600"/>
            <a:ext cx="4041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Font typeface="Symbol" pitchFamily="1" charset="2"/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Correct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89"/>
          <a:stretch>
            <a:fillRect/>
          </a:stretch>
        </p:blipFill>
        <p:spPr>
          <a:xfrm>
            <a:off x="1447800" y="609600"/>
            <a:ext cx="5410200" cy="403860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55054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             Torus </a:t>
            </a:r>
            <a:r>
              <a:rPr lang="en-US" dirty="0" err="1" smtClean="0">
                <a:cs typeface="+mj-cs"/>
              </a:rPr>
              <a:t>Mandibularis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16387" name="Picture 4" descr="C:\Users\Dr.Rola\Desktop\20090302-mandibular-tori-cl750_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981200"/>
            <a:ext cx="4724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Anatomy of Limiting Structures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Labial vestibule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Buccal vestibule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Lingual border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Retromylohyoid fossa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Sublingual gland region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mtClean="0">
                <a:cs typeface="+mn-cs"/>
              </a:rPr>
              <a:t>Alveololingual sulcus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>
                <a:cs typeface="+mj-cs"/>
              </a:rPr>
              <a:t>Mandibular</a:t>
            </a:r>
            <a:r>
              <a:rPr lang="en-US" sz="4000" dirty="0" smtClean="0">
                <a:cs typeface="+mj-cs"/>
              </a:rPr>
              <a:t> Anatomic Landmarks</a:t>
            </a:r>
            <a:endParaRPr lang="en-US" sz="4000" dirty="0">
              <a:cs typeface="+mj-cs"/>
            </a:endParaRPr>
          </a:p>
        </p:txBody>
      </p:sp>
      <p:pic>
        <p:nvPicPr>
          <p:cNvPr id="18435" name="Picture 2" descr="Image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09800"/>
            <a:ext cx="3810000" cy="2930525"/>
          </a:xfrm>
        </p:spPr>
      </p:pic>
      <p:sp>
        <p:nvSpPr>
          <p:cNvPr id="8090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648200" cy="4876800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A: </a:t>
            </a:r>
            <a:r>
              <a:rPr lang="en-US" dirty="0" err="1" smtClean="0">
                <a:cs typeface="+mn-cs"/>
              </a:rPr>
              <a:t>mandibular</a:t>
            </a:r>
            <a:r>
              <a:rPr lang="en-US" dirty="0" smtClean="0">
                <a:cs typeface="+mn-cs"/>
              </a:rPr>
              <a:t> labial notch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B:  labial flange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C : </a:t>
            </a:r>
            <a:r>
              <a:rPr lang="en-US" dirty="0" err="1" smtClean="0">
                <a:cs typeface="+mn-cs"/>
              </a:rPr>
              <a:t>mandibular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notch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D: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flange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E: area influenced by </a:t>
            </a:r>
            <a:r>
              <a:rPr lang="en-US" dirty="0" err="1" smtClean="0">
                <a:cs typeface="+mn-cs"/>
              </a:rPr>
              <a:t>masseter</a:t>
            </a: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F: </a:t>
            </a:r>
            <a:r>
              <a:rPr lang="en-US" dirty="0" err="1" smtClean="0">
                <a:cs typeface="+mn-cs"/>
              </a:rPr>
              <a:t>Retromolar</a:t>
            </a:r>
            <a:r>
              <a:rPr lang="en-US" dirty="0" smtClean="0">
                <a:cs typeface="+mn-cs"/>
              </a:rPr>
              <a:t> pad area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G: lingual notch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H: </a:t>
            </a:r>
            <a:r>
              <a:rPr lang="en-US" dirty="0" err="1" smtClean="0">
                <a:cs typeface="+mn-cs"/>
              </a:rPr>
              <a:t>premylohyoid</a:t>
            </a:r>
            <a:r>
              <a:rPr lang="en-US" dirty="0" smtClean="0">
                <a:cs typeface="+mn-cs"/>
              </a:rPr>
              <a:t> eminence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I: </a:t>
            </a:r>
            <a:r>
              <a:rPr lang="en-US" dirty="0" err="1" smtClean="0">
                <a:cs typeface="+mn-cs"/>
              </a:rPr>
              <a:t>retromylohyoid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fossa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42175" cy="11430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Labial Vestibule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419600" cy="4525963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Runs from labial f. to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f.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labial f. helps attach the </a:t>
            </a:r>
            <a:r>
              <a:rPr lang="en-US" dirty="0" err="1" smtClean="0">
                <a:cs typeface="+mn-cs"/>
              </a:rPr>
              <a:t>orbicularis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oris</a:t>
            </a:r>
            <a:r>
              <a:rPr lang="en-US" dirty="0" smtClean="0">
                <a:cs typeface="+mn-cs"/>
              </a:rPr>
              <a:t> muscle 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mentalis</a:t>
            </a:r>
            <a:r>
              <a:rPr lang="en-US" dirty="0" smtClean="0">
                <a:cs typeface="+mn-cs"/>
              </a:rPr>
              <a:t> attaches close to the crest of the ridge 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err="1" smtClean="0">
                <a:cs typeface="+mn-cs"/>
              </a:rPr>
              <a:t>Mandibular</a:t>
            </a:r>
            <a:r>
              <a:rPr lang="en-US" dirty="0" smtClean="0">
                <a:cs typeface="+mn-cs"/>
              </a:rPr>
              <a:t> dentures will always be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narrowest in the anterior labial region </a:t>
            </a:r>
          </a:p>
        </p:txBody>
      </p:sp>
      <p:pic>
        <p:nvPicPr>
          <p:cNvPr id="19460" name="Picture 2" descr="Image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3333"/>
          <a:stretch>
            <a:fillRect/>
          </a:stretch>
        </p:blipFill>
        <p:spPr>
          <a:xfrm>
            <a:off x="4800600" y="18288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242175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j-cs"/>
              </a:rPr>
              <a:t>Buccal</a:t>
            </a:r>
            <a:r>
              <a:rPr lang="en-US" dirty="0" smtClean="0">
                <a:cs typeface="+mj-cs"/>
              </a:rPr>
              <a:t> Vestibule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Extends from the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f. to the outside back corner of the </a:t>
            </a:r>
            <a:r>
              <a:rPr lang="en-US" dirty="0" err="1" smtClean="0">
                <a:cs typeface="+mn-cs"/>
              </a:rPr>
              <a:t>retromolar</a:t>
            </a:r>
            <a:r>
              <a:rPr lang="en-US" dirty="0" smtClean="0">
                <a:cs typeface="+mn-cs"/>
              </a:rPr>
              <a:t> pad </a:t>
            </a:r>
          </a:p>
          <a:p>
            <a:pPr eaLnBrk="1" hangingPunct="1">
              <a:lnSpc>
                <a:spcPct val="80000"/>
              </a:lnSpc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flange swings wide into the cheek &amp; is nearly at right angles to the biting forces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(widest in this region)</a:t>
            </a:r>
            <a:r>
              <a:rPr lang="en-US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Its extent is influenced by the </a:t>
            </a:r>
            <a:r>
              <a:rPr lang="en-US" u="sng" dirty="0" err="1" smtClean="0">
                <a:solidFill>
                  <a:srgbClr val="FF0000"/>
                </a:solidFill>
                <a:cs typeface="+mn-cs"/>
              </a:rPr>
              <a:t>buccinator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 muscle </a:t>
            </a:r>
          </a:p>
          <a:p>
            <a:pPr eaLnBrk="1" hangingPunct="1">
              <a:lnSpc>
                <a:spcPct val="80000"/>
              </a:lnSpc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0484" name="Picture 2" descr="Image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3338" y="2573338"/>
            <a:ext cx="3810000" cy="293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0292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cs typeface="+mj-cs"/>
              </a:rPr>
              <a:t>Buccal</a:t>
            </a:r>
            <a:r>
              <a:rPr lang="en-US" sz="4000" dirty="0" smtClean="0">
                <a:cs typeface="+mj-cs"/>
              </a:rPr>
              <a:t> Vestibule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066800"/>
            <a:ext cx="3521075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3200" dirty="0" smtClean="0">
                <a:cs typeface="+mn-cs"/>
              </a:rPr>
              <a:t>The denture should cover completely the </a:t>
            </a:r>
            <a:r>
              <a:rPr lang="en-US" sz="3200" dirty="0" err="1" smtClean="0">
                <a:cs typeface="+mn-cs"/>
              </a:rPr>
              <a:t>buccal</a:t>
            </a:r>
            <a:r>
              <a:rPr lang="en-US" sz="3200" dirty="0" smtClean="0">
                <a:cs typeface="+mn-cs"/>
              </a:rPr>
              <a:t> shelf &amp; the fibers of </a:t>
            </a:r>
            <a:r>
              <a:rPr lang="en-US" sz="3200" dirty="0" err="1" smtClean="0">
                <a:cs typeface="+mn-cs"/>
              </a:rPr>
              <a:t>buccinator</a:t>
            </a:r>
            <a:r>
              <a:rPr lang="en-US" sz="3200" dirty="0" smtClean="0">
                <a:cs typeface="+mn-cs"/>
              </a:rPr>
              <a:t> attached to it.</a:t>
            </a:r>
            <a:endParaRPr lang="en-US" sz="3200" dirty="0" smtClean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8533" b="41504"/>
          <a:stretch>
            <a:fillRect/>
          </a:stretch>
        </p:blipFill>
        <p:spPr>
          <a:xfrm>
            <a:off x="4419600" y="2057400"/>
            <a:ext cx="3886200" cy="3810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7772400" cy="6858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err="1" smtClean="0">
                <a:cs typeface="+mj-cs"/>
              </a:rPr>
              <a:t>Buccal</a:t>
            </a:r>
            <a:r>
              <a:rPr lang="en-US" sz="4000" dirty="0" smtClean="0">
                <a:cs typeface="+mj-cs"/>
              </a:rPr>
              <a:t> Vestibule</a:t>
            </a:r>
            <a:endParaRPr lang="en-US" dirty="0">
              <a:cs typeface="+mj-cs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24000"/>
            <a:ext cx="5715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50292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cs typeface="+mj-cs"/>
              </a:rPr>
              <a:t>Buccal</a:t>
            </a:r>
            <a:r>
              <a:rPr lang="en-US" sz="4000" dirty="0" smtClean="0">
                <a:cs typeface="+mj-cs"/>
              </a:rPr>
              <a:t> Vestibule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28600" y="762000"/>
            <a:ext cx="39624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u="sng" dirty="0" err="1" smtClean="0">
                <a:solidFill>
                  <a:srgbClr val="FF0000"/>
                </a:solidFill>
                <a:cs typeface="+mn-cs"/>
              </a:rPr>
              <a:t>distobuccal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 border </a:t>
            </a:r>
            <a:r>
              <a:rPr lang="en-US" dirty="0" smtClean="0">
                <a:cs typeface="+mn-cs"/>
              </a:rPr>
              <a:t>must converge rapidly to avoid displacement by the contracting </a:t>
            </a:r>
            <a:r>
              <a:rPr lang="en-US" u="sng" dirty="0" err="1" smtClean="0">
                <a:solidFill>
                  <a:srgbClr val="FF0000"/>
                </a:solidFill>
                <a:cs typeface="+mn-cs"/>
              </a:rPr>
              <a:t>masseter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 muscle (7)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tension of </a:t>
            </a:r>
            <a:r>
              <a:rPr lang="en-US" dirty="0" err="1" smtClean="0">
                <a:cs typeface="+mn-cs"/>
              </a:rPr>
              <a:t>masseter</a:t>
            </a:r>
            <a:r>
              <a:rPr lang="en-US" dirty="0" smtClean="0">
                <a:cs typeface="+mn-cs"/>
              </a:rPr>
              <a:t> muscle will make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a concavity </a:t>
            </a:r>
            <a:r>
              <a:rPr lang="en-US" dirty="0" smtClean="0">
                <a:cs typeface="+mn-cs"/>
              </a:rPr>
              <a:t>in the </a:t>
            </a:r>
            <a:r>
              <a:rPr lang="en-US" dirty="0" err="1" smtClean="0">
                <a:cs typeface="+mn-cs"/>
              </a:rPr>
              <a:t>distobuccal</a:t>
            </a:r>
            <a:r>
              <a:rPr lang="en-US" dirty="0" smtClean="0">
                <a:cs typeface="+mn-cs"/>
              </a:rPr>
              <a:t> outline of the impression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8533" b="41504"/>
          <a:stretch>
            <a:fillRect/>
          </a:stretch>
        </p:blipFill>
        <p:spPr>
          <a:xfrm>
            <a:off x="4267200" y="2133600"/>
            <a:ext cx="3962400" cy="38862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42175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j-cs"/>
              </a:rPr>
              <a:t>Buccal</a:t>
            </a:r>
            <a:r>
              <a:rPr lang="en-US" dirty="0" smtClean="0">
                <a:cs typeface="+mj-cs"/>
              </a:rPr>
              <a:t> Vestibule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33400" y="1219200"/>
            <a:ext cx="3902075" cy="44196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external oblique ridge does not govern the extension of the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flange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denture border can be extended 1-2 mm beyond this ridge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In the impression, the external oblique ridge shows a groove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4580" name="Picture 2" descr="C:\Users\Dr.Rola\Desktop\buccal shelf.gif"/>
          <p:cNvPicPr>
            <a:picLocks noChangeAspect="1" noChangeArrowheads="1"/>
          </p:cNvPicPr>
          <p:nvPr/>
        </p:nvPicPr>
        <p:blipFill>
          <a:blip r:embed="rId3" cstate="print"/>
          <a:srcRect l="14156" r="14156"/>
          <a:stretch>
            <a:fillRect/>
          </a:stretch>
        </p:blipFill>
        <p:spPr bwMode="auto">
          <a:xfrm>
            <a:off x="4495800" y="1676400"/>
            <a:ext cx="4267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cs typeface="+mj-cs"/>
              </a:rPr>
              <a:t>Buccal</a:t>
            </a:r>
            <a:r>
              <a:rPr lang="en-US" dirty="0" smtClean="0">
                <a:cs typeface="+mj-cs"/>
              </a:rPr>
              <a:t> Vestibule</a:t>
            </a:r>
            <a:endParaRPr lang="en-US" dirty="0">
              <a:cs typeface="+mj-cs"/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76400"/>
            <a:ext cx="5867400" cy="48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242175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Distal Extension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4114800" cy="4525963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Limited by </a:t>
            </a:r>
            <a:r>
              <a:rPr lang="en-US" dirty="0" err="1" smtClean="0">
                <a:cs typeface="+mn-cs"/>
              </a:rPr>
              <a:t>ramus</a:t>
            </a:r>
            <a:r>
              <a:rPr lang="en-US" dirty="0" smtClean="0">
                <a:cs typeface="+mn-cs"/>
              </a:rPr>
              <a:t> of the mandible, by </a:t>
            </a:r>
            <a:r>
              <a:rPr lang="en-US" dirty="0" err="1" smtClean="0">
                <a:cs typeface="+mn-cs"/>
              </a:rPr>
              <a:t>buccinator</a:t>
            </a:r>
            <a:r>
              <a:rPr lang="en-US" dirty="0" smtClean="0">
                <a:cs typeface="+mn-cs"/>
              </a:rPr>
              <a:t>, by superior constrictor, &amp; by sharpness of lateral bony boundaries of </a:t>
            </a:r>
            <a:r>
              <a:rPr lang="en-US" dirty="0" err="1" smtClean="0">
                <a:cs typeface="+mn-cs"/>
              </a:rPr>
              <a:t>retromolar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fossa</a:t>
            </a:r>
            <a:r>
              <a:rPr lang="en-US" dirty="0" smtClean="0">
                <a:cs typeface="+mn-cs"/>
              </a:rPr>
              <a:t> *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denture base should extend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one half to two thirds over the </a:t>
            </a:r>
            <a:r>
              <a:rPr lang="en-US" u="sng" dirty="0" err="1" smtClean="0">
                <a:solidFill>
                  <a:srgbClr val="FF0000"/>
                </a:solidFill>
                <a:cs typeface="+mn-cs"/>
              </a:rPr>
              <a:t>retromolar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 pad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(not more because….)</a:t>
            </a:r>
          </a:p>
        </p:txBody>
      </p:sp>
      <p:pic>
        <p:nvPicPr>
          <p:cNvPr id="2662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411" r="11214"/>
          <a:stretch>
            <a:fillRect/>
          </a:stretch>
        </p:blipFill>
        <p:spPr>
          <a:xfrm>
            <a:off x="5029200" y="2209800"/>
            <a:ext cx="3810000" cy="3160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Distal Extension-</a:t>
            </a:r>
            <a:r>
              <a:rPr lang="en-US" sz="4000" dirty="0" err="1" smtClean="0">
                <a:cs typeface="+mj-cs"/>
              </a:rPr>
              <a:t>Retromolar</a:t>
            </a:r>
            <a:r>
              <a:rPr lang="en-US" sz="4000" dirty="0" smtClean="0">
                <a:cs typeface="+mj-cs"/>
              </a:rPr>
              <a:t> Pad</a:t>
            </a:r>
            <a:endParaRPr lang="en-US" sz="4000" dirty="0">
              <a:cs typeface="+mj-cs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3200" dirty="0" err="1" smtClean="0">
                <a:cs typeface="+mn-cs"/>
              </a:rPr>
              <a:t>Retromolar</a:t>
            </a:r>
            <a:r>
              <a:rPr lang="en-US" sz="3200" dirty="0" smtClean="0">
                <a:cs typeface="+mn-cs"/>
              </a:rPr>
              <a:t> pad </a:t>
            </a:r>
          </a:p>
          <a:p>
            <a:pPr lvl="1" eaLnBrk="1" hangingPunct="1">
              <a:buFont typeface="Symbol" pitchFamily="1" charset="2"/>
              <a:buChar char="-"/>
              <a:defRPr/>
            </a:pPr>
            <a:r>
              <a:rPr lang="en-US" sz="2800" dirty="0" smtClean="0"/>
              <a:t>Terminal border of the denture base</a:t>
            </a:r>
          </a:p>
          <a:p>
            <a:pPr lvl="1" eaLnBrk="1" hangingPunct="1">
              <a:buFont typeface="Symbol" pitchFamily="1" charset="2"/>
              <a:buChar char="-"/>
              <a:defRPr/>
            </a:pPr>
            <a:r>
              <a:rPr lang="en-US" sz="2800" dirty="0" smtClean="0"/>
              <a:t>Compressible soft tissue </a:t>
            </a:r>
          </a:p>
          <a:p>
            <a:pPr lvl="2" eaLnBrk="1" hangingPunct="1">
              <a:buFont typeface="Symbol" pitchFamily="1" charset="2"/>
              <a:buChar char="·"/>
              <a:defRPr/>
            </a:pPr>
            <a:r>
              <a:rPr lang="en-US" sz="2400" dirty="0" smtClean="0"/>
              <a:t>Comfort </a:t>
            </a:r>
          </a:p>
          <a:p>
            <a:pPr lvl="2" eaLnBrk="1" hangingPunct="1">
              <a:buFont typeface="Symbol" pitchFamily="1" charset="2"/>
              <a:buChar char="·"/>
              <a:defRPr/>
            </a:pPr>
            <a:r>
              <a:rPr lang="en-US" sz="2400" dirty="0" smtClean="0"/>
              <a:t>Peripheral seal</a:t>
            </a:r>
          </a:p>
          <a:p>
            <a:pPr lvl="1" eaLnBrk="1" hangingPunct="1">
              <a:buFont typeface="Symbol" pitchFamily="1" charset="2"/>
              <a:buChar char="-"/>
              <a:defRPr/>
            </a:pPr>
            <a:r>
              <a:rPr lang="en-US" sz="2800" dirty="0" smtClean="0"/>
              <a:t>Must be captured in impression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3338" y="2768600"/>
            <a:ext cx="3810000" cy="2540000"/>
          </a:xfrm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867400" y="3048000"/>
            <a:ext cx="381000" cy="5334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Lingual Border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00200"/>
            <a:ext cx="3429000" cy="41148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cs typeface="+mn-cs"/>
              </a:rPr>
              <a:t>   </a:t>
            </a:r>
            <a:r>
              <a:rPr lang="en-US" dirty="0" err="1" smtClean="0">
                <a:solidFill>
                  <a:srgbClr val="FFFF00"/>
                </a:solidFill>
                <a:cs typeface="+mn-cs"/>
              </a:rPr>
              <a:t>Mylohyoid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 muscle </a:t>
            </a:r>
            <a:r>
              <a:rPr lang="en-US" dirty="0" smtClean="0">
                <a:cs typeface="+mn-cs"/>
              </a:rPr>
              <a:t>has an indirect effect on anterior lingual border up to second premolar &amp; direct effect on posterior lingual border in molar region .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676400"/>
            <a:ext cx="4800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Lingual Border</a:t>
            </a:r>
            <a:endParaRPr lang="en-US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10000" cy="41148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200" dirty="0" smtClean="0">
                <a:cs typeface="+mn-cs"/>
              </a:rPr>
              <a:t>Sublingual Gland Region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200" dirty="0" smtClean="0">
                <a:cs typeface="+mn-cs"/>
              </a:rPr>
              <a:t>Molar Region of Lingual Flange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200" dirty="0" err="1" smtClean="0">
                <a:cs typeface="+mn-cs"/>
              </a:rPr>
              <a:t>Retromylohyoid</a:t>
            </a:r>
            <a:r>
              <a:rPr lang="en-US" sz="3200" dirty="0" smtClean="0">
                <a:cs typeface="+mn-cs"/>
              </a:rPr>
              <a:t> Region</a:t>
            </a:r>
            <a:endParaRPr lang="en-US" sz="3200" dirty="0">
              <a:cs typeface="+mn-cs"/>
            </a:endParaRPr>
          </a:p>
        </p:txBody>
      </p:sp>
      <p:pic>
        <p:nvPicPr>
          <p:cNvPr id="29700" name="Picture 2" descr="Image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5385"/>
          <a:stretch>
            <a:fillRect/>
          </a:stretch>
        </p:blipFill>
        <p:spPr>
          <a:xfrm>
            <a:off x="5029200" y="1752600"/>
            <a:ext cx="3786188" cy="38719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Sublingual Gland Region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In the premolar region, when the floor of the mouth is raised , the gland comes close to the crest of the ridge &amp; reduces the vertical space available for the extension of the flange in this region.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0724" name="Picture 2" descr="Image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209800"/>
            <a:ext cx="3810000" cy="258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42175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Sublingual Gland Region</a:t>
            </a:r>
          </a:p>
        </p:txBody>
      </p:sp>
      <p:pic>
        <p:nvPicPr>
          <p:cNvPr id="31747" name="Picture 2" descr="Image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524000"/>
            <a:ext cx="4114800" cy="2438400"/>
          </a:xfrm>
        </p:spPr>
      </p:pic>
      <p:sp>
        <p:nvSpPr>
          <p:cNvPr id="82948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4203700" cy="5334000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muscle lies deep to the sublingual gland &amp; other structures so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does not affect the border of the denture in this region except indirectly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Lingual </a:t>
            </a:r>
            <a:r>
              <a:rPr lang="en-US" dirty="0" err="1" smtClean="0">
                <a:cs typeface="+mn-cs"/>
              </a:rPr>
              <a:t>frenum</a:t>
            </a:r>
            <a:r>
              <a:rPr lang="en-US" dirty="0" smtClean="0">
                <a:cs typeface="+mn-cs"/>
              </a:rPr>
              <a:t>: should be registered in function because it often comes quite close to the crest of 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610600" cy="1143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Anatomy of Supporting Structures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50938" y="1981200"/>
            <a:ext cx="73072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cs typeface="+mn-cs"/>
              </a:rPr>
              <a:t>Crest of residual ridge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The mucous membrane covering the crest of residual ridge is similar to that of maxillary ridge, underlying bone is </a:t>
            </a:r>
            <a:r>
              <a:rPr lang="en-US" dirty="0" err="1" smtClean="0">
                <a:cs typeface="+mn-cs"/>
              </a:rPr>
              <a:t>cancellous</a:t>
            </a:r>
            <a:r>
              <a:rPr lang="en-US" dirty="0" smtClean="0">
                <a:cs typeface="+mn-cs"/>
              </a:rPr>
              <a:t> in nature, so considered as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secondary stress-bearing area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421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Sublingual Gland Region</a:t>
            </a:r>
            <a:endParaRPr lang="en-US" dirty="0">
              <a:cs typeface="+mj-cs"/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525" y="1981200"/>
            <a:ext cx="3806825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+mj-cs"/>
              </a:rPr>
              <a:t>Molar Region of Lingual Flange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239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cs typeface="+mn-cs"/>
              </a:rPr>
              <a:t>The flange must be made parallel to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muscle when it is contracted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cs typeface="+mn-cs"/>
              </a:rPr>
              <a:t>The lingual flange goes beyond the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muscle’s attachment to the mandible to reach the </a:t>
            </a:r>
            <a:r>
              <a:rPr lang="en-US" dirty="0" err="1" smtClean="0">
                <a:cs typeface="+mn-cs"/>
              </a:rPr>
              <a:t>mucolingual</a:t>
            </a:r>
            <a:r>
              <a:rPr lang="en-US" dirty="0" smtClean="0">
                <a:cs typeface="+mn-cs"/>
              </a:rPr>
              <a:t> fold; so lingual flange in molar region  </a:t>
            </a:r>
            <a:r>
              <a:rPr lang="en-US" u="sng" dirty="0" smtClean="0">
                <a:cs typeface="+mn-cs"/>
              </a:rPr>
              <a:t>moves away from the body of the mandible &amp; slopes toward the tongue 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Molar Region of Lingual Flange</a:t>
            </a:r>
            <a:endParaRPr lang="en-US" sz="4000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50938" y="1981200"/>
            <a:ext cx="7383462" cy="45720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sz="2800" dirty="0" smtClean="0">
                <a:cs typeface="+mn-cs"/>
              </a:rPr>
              <a:t>An extension  of  lingual flange  well beyond palpable position of </a:t>
            </a:r>
            <a:r>
              <a:rPr lang="en-US" sz="2800" dirty="0" err="1" smtClean="0">
                <a:cs typeface="+mn-cs"/>
              </a:rPr>
              <a:t>mylohyoid</a:t>
            </a:r>
            <a:r>
              <a:rPr lang="en-US" sz="2800" dirty="0" smtClean="0">
                <a:cs typeface="+mn-cs"/>
              </a:rPr>
              <a:t> ridge but not into undercut &amp; its sloping toward the tongue has many advantages: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   </a:t>
            </a:r>
            <a:r>
              <a:rPr lang="en-US" sz="2800" dirty="0" smtClean="0">
                <a:solidFill>
                  <a:srgbClr val="F66ABA"/>
                </a:solidFill>
              </a:rPr>
              <a:t>good border seal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66ABA"/>
                </a:solidFill>
              </a:rPr>
              <a:t>   no direct pressure on ridge       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66ABA"/>
                </a:solidFill>
              </a:rPr>
              <a:t>   provides space for the floor of mouth to be raised without displacing lower denture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66ABA"/>
                </a:solidFill>
              </a:rPr>
              <a:t>   guides tongue to rest on top of flange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F66ABA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838200"/>
            <a:ext cx="4238625" cy="4038600"/>
          </a:xfrm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076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90875"/>
            <a:ext cx="4095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j-cs"/>
              </a:rPr>
              <a:t>Retromylohyoid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Fossa</a:t>
            </a:r>
            <a:endParaRPr lang="en-US" dirty="0" smtClean="0">
              <a:cs typeface="+mj-cs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Posterior to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muscle.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muscle has no effect here so the </a:t>
            </a:r>
            <a:r>
              <a:rPr lang="en-US" u="sng" dirty="0" smtClean="0">
                <a:cs typeface="+mn-cs"/>
              </a:rPr>
              <a:t>flange can move back toward the body of the mandible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Bounded by </a:t>
            </a:r>
            <a:r>
              <a:rPr lang="en-US" dirty="0" err="1" smtClean="0">
                <a:cs typeface="+mn-cs"/>
              </a:rPr>
              <a:t>retromylohyoid</a:t>
            </a:r>
            <a:r>
              <a:rPr lang="en-US" dirty="0" smtClean="0">
                <a:cs typeface="+mn-cs"/>
              </a:rPr>
              <a:t> curtain.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denture should extend </a:t>
            </a:r>
            <a:r>
              <a:rPr lang="en-US" dirty="0" err="1" smtClean="0">
                <a:cs typeface="+mn-cs"/>
              </a:rPr>
              <a:t>posteriorly</a:t>
            </a:r>
            <a:r>
              <a:rPr lang="en-US" dirty="0" smtClean="0">
                <a:cs typeface="+mn-cs"/>
              </a:rPr>
              <a:t> to contact the curtain when the tongue is protruded.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42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cs typeface="+mj-cs"/>
              </a:rPr>
              <a:t>Retromylohyoid</a:t>
            </a:r>
            <a:r>
              <a:rPr lang="en-US" sz="3600" dirty="0" smtClean="0">
                <a:cs typeface="+mj-cs"/>
              </a:rPr>
              <a:t> curtain (RMC)</a:t>
            </a:r>
            <a:endParaRPr lang="en-US" sz="3600" dirty="0">
              <a:cs typeface="+mj-cs"/>
            </a:endParaRPr>
          </a:p>
        </p:txBody>
      </p:sp>
      <p:sp>
        <p:nvSpPr>
          <p:cNvPr id="86019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419600" cy="5334000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posterolateral</a:t>
            </a:r>
            <a:r>
              <a:rPr lang="en-US" dirty="0" smtClean="0">
                <a:cs typeface="+mn-cs"/>
              </a:rPr>
              <a:t> portion of RMC overlies the superior constrictor (SC) 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posteromedial</a:t>
            </a:r>
            <a:r>
              <a:rPr lang="en-US" dirty="0" smtClean="0">
                <a:cs typeface="+mn-cs"/>
              </a:rPr>
              <a:t> portion covers </a:t>
            </a:r>
            <a:r>
              <a:rPr lang="en-US" dirty="0" err="1" smtClean="0">
                <a:cs typeface="+mn-cs"/>
              </a:rPr>
              <a:t>palatoglossus</a:t>
            </a:r>
            <a:r>
              <a:rPr lang="en-US" dirty="0" smtClean="0">
                <a:cs typeface="+mn-cs"/>
              </a:rPr>
              <a:t> and lateral surface of tongue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inferior wall overlies the </a:t>
            </a:r>
            <a:r>
              <a:rPr lang="en-US" dirty="0" err="1" smtClean="0">
                <a:cs typeface="+mn-cs"/>
              </a:rPr>
              <a:t>submandibular</a:t>
            </a:r>
            <a:r>
              <a:rPr lang="en-US" dirty="0" smtClean="0">
                <a:cs typeface="+mn-cs"/>
              </a:rPr>
              <a:t> gland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2000" dirty="0" smtClean="0">
                <a:cs typeface="+mn-cs"/>
              </a:rPr>
              <a:t>RM: </a:t>
            </a:r>
            <a:r>
              <a:rPr lang="en-US" sz="2000" dirty="0" err="1" smtClean="0">
                <a:cs typeface="+mn-cs"/>
              </a:rPr>
              <a:t>ramus</a:t>
            </a:r>
            <a:r>
              <a:rPr lang="en-US" sz="2000" dirty="0" smtClean="0">
                <a:cs typeface="+mn-cs"/>
              </a:rPr>
              <a:t>; B: </a:t>
            </a:r>
            <a:r>
              <a:rPr lang="en-US" sz="2000" dirty="0" err="1" smtClean="0">
                <a:cs typeface="+mn-cs"/>
              </a:rPr>
              <a:t>buccinator</a:t>
            </a:r>
            <a:r>
              <a:rPr lang="en-US" sz="2000" dirty="0" smtClean="0">
                <a:cs typeface="+mn-cs"/>
              </a:rPr>
              <a:t>; PR: </a:t>
            </a:r>
            <a:r>
              <a:rPr lang="en-US" sz="2000" dirty="0" err="1" smtClean="0">
                <a:cs typeface="+mn-cs"/>
              </a:rPr>
              <a:t>pterygomandibular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raphe</a:t>
            </a:r>
            <a:r>
              <a:rPr lang="en-US" sz="2000" dirty="0" smtClean="0">
                <a:cs typeface="+mn-cs"/>
              </a:rPr>
              <a:t>; </a:t>
            </a:r>
            <a:r>
              <a:rPr lang="en-US" sz="2000" dirty="0" err="1" smtClean="0">
                <a:cs typeface="+mn-cs"/>
              </a:rPr>
              <a:t>MP:medial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pterygoid</a:t>
            </a:r>
            <a:r>
              <a:rPr lang="en-US" sz="2000" dirty="0" smtClean="0">
                <a:cs typeface="+mn-cs"/>
              </a:rPr>
              <a:t>; M:masseter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7892" name="Picture 2" descr="Image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447800"/>
            <a:ext cx="39624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505200"/>
            <a:ext cx="4105275" cy="3048000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"/>
            <a:ext cx="617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j-cs"/>
              </a:rPr>
              <a:t>Alveololingual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Sulcus</a:t>
            </a:r>
            <a:endParaRPr lang="en-US" dirty="0" smtClean="0">
              <a:cs typeface="+mj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Space between the residual ridge &amp; tongue 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Extends from lingual </a:t>
            </a:r>
            <a:r>
              <a:rPr lang="en-US" sz="2800" dirty="0" err="1" smtClean="0">
                <a:cs typeface="+mn-cs"/>
              </a:rPr>
              <a:t>frenum</a:t>
            </a:r>
            <a:r>
              <a:rPr lang="en-US" sz="2800" dirty="0" smtClean="0">
                <a:cs typeface="+mn-cs"/>
              </a:rPr>
              <a:t> to </a:t>
            </a:r>
            <a:r>
              <a:rPr lang="en-US" sz="2800" dirty="0" err="1" smtClean="0">
                <a:cs typeface="+mn-cs"/>
              </a:rPr>
              <a:t>retromylohyoid</a:t>
            </a:r>
            <a:r>
              <a:rPr lang="en-US" sz="2800" dirty="0" smtClean="0">
                <a:cs typeface="+mn-cs"/>
              </a:rPr>
              <a:t> curtain 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3 regions (anterior, middle &amp; posterior) 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The anterior region extends from the lingual f. back to where </a:t>
            </a:r>
            <a:r>
              <a:rPr lang="en-US" sz="2800" dirty="0" err="1" smtClean="0">
                <a:cs typeface="+mn-cs"/>
              </a:rPr>
              <a:t>mylohyoid</a:t>
            </a:r>
            <a:r>
              <a:rPr lang="en-US" sz="2800" dirty="0" smtClean="0">
                <a:cs typeface="+mn-cs"/>
              </a:rPr>
              <a:t> muscle curves above the level of the </a:t>
            </a:r>
            <a:r>
              <a:rPr lang="en-US" sz="2800" dirty="0" err="1" smtClean="0">
                <a:cs typeface="+mn-cs"/>
              </a:rPr>
              <a:t>sulcus</a:t>
            </a:r>
            <a:r>
              <a:rPr lang="en-US" sz="2800" dirty="0" smtClean="0">
                <a:cs typeface="+mn-cs"/>
              </a:rPr>
              <a:t> (</a:t>
            </a:r>
            <a:r>
              <a:rPr lang="en-US" sz="2800" dirty="0" err="1" smtClean="0">
                <a:cs typeface="+mn-cs"/>
              </a:rPr>
              <a:t>premylohyoid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fossa</a:t>
            </a:r>
            <a:r>
              <a:rPr lang="en-US" sz="2800" dirty="0" smtClean="0">
                <a:cs typeface="+mn-cs"/>
              </a:rPr>
              <a:t>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cs typeface="+mj-cs"/>
              </a:rPr>
              <a:t>Alveololingual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Sulcus</a:t>
            </a:r>
            <a:endParaRPr lang="en-US" dirty="0" smtClean="0">
              <a:cs typeface="+mj-cs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7162800" cy="6629400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The middle region extends from </a:t>
            </a:r>
            <a:r>
              <a:rPr lang="en-US" sz="2800" dirty="0" err="1" smtClean="0">
                <a:cs typeface="+mn-cs"/>
              </a:rPr>
              <a:t>premylohyoid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fossa</a:t>
            </a:r>
            <a:r>
              <a:rPr lang="en-US" sz="2800" dirty="0" smtClean="0">
                <a:cs typeface="+mn-cs"/>
              </a:rPr>
              <a:t> to the distal end of the </a:t>
            </a:r>
            <a:r>
              <a:rPr lang="en-US" sz="2800" dirty="0" err="1" smtClean="0">
                <a:cs typeface="+mn-cs"/>
              </a:rPr>
              <a:t>mylohyoid</a:t>
            </a:r>
            <a:r>
              <a:rPr lang="en-US" sz="2800" dirty="0" smtClean="0">
                <a:cs typeface="+mn-cs"/>
              </a:rPr>
              <a:t> ridge, curving medially from the body of the mandible. This curvature is caused by the </a:t>
            </a:r>
            <a:r>
              <a:rPr lang="en-US" sz="2800" dirty="0" err="1" smtClean="0">
                <a:cs typeface="+mn-cs"/>
              </a:rPr>
              <a:t>prominance</a:t>
            </a:r>
            <a:r>
              <a:rPr lang="en-US" sz="2800" dirty="0" smtClean="0">
                <a:cs typeface="+mn-cs"/>
              </a:rPr>
              <a:t> of </a:t>
            </a:r>
            <a:r>
              <a:rPr lang="en-US" sz="2800" dirty="0" err="1" smtClean="0">
                <a:cs typeface="+mn-cs"/>
              </a:rPr>
              <a:t>mylohyoid</a:t>
            </a:r>
            <a:r>
              <a:rPr lang="en-US" sz="2800" dirty="0" smtClean="0">
                <a:cs typeface="+mn-cs"/>
              </a:rPr>
              <a:t> ridge &amp; the action of </a:t>
            </a:r>
            <a:r>
              <a:rPr lang="en-US" sz="2800" dirty="0" err="1" smtClean="0">
                <a:cs typeface="+mn-cs"/>
              </a:rPr>
              <a:t>mylohyoid</a:t>
            </a:r>
            <a:r>
              <a:rPr lang="en-US" sz="2800" dirty="0" smtClean="0">
                <a:cs typeface="+mn-cs"/>
              </a:rPr>
              <a:t> muscle.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sz="2800" dirty="0" smtClean="0">
                <a:cs typeface="+mn-cs"/>
              </a:rPr>
              <a:t>The posterior region: here the flange passes into the </a:t>
            </a:r>
            <a:r>
              <a:rPr lang="en-US" sz="2800" dirty="0" err="1" smtClean="0">
                <a:cs typeface="+mn-cs"/>
              </a:rPr>
              <a:t>retromylohyoid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fossa</a:t>
            </a:r>
            <a:r>
              <a:rPr lang="en-US" sz="2800" dirty="0" smtClean="0">
                <a:cs typeface="+mn-cs"/>
              </a:rPr>
              <a:t> &amp; completes the 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typical S form</a:t>
            </a:r>
            <a:r>
              <a:rPr lang="en-US" sz="2800" dirty="0" smtClean="0">
                <a:solidFill>
                  <a:srgbClr val="FFC000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of the correctly shaped lingual flange.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5257800"/>
            <a:ext cx="7239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An “S” shaped lingual flange commonly results in posterior lingual area</a:t>
            </a:r>
            <a:br>
              <a:rPr lang="en-US" sz="3600" dirty="0" smtClean="0">
                <a:cs typeface="+mj-cs"/>
              </a:rPr>
            </a:br>
            <a:endParaRPr lang="en-US" sz="3600" dirty="0">
              <a:cs typeface="+mj-cs"/>
            </a:endParaRPr>
          </a:p>
        </p:txBody>
      </p:sp>
      <p:pic>
        <p:nvPicPr>
          <p:cNvPr id="41987" name="Picture 4" descr="bm61/61                                                        00016E7C Hard Disk                      B38A8E6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52" r="10280" b="4672"/>
          <a:stretch>
            <a:fillRect/>
          </a:stretch>
        </p:blipFill>
        <p:spPr>
          <a:xfrm>
            <a:off x="2362200" y="1219200"/>
            <a:ext cx="3733800" cy="3475038"/>
          </a:xfrm>
        </p:spPr>
      </p:pic>
      <p:sp>
        <p:nvSpPr>
          <p:cNvPr id="5" name="Freeform 5"/>
          <p:cNvSpPr>
            <a:spLocks/>
          </p:cNvSpPr>
          <p:nvPr/>
        </p:nvSpPr>
        <p:spPr bwMode="auto">
          <a:xfrm rot="21410136">
            <a:off x="3227388" y="1474788"/>
            <a:ext cx="457200" cy="134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336"/>
              </a:cxn>
              <a:cxn ang="0">
                <a:pos x="144" y="480"/>
              </a:cxn>
              <a:cxn ang="0">
                <a:pos x="192" y="720"/>
              </a:cxn>
              <a:cxn ang="0">
                <a:pos x="288" y="768"/>
              </a:cxn>
            </a:cxnLst>
            <a:rect l="0" t="0" r="r" b="b"/>
            <a:pathLst>
              <a:path w="288" h="768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36" y="280"/>
                  <a:pt x="144" y="336"/>
                </a:cubicBezTo>
                <a:cubicBezTo>
                  <a:pt x="151" y="391"/>
                  <a:pt x="136" y="416"/>
                  <a:pt x="144" y="480"/>
                </a:cubicBezTo>
                <a:cubicBezTo>
                  <a:pt x="151" y="543"/>
                  <a:pt x="168" y="672"/>
                  <a:pt x="192" y="720"/>
                </a:cubicBezTo>
                <a:cubicBezTo>
                  <a:pt x="216" y="768"/>
                  <a:pt x="272" y="760"/>
                  <a:pt x="288" y="768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cs typeface="+mj-cs"/>
              </a:rPr>
              <a:t>Buccal</a:t>
            </a:r>
            <a:r>
              <a:rPr lang="en-US" sz="4000" dirty="0" smtClean="0">
                <a:cs typeface="+mj-cs"/>
              </a:rPr>
              <a:t> Shelf Area     </a:t>
            </a:r>
            <a:endParaRPr lang="en-US" sz="4000" dirty="0"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38600" cy="5638800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mucous membrane covering the </a:t>
            </a:r>
            <a:r>
              <a:rPr lang="en-US" dirty="0" err="1" smtClean="0">
                <a:cs typeface="+mn-cs"/>
              </a:rPr>
              <a:t>buccal</a:t>
            </a:r>
            <a:r>
              <a:rPr lang="en-US" dirty="0" smtClean="0">
                <a:cs typeface="+mn-cs"/>
              </a:rPr>
              <a:t> shelf area is loosely attached, less keratinized &amp; contains thick </a:t>
            </a:r>
            <a:r>
              <a:rPr lang="en-US" dirty="0" err="1" smtClean="0">
                <a:cs typeface="+mn-cs"/>
              </a:rPr>
              <a:t>submucosal</a:t>
            </a:r>
            <a:r>
              <a:rPr lang="en-US" dirty="0" smtClean="0">
                <a:cs typeface="+mn-cs"/>
              </a:rPr>
              <a:t> layer.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Considered as a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primary stress-bearing area </a:t>
            </a:r>
            <a:r>
              <a:rPr lang="en-US" dirty="0" smtClean="0">
                <a:cs typeface="+mn-cs"/>
              </a:rPr>
              <a:t>because it is covered by a layer of cortical bone, &amp; it lies at right angles to vertical </a:t>
            </a:r>
            <a:r>
              <a:rPr lang="en-US" dirty="0" err="1" smtClean="0">
                <a:cs typeface="+mn-cs"/>
              </a:rPr>
              <a:t>occlusal</a:t>
            </a:r>
            <a:r>
              <a:rPr lang="en-US" dirty="0" smtClean="0">
                <a:cs typeface="+mn-cs"/>
              </a:rPr>
              <a:t> forces </a:t>
            </a:r>
          </a:p>
        </p:txBody>
      </p:sp>
      <p:pic>
        <p:nvPicPr>
          <p:cNvPr id="6148" name="Picture 2" descr="C:\Users\Dr.Rola\Desktop\buccal shelf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4156" r="14156"/>
          <a:stretch>
            <a:fillRect/>
          </a:stretch>
        </p:blipFill>
        <p:spPr>
          <a:xfrm>
            <a:off x="4800600" y="1066800"/>
            <a:ext cx="3810000" cy="3319463"/>
          </a:xfrm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958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543800" y="4876800"/>
            <a:ext cx="457200" cy="2809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  <a:endParaRPr lang="en-US" dirty="0">
              <a:cs typeface="+mj-cs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094538" cy="4114800"/>
          </a:xfrm>
        </p:spPr>
        <p:txBody>
          <a:bodyPr/>
          <a:lstStyle/>
          <a:p>
            <a:pPr eaLnBrk="1" hangingPunct="1">
              <a:buFont typeface="Symbol" pitchFamily="1" charset="2"/>
              <a:buNone/>
              <a:defRPr/>
            </a:pPr>
            <a:r>
              <a:rPr lang="en-US" i="1" dirty="0" smtClean="0">
                <a:cs typeface="+mn-cs"/>
              </a:rPr>
              <a:t>Boucher's </a:t>
            </a:r>
            <a:r>
              <a:rPr lang="en-US" i="1" dirty="0" err="1" smtClean="0">
                <a:cs typeface="+mn-cs"/>
              </a:rPr>
              <a:t>Prosthodontics</a:t>
            </a:r>
            <a:r>
              <a:rPr lang="en-US" i="1" dirty="0" smtClean="0">
                <a:cs typeface="+mn-cs"/>
              </a:rPr>
              <a:t> Treatment for Edentulous Patients. Twelfth Edition. Chapter s</a:t>
            </a:r>
            <a:r>
              <a:rPr lang="en-US" dirty="0" smtClean="0">
                <a:cs typeface="+mn-cs"/>
              </a:rPr>
              <a:t> 13 &amp; 14.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cs typeface="+mj-cs"/>
              </a:rPr>
              <a:t>Buccal</a:t>
            </a:r>
            <a:r>
              <a:rPr lang="en-US" dirty="0" smtClean="0">
                <a:cs typeface="+mj-cs"/>
              </a:rPr>
              <a:t> Shelf Area </a:t>
            </a:r>
            <a:endParaRPr lang="en-US" dirty="0">
              <a:cs typeface="+mj-cs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3550" y="1990725"/>
            <a:ext cx="4067175" cy="4095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417638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sz="4000" dirty="0" smtClean="0">
                <a:cs typeface="+mj-cs"/>
              </a:rPr>
              <a:t>Anatomical Features That Influence Shape of Supporting Structure</a:t>
            </a:r>
            <a:br>
              <a:rPr lang="en-US" sz="4000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+mj-cs"/>
              </a:rPr>
            </a:br>
            <a:endParaRPr lang="en-US" sz="3100" dirty="0" smtClean="0">
              <a:solidFill>
                <a:srgbClr val="FFC000"/>
              </a:solidFill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8229600" cy="3463925"/>
          </a:xfrm>
        </p:spPr>
        <p:txBody>
          <a:bodyPr/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ridge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Lingual </a:t>
            </a:r>
            <a:r>
              <a:rPr lang="en-US" dirty="0" err="1" smtClean="0">
                <a:cs typeface="+mn-cs"/>
              </a:rPr>
              <a:t>tuberosity</a:t>
            </a:r>
            <a:endParaRPr lang="en-US" dirty="0" smtClean="0">
              <a:cs typeface="+mn-cs"/>
            </a:endParaRP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Mental foramen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Genial tubercles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Torus </a:t>
            </a:r>
            <a:r>
              <a:rPr lang="en-US" dirty="0" err="1" smtClean="0">
                <a:cs typeface="+mn-cs"/>
              </a:rPr>
              <a:t>mandibularis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381000"/>
            <a:ext cx="72421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cs typeface="+mj-cs"/>
              </a:rPr>
              <a:t>Mylohyoid</a:t>
            </a:r>
            <a:r>
              <a:rPr lang="en-US" sz="3600" dirty="0" smtClean="0">
                <a:cs typeface="+mj-cs"/>
              </a:rPr>
              <a:t> Ridge</a:t>
            </a:r>
            <a:endParaRPr lang="en-US" sz="3600" dirty="0"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42672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line is an irregular rough bony crest extending from 3</a:t>
            </a:r>
            <a:r>
              <a:rPr lang="en-US" baseline="30000" dirty="0" smtClean="0">
                <a:cs typeface="+mn-cs"/>
              </a:rPr>
              <a:t>rd</a:t>
            </a:r>
            <a:r>
              <a:rPr lang="en-US" dirty="0" smtClean="0">
                <a:cs typeface="+mn-cs"/>
              </a:rPr>
              <a:t> molar to lower border of mandible in region of chin.</a:t>
            </a:r>
          </a:p>
          <a:p>
            <a:pPr eaLnBrk="1" hangingPunct="1"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The lingual flange of </a:t>
            </a:r>
            <a:r>
              <a:rPr lang="en-US" dirty="0" err="1" smtClean="0">
                <a:cs typeface="+mn-cs"/>
              </a:rPr>
              <a:t>mandibular</a:t>
            </a:r>
            <a:r>
              <a:rPr lang="en-US" dirty="0" smtClean="0">
                <a:cs typeface="+mn-cs"/>
              </a:rPr>
              <a:t> denture should extend 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inferior but not lateral </a:t>
            </a:r>
            <a:r>
              <a:rPr lang="en-US" dirty="0" smtClean="0">
                <a:cs typeface="+mn-cs"/>
              </a:rPr>
              <a:t>to </a:t>
            </a:r>
            <a:r>
              <a:rPr lang="en-US" dirty="0" err="1" smtClean="0">
                <a:cs typeface="+mn-cs"/>
              </a:rPr>
              <a:t>mylohyoid</a:t>
            </a:r>
            <a:r>
              <a:rPr lang="en-US" dirty="0" smtClean="0">
                <a:cs typeface="+mn-cs"/>
              </a:rPr>
              <a:t> line.</a:t>
            </a:r>
          </a:p>
          <a:p>
            <a:pPr eaLnBrk="1" hangingPunct="1">
              <a:buFont typeface="Symbol" pitchFamily="1" charset="2"/>
              <a:buChar char="·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391" r="14391"/>
          <a:stretch>
            <a:fillRect/>
          </a:stretch>
        </p:blipFill>
        <p:spPr>
          <a:xfrm>
            <a:off x="5257800" y="838200"/>
            <a:ext cx="3352800" cy="26670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23116" t="15440" r="28845" b="25748"/>
          <a:stretch>
            <a:fillRect/>
          </a:stretch>
        </p:blipFill>
        <p:spPr bwMode="auto">
          <a:xfrm>
            <a:off x="5257800" y="3733800"/>
            <a:ext cx="3636963" cy="2497138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6477000" y="4800600"/>
            <a:ext cx="457200" cy="266700"/>
          </a:xfrm>
          <a:prstGeom prst="line">
            <a:avLst/>
          </a:prstGeom>
          <a:noFill/>
          <a:ln w="38100" cap="sq">
            <a:solidFill>
              <a:srgbClr val="FF1512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538" r="2538"/>
          <a:stretch>
            <a:fillRect/>
          </a:stretch>
        </p:blipFill>
        <p:spPr>
          <a:xfrm>
            <a:off x="4572000" y="1981200"/>
            <a:ext cx="3810000" cy="4114800"/>
          </a:xfrm>
        </p:spPr>
      </p:pic>
      <p:sp>
        <p:nvSpPr>
          <p:cNvPr id="53251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43000" y="1828800"/>
            <a:ext cx="3429000" cy="6019800"/>
          </a:xfrm>
        </p:spPr>
        <p:txBody>
          <a:bodyPr>
            <a:normAutofit/>
          </a:bodyPr>
          <a:lstStyle/>
          <a:p>
            <a:pPr eaLnBrk="1" hangingPunct="1">
              <a:buFont typeface="Symbol" pitchFamily="1" charset="2"/>
              <a:buNone/>
              <a:defRPr/>
            </a:pPr>
            <a:r>
              <a:rPr lang="en-US" sz="3200" dirty="0" smtClean="0">
                <a:cs typeface="+mn-cs"/>
              </a:rPr>
              <a:t>The lingual </a:t>
            </a:r>
            <a:r>
              <a:rPr lang="en-US" sz="3200" dirty="0" err="1" smtClean="0">
                <a:cs typeface="+mn-cs"/>
              </a:rPr>
              <a:t>tuberosity</a:t>
            </a:r>
            <a:r>
              <a:rPr lang="en-US" sz="3200" dirty="0" smtClean="0">
                <a:cs typeface="+mn-cs"/>
              </a:rPr>
              <a:t> is an irregular area of bony </a:t>
            </a:r>
            <a:r>
              <a:rPr lang="en-US" sz="3200" dirty="0" err="1" smtClean="0">
                <a:cs typeface="+mn-cs"/>
              </a:rPr>
              <a:t>prominance</a:t>
            </a:r>
            <a:r>
              <a:rPr lang="en-US" sz="3200" dirty="0" smtClean="0">
                <a:cs typeface="+mn-cs"/>
              </a:rPr>
              <a:t> at the distal termination of the </a:t>
            </a:r>
            <a:r>
              <a:rPr lang="en-US" sz="3200" dirty="0" err="1" smtClean="0">
                <a:cs typeface="+mn-cs"/>
              </a:rPr>
              <a:t>mylohyoid</a:t>
            </a:r>
            <a:r>
              <a:rPr lang="en-US" sz="3200" dirty="0" smtClean="0">
                <a:cs typeface="+mn-cs"/>
              </a:rPr>
              <a:t> line.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04800"/>
            <a:ext cx="4800600" cy="9906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Lingual </a:t>
            </a:r>
            <a:r>
              <a:rPr lang="en-US" sz="3600" b="1" cap="all" dirty="0" err="1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tuberosity</a:t>
            </a:r>
            <a:endParaRPr lang="en-US" sz="3600" b="1" cap="all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solidFill>
                <a:srgbClr val="FFFF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52400"/>
            <a:ext cx="72421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Mental Foramen</a:t>
            </a:r>
            <a:endParaRPr lang="en-US" dirty="0">
              <a:cs typeface="+mj-cs"/>
            </a:endParaRPr>
          </a:p>
        </p:txBody>
      </p:sp>
      <p:pic>
        <p:nvPicPr>
          <p:cNvPr id="11267" name="Picture 2" descr="C:\Users\Dr.Rola\Desktop\buccal shel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76400"/>
            <a:ext cx="4038600" cy="4191000"/>
          </a:xfrm>
        </p:spPr>
      </p:pic>
      <p:sp>
        <p:nvSpPr>
          <p:cNvPr id="64516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572000" cy="45259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Located on lateral surface of mandible most commonly </a:t>
            </a:r>
            <a:r>
              <a:rPr lang="en-US" dirty="0" err="1" smtClean="0">
                <a:cs typeface="+mn-cs"/>
              </a:rPr>
              <a:t>betw</a:t>
            </a:r>
            <a:r>
              <a:rPr lang="en-US" dirty="0" smtClean="0">
                <a:cs typeface="+mn-cs"/>
              </a:rPr>
              <a:t>. 1</a:t>
            </a:r>
            <a:r>
              <a:rPr lang="en-US" baseline="30000" dirty="0" smtClean="0">
                <a:cs typeface="+mn-cs"/>
              </a:rPr>
              <a:t>st</a:t>
            </a:r>
            <a:r>
              <a:rPr lang="en-US" dirty="0" smtClean="0">
                <a:cs typeface="+mn-cs"/>
              </a:rPr>
              <a:t> &amp; 2</a:t>
            </a:r>
            <a:r>
              <a:rPr lang="en-US" baseline="30000" dirty="0" smtClean="0">
                <a:cs typeface="+mn-cs"/>
              </a:rPr>
              <a:t>nd</a:t>
            </a:r>
            <a:r>
              <a:rPr lang="en-US" dirty="0" smtClean="0">
                <a:cs typeface="+mn-cs"/>
              </a:rPr>
              <a:t> bicuspid </a:t>
            </a:r>
          </a:p>
          <a:p>
            <a:pPr eaLnBrk="1" hangingPunct="1">
              <a:spcBef>
                <a:spcPct val="0"/>
              </a:spcBef>
              <a:buFont typeface="Symbol" pitchFamily="1" charset="2"/>
              <a:buChar char="·"/>
              <a:defRPr/>
            </a:pPr>
            <a:r>
              <a:rPr lang="en-US" dirty="0" smtClean="0">
                <a:cs typeface="+mn-cs"/>
              </a:rPr>
              <a:t>If the loss of residual ridge is extensive, foramen occupies superior position and denture base should be relieved over the area to avoid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numbness or </a:t>
            </a:r>
            <a:r>
              <a:rPr lang="en-US" u="sng" dirty="0" err="1" smtClean="0">
                <a:solidFill>
                  <a:srgbClr val="FF0000"/>
                </a:solidFill>
                <a:cs typeface="+mn-cs"/>
              </a:rPr>
              <a:t>paresthesia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 of lower lip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6">
  <a:themeElements>
    <a:clrScheme name=" Loney Blue Vertical Strip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 Loney Blue Vertical Strip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 Loney Blue Vertical Strip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Loney Blue Vertical Strip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Loney Blue Vertical Strip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سمة6</Template>
  <TotalTime>5</TotalTime>
  <Words>1390</Words>
  <Application>Microsoft Office PowerPoint</Application>
  <PresentationFormat>عرض على الشاشة (3:4)‏</PresentationFormat>
  <Paragraphs>156</Paragraphs>
  <Slides>40</Slides>
  <Notes>16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سمة6</vt:lpstr>
      <vt:lpstr>Anatomy of Mandibular Denture Bearing Area</vt:lpstr>
      <vt:lpstr>الشريحة 2</vt:lpstr>
      <vt:lpstr>Anatomy of Supporting Structures</vt:lpstr>
      <vt:lpstr>Buccal Shelf Area     </vt:lpstr>
      <vt:lpstr>Buccal Shelf Area </vt:lpstr>
      <vt:lpstr>     Anatomical Features That Influence Shape of Supporting Structure      </vt:lpstr>
      <vt:lpstr>Mylohyoid Ridge</vt:lpstr>
      <vt:lpstr>الشريحة 8</vt:lpstr>
      <vt:lpstr>Mental Foramen</vt:lpstr>
      <vt:lpstr>Genial Tubercles</vt:lpstr>
      <vt:lpstr>Genial Tubercles</vt:lpstr>
      <vt:lpstr>Genial Tubercles</vt:lpstr>
      <vt:lpstr>الشريحة 13</vt:lpstr>
      <vt:lpstr>             Torus Mandibularis </vt:lpstr>
      <vt:lpstr>Anatomy of Limiting Structures</vt:lpstr>
      <vt:lpstr>Mandibular Anatomic Landmarks</vt:lpstr>
      <vt:lpstr>Labial Vestibule</vt:lpstr>
      <vt:lpstr>Buccal Vestibule</vt:lpstr>
      <vt:lpstr>Buccal Vestibule</vt:lpstr>
      <vt:lpstr>Buccal Vestibule</vt:lpstr>
      <vt:lpstr>Buccal Vestibule</vt:lpstr>
      <vt:lpstr>Buccal Vestibule</vt:lpstr>
      <vt:lpstr>Buccal Vestibule</vt:lpstr>
      <vt:lpstr>Distal Extension</vt:lpstr>
      <vt:lpstr>Distal Extension-Retromolar Pad</vt:lpstr>
      <vt:lpstr>Lingual Border</vt:lpstr>
      <vt:lpstr>Lingual Border</vt:lpstr>
      <vt:lpstr>Sublingual Gland Region</vt:lpstr>
      <vt:lpstr>Sublingual Gland Region</vt:lpstr>
      <vt:lpstr>Sublingual Gland Region</vt:lpstr>
      <vt:lpstr>Molar Region of Lingual Flange</vt:lpstr>
      <vt:lpstr>Molar Region of Lingual Flange</vt:lpstr>
      <vt:lpstr>الشريحة 33</vt:lpstr>
      <vt:lpstr>Retromylohyoid Fossa</vt:lpstr>
      <vt:lpstr>Retromylohyoid curtain (RMC)</vt:lpstr>
      <vt:lpstr>الشريحة 36</vt:lpstr>
      <vt:lpstr>Alveololingual Sulcus</vt:lpstr>
      <vt:lpstr>Alveololingual Sulcus</vt:lpstr>
      <vt:lpstr>An “S” shaped lingual flange commonly results in posterior lingual area 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Mandibular Denture Bearing Area</dc:title>
  <dc:creator>Dr.rola</dc:creator>
  <cp:lastModifiedBy>Dr.rola</cp:lastModifiedBy>
  <cp:revision>3</cp:revision>
  <dcterms:created xsi:type="dcterms:W3CDTF">2012-11-23T19:40:33Z</dcterms:created>
  <dcterms:modified xsi:type="dcterms:W3CDTF">2012-11-24T23:45:31Z</dcterms:modified>
</cp:coreProperties>
</file>