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6"/>
  </p:notesMasterIdLst>
  <p:handoutMasterIdLst>
    <p:handoutMasterId r:id="rId47"/>
  </p:handoutMasterIdLst>
  <p:sldIdLst>
    <p:sldId id="425" r:id="rId2"/>
    <p:sldId id="327" r:id="rId3"/>
    <p:sldId id="329" r:id="rId4"/>
    <p:sldId id="477" r:id="rId5"/>
    <p:sldId id="449" r:id="rId6"/>
    <p:sldId id="349" r:id="rId7"/>
    <p:sldId id="454" r:id="rId8"/>
    <p:sldId id="431" r:id="rId9"/>
    <p:sldId id="350" r:id="rId10"/>
    <p:sldId id="351" r:id="rId11"/>
    <p:sldId id="352" r:id="rId12"/>
    <p:sldId id="412" r:id="rId13"/>
    <p:sldId id="455" r:id="rId14"/>
    <p:sldId id="456" r:id="rId15"/>
    <p:sldId id="457" r:id="rId16"/>
    <p:sldId id="478" r:id="rId17"/>
    <p:sldId id="493" r:id="rId18"/>
    <p:sldId id="489" r:id="rId19"/>
    <p:sldId id="481" r:id="rId20"/>
    <p:sldId id="480" r:id="rId21"/>
    <p:sldId id="482" r:id="rId22"/>
    <p:sldId id="418" r:id="rId23"/>
    <p:sldId id="483" r:id="rId24"/>
    <p:sldId id="460" r:id="rId25"/>
    <p:sldId id="463" r:id="rId26"/>
    <p:sldId id="488" r:id="rId27"/>
    <p:sldId id="474" r:id="rId28"/>
    <p:sldId id="475" r:id="rId29"/>
    <p:sldId id="476" r:id="rId30"/>
    <p:sldId id="458" r:id="rId31"/>
    <p:sldId id="485" r:id="rId32"/>
    <p:sldId id="486" r:id="rId33"/>
    <p:sldId id="453" r:id="rId34"/>
    <p:sldId id="434" r:id="rId35"/>
    <p:sldId id="441" r:id="rId36"/>
    <p:sldId id="487" r:id="rId37"/>
    <p:sldId id="432" r:id="rId38"/>
    <p:sldId id="433" r:id="rId39"/>
    <p:sldId id="435" r:id="rId40"/>
    <p:sldId id="436" r:id="rId41"/>
    <p:sldId id="437" r:id="rId42"/>
    <p:sldId id="446" r:id="rId43"/>
    <p:sldId id="447" r:id="rId44"/>
    <p:sldId id="494" r:id="rId45"/>
  </p:sldIdLst>
  <p:sldSz cx="10287000" cy="6858000" type="35mm"/>
  <p:notesSz cx="6642100" cy="9779000"/>
  <p:custShowLst>
    <p:custShow name="Qualifying Prog Direct Retainer" id="0">
      <p:sldLst/>
    </p:custShow>
  </p:custShowLst>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i="1" kern="1200">
        <a:solidFill>
          <a:schemeClr val="tx1"/>
        </a:solidFill>
        <a:latin typeface="Times" pitchFamily="1" charset="0"/>
        <a:ea typeface="+mn-ea"/>
        <a:cs typeface="+mn-cs"/>
      </a:defRPr>
    </a:lvl1pPr>
    <a:lvl2pPr marL="457200" algn="l" rtl="0" eaLnBrk="0" fontAlgn="base" hangingPunct="0">
      <a:spcBef>
        <a:spcPct val="0"/>
      </a:spcBef>
      <a:spcAft>
        <a:spcPct val="0"/>
      </a:spcAft>
      <a:defRPr sz="2400" i="1" kern="1200">
        <a:solidFill>
          <a:schemeClr val="tx1"/>
        </a:solidFill>
        <a:latin typeface="Times" pitchFamily="1" charset="0"/>
        <a:ea typeface="+mn-ea"/>
        <a:cs typeface="+mn-cs"/>
      </a:defRPr>
    </a:lvl2pPr>
    <a:lvl3pPr marL="914400" algn="l" rtl="0" eaLnBrk="0" fontAlgn="base" hangingPunct="0">
      <a:spcBef>
        <a:spcPct val="0"/>
      </a:spcBef>
      <a:spcAft>
        <a:spcPct val="0"/>
      </a:spcAft>
      <a:defRPr sz="2400" i="1" kern="1200">
        <a:solidFill>
          <a:schemeClr val="tx1"/>
        </a:solidFill>
        <a:latin typeface="Times" pitchFamily="1" charset="0"/>
        <a:ea typeface="+mn-ea"/>
        <a:cs typeface="+mn-cs"/>
      </a:defRPr>
    </a:lvl3pPr>
    <a:lvl4pPr marL="1371600" algn="l" rtl="0" eaLnBrk="0" fontAlgn="base" hangingPunct="0">
      <a:spcBef>
        <a:spcPct val="0"/>
      </a:spcBef>
      <a:spcAft>
        <a:spcPct val="0"/>
      </a:spcAft>
      <a:defRPr sz="2400" i="1" kern="1200">
        <a:solidFill>
          <a:schemeClr val="tx1"/>
        </a:solidFill>
        <a:latin typeface="Times" pitchFamily="1" charset="0"/>
        <a:ea typeface="+mn-ea"/>
        <a:cs typeface="+mn-cs"/>
      </a:defRPr>
    </a:lvl4pPr>
    <a:lvl5pPr marL="1828800" algn="l" rtl="0" eaLnBrk="0" fontAlgn="base" hangingPunct="0">
      <a:spcBef>
        <a:spcPct val="0"/>
      </a:spcBef>
      <a:spcAft>
        <a:spcPct val="0"/>
      </a:spcAft>
      <a:defRPr sz="2400" i="1" kern="1200">
        <a:solidFill>
          <a:schemeClr val="tx1"/>
        </a:solidFill>
        <a:latin typeface="Times" pitchFamily="1" charset="0"/>
        <a:ea typeface="+mn-ea"/>
        <a:cs typeface="+mn-cs"/>
      </a:defRPr>
    </a:lvl5pPr>
    <a:lvl6pPr marL="2286000" algn="l" defTabSz="914400" rtl="0" eaLnBrk="1" latinLnBrk="0" hangingPunct="1">
      <a:defRPr sz="2400" i="1" kern="1200">
        <a:solidFill>
          <a:schemeClr val="tx1"/>
        </a:solidFill>
        <a:latin typeface="Times" pitchFamily="1" charset="0"/>
        <a:ea typeface="+mn-ea"/>
        <a:cs typeface="+mn-cs"/>
      </a:defRPr>
    </a:lvl6pPr>
    <a:lvl7pPr marL="2743200" algn="l" defTabSz="914400" rtl="0" eaLnBrk="1" latinLnBrk="0" hangingPunct="1">
      <a:defRPr sz="2400" i="1" kern="1200">
        <a:solidFill>
          <a:schemeClr val="tx1"/>
        </a:solidFill>
        <a:latin typeface="Times" pitchFamily="1" charset="0"/>
        <a:ea typeface="+mn-ea"/>
        <a:cs typeface="+mn-cs"/>
      </a:defRPr>
    </a:lvl7pPr>
    <a:lvl8pPr marL="3200400" algn="l" defTabSz="914400" rtl="0" eaLnBrk="1" latinLnBrk="0" hangingPunct="1">
      <a:defRPr sz="2400" i="1" kern="1200">
        <a:solidFill>
          <a:schemeClr val="tx1"/>
        </a:solidFill>
        <a:latin typeface="Times" pitchFamily="1" charset="0"/>
        <a:ea typeface="+mn-ea"/>
        <a:cs typeface="+mn-cs"/>
      </a:defRPr>
    </a:lvl8pPr>
    <a:lvl9pPr marL="3657600" algn="l" defTabSz="914400" rtl="0" eaLnBrk="1" latinLnBrk="0" hangingPunct="1">
      <a:defRPr sz="2400" i="1" kern="1200">
        <a:solidFill>
          <a:schemeClr val="tx1"/>
        </a:solidFill>
        <a:latin typeface="Times"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E2E642"/>
    </p:penClr>
  </p:showPr>
  <p:clrMru>
    <a:srgbClr val="FF9900"/>
    <a:srgbClr val="E2E642"/>
    <a:srgbClr val="0000C3"/>
    <a:srgbClr val="7DAB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787"/>
    <p:restoredTop sz="90860" autoAdjust="0"/>
  </p:normalViewPr>
  <p:slideViewPr>
    <p:cSldViewPr>
      <p:cViewPr varScale="1">
        <p:scale>
          <a:sx n="60" d="100"/>
          <a:sy n="60" d="100"/>
        </p:scale>
        <p:origin x="-90" y="-216"/>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396"/>
    </p:cViewPr>
  </p:sorterViewPr>
  <p:notesViewPr>
    <p:cSldViewPr>
      <p:cViewPr varScale="1">
        <p:scale>
          <a:sx n="68" d="100"/>
          <a:sy n="68" d="100"/>
        </p:scale>
        <p:origin x="-1688" y="-120"/>
      </p:cViewPr>
      <p:guideLst>
        <p:guide orient="horz" pos="3080"/>
        <p:guide pos="2092"/>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993775" y="892175"/>
            <a:ext cx="4667250" cy="3111500"/>
          </a:xfrm>
          <a:prstGeom prst="rect">
            <a:avLst/>
          </a:prstGeom>
          <a:noFill/>
          <a:ln w="12700">
            <a:noFill/>
            <a:miter lim="800000"/>
            <a:headEnd/>
            <a:tailEnd/>
          </a:ln>
          <a:effec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762320" y="9288353"/>
            <a:ext cx="2878243" cy="488950"/>
          </a:xfrm>
          <a:prstGeom prst="rect">
            <a:avLst/>
          </a:prstGeom>
          <a:ln/>
        </p:spPr>
        <p:txBody>
          <a:bodyPr/>
          <a:lstStyle/>
          <a:p>
            <a:fld id="{5AA68A0F-7211-41AC-8FD9-B1A9F25FFAD2}" type="slidenum">
              <a:rPr lang="en-US"/>
              <a:pPr/>
              <a:t>1</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xfrm>
            <a:off x="664210" y="4645025"/>
            <a:ext cx="5313680" cy="4400550"/>
          </a:xfrm>
          <a:prstGeom prst="rect">
            <a:avLst/>
          </a:prstGeo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a:xfrm>
            <a:off x="663575" y="4645025"/>
            <a:ext cx="5314950" cy="4400550"/>
          </a:xfrm>
          <a:prstGeom prst="rect">
            <a:avLst/>
          </a:prstGeom>
        </p:spPr>
        <p:txBody>
          <a:bodyPr>
            <a:normAutofit/>
          </a:bodyPr>
          <a:lstStyle/>
          <a:p>
            <a:r>
              <a:rPr lang="en-US" sz="1200" kern="1200" baseline="0" dirty="0" smtClean="0">
                <a:solidFill>
                  <a:schemeClr val="tx1"/>
                </a:solidFill>
                <a:latin typeface="Times" pitchFamily="1" charset="0"/>
                <a:ea typeface="+mn-ea"/>
                <a:cs typeface="+mn-cs"/>
              </a:rPr>
              <a:t>Design often seen for distal extension removable partial denture. Cast circumferential direct retainer engages </a:t>
            </a:r>
            <a:r>
              <a:rPr lang="en-US" sz="1200" kern="1200" baseline="0" dirty="0" err="1" smtClean="0">
                <a:solidFill>
                  <a:schemeClr val="tx1"/>
                </a:solidFill>
                <a:latin typeface="Times" pitchFamily="1" charset="0"/>
                <a:ea typeface="+mn-ea"/>
                <a:cs typeface="+mn-cs"/>
              </a:rPr>
              <a:t>mesiobuccal</a:t>
            </a:r>
            <a:r>
              <a:rPr lang="en-US" sz="1200" kern="1200" baseline="0" dirty="0" smtClean="0">
                <a:solidFill>
                  <a:schemeClr val="tx1"/>
                </a:solidFill>
                <a:latin typeface="Times" pitchFamily="1" charset="0"/>
                <a:ea typeface="+mn-ea"/>
                <a:cs typeface="+mn-cs"/>
              </a:rPr>
              <a:t> undercut and is supported by </a:t>
            </a:r>
            <a:r>
              <a:rPr lang="en-US" sz="1200" kern="1200" baseline="0" dirty="0" err="1" smtClean="0">
                <a:solidFill>
                  <a:schemeClr val="tx1"/>
                </a:solidFill>
                <a:latin typeface="Times" pitchFamily="1" charset="0"/>
                <a:ea typeface="+mn-ea"/>
                <a:cs typeface="+mn-cs"/>
              </a:rPr>
              <a:t>distocclusal</a:t>
            </a:r>
            <a:r>
              <a:rPr lang="en-US" sz="1200" kern="1200" baseline="0" dirty="0" smtClean="0">
                <a:solidFill>
                  <a:schemeClr val="tx1"/>
                </a:solidFill>
                <a:latin typeface="Times" pitchFamily="1" charset="0"/>
                <a:ea typeface="+mn-ea"/>
                <a:cs typeface="+mn-cs"/>
              </a:rPr>
              <a:t> rest. If</a:t>
            </a:r>
          </a:p>
          <a:p>
            <a:r>
              <a:rPr lang="en-US" sz="1200" kern="1200" baseline="0" dirty="0" smtClean="0">
                <a:solidFill>
                  <a:schemeClr val="tx1"/>
                </a:solidFill>
                <a:latin typeface="Times" pitchFamily="1" charset="0"/>
                <a:ea typeface="+mn-ea"/>
                <a:cs typeface="+mn-cs"/>
              </a:rPr>
              <a:t>rigidly attached </a:t>
            </a:r>
            <a:r>
              <a:rPr lang="en-US" sz="1200" b="1" kern="1200" baseline="0" dirty="0" smtClean="0">
                <a:solidFill>
                  <a:schemeClr val="tx1"/>
                </a:solidFill>
                <a:latin typeface="Times" pitchFamily="1" charset="0"/>
                <a:ea typeface="+mn-ea"/>
                <a:cs typeface="+mn-cs"/>
              </a:rPr>
              <a:t>to the abutment tooth, this could be considered </a:t>
            </a:r>
            <a:r>
              <a:rPr lang="en-US" sz="1200" kern="1200" baseline="0" dirty="0" smtClean="0">
                <a:solidFill>
                  <a:schemeClr val="tx1"/>
                </a:solidFill>
                <a:latin typeface="Times" pitchFamily="1" charset="0"/>
                <a:ea typeface="+mn-ea"/>
                <a:cs typeface="+mn-cs"/>
              </a:rPr>
              <a:t>a cantilever design, and it may impart detrimental first-class lever force to abutment if tissue support under extension base allows excessive vertical movement toward the residual ridge.</a:t>
            </a:r>
            <a:endParaRPr lang="en-US" dirty="0" smtClean="0"/>
          </a:p>
          <a:p>
            <a:endParaRPr lang="en-US" dirty="0" smtClean="0"/>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a:xfrm>
            <a:off x="663575" y="4645025"/>
            <a:ext cx="5314950" cy="4400550"/>
          </a:xfrm>
          <a:prstGeom prst="rect">
            <a:avLst/>
          </a:prstGeom>
        </p:spPr>
        <p:txBody>
          <a:bodyPr>
            <a:normAutofit/>
          </a:bodyPr>
          <a:lstStyle/>
          <a:p>
            <a:r>
              <a:rPr lang="en-US" sz="1200" kern="1200" baseline="0" dirty="0" smtClean="0">
                <a:solidFill>
                  <a:schemeClr val="tx1"/>
                </a:solidFill>
                <a:latin typeface="Times" pitchFamily="1" charset="0"/>
                <a:ea typeface="+mn-ea"/>
                <a:cs typeface="+mn-cs"/>
              </a:rPr>
              <a:t>Length of lever from fulcrum (F) to resistance (R) is called resistance arm. That</a:t>
            </a:r>
          </a:p>
          <a:p>
            <a:r>
              <a:rPr lang="en-US" sz="1200" kern="1200" baseline="0" dirty="0" smtClean="0">
                <a:solidFill>
                  <a:schemeClr val="tx1"/>
                </a:solidFill>
                <a:latin typeface="Times" pitchFamily="1" charset="0"/>
                <a:ea typeface="+mn-ea"/>
                <a:cs typeface="+mn-cs"/>
              </a:rPr>
              <a:t>portion of lever from fulcrum to point of application of force (E) is called effort arm. Whenever effort arm is longer than resistance arm, mechanical advantage is in favor of effort arm, proportional to difference in length of the two arms. In other words, when effort arm is twice the length of the resistance arm, a 25-lb weight on effort arm will balance a 50-lb weight at end of resistance arm. The opposite is also true and helps illustrate cross-arch stabilization. When the resistance arm is lengthened (cross-arch clasp assembly placed on a second molar versus a second premolar) the effort arm is more efficiently counteracted.</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a:xfrm>
            <a:off x="664210" y="4645025"/>
            <a:ext cx="5313680" cy="4400550"/>
          </a:xfrm>
          <a:prstGeom prst="rect">
            <a:avLst/>
          </a:prstGeom>
        </p:spPr>
        <p:txBody>
          <a:bodyPr>
            <a:normAutofit/>
          </a:bodyPr>
          <a:lstStyle/>
          <a:p>
            <a:pPr marL="450850" indent="-450850">
              <a:defRPr/>
            </a:pPr>
            <a:r>
              <a:rPr lang="en-US" dirty="0" smtClean="0"/>
              <a:t>I - bar most common</a:t>
            </a:r>
          </a:p>
          <a:p>
            <a:pPr marL="450850" indent="-450850">
              <a:defRPr/>
            </a:pPr>
            <a:r>
              <a:rPr lang="en-US" dirty="0" smtClean="0"/>
              <a:t>S - bar used to avoid large soft tissue undercut</a:t>
            </a:r>
          </a:p>
          <a:p>
            <a:pPr marL="450850" indent="-450850">
              <a:defRPr/>
            </a:pPr>
            <a:r>
              <a:rPr lang="en-US" dirty="0" smtClean="0"/>
              <a:t>"Y", "T", "L", and "U" less useful</a:t>
            </a:r>
          </a:p>
          <a:p>
            <a:endParaRPr lang="en-US" dirty="0"/>
          </a:p>
        </p:txBody>
      </p:sp>
      <p:sp>
        <p:nvSpPr>
          <p:cNvPr id="4" name="عنصر نائب لرقم الشريحة 3"/>
          <p:cNvSpPr>
            <a:spLocks noGrp="1"/>
          </p:cNvSpPr>
          <p:nvPr>
            <p:ph type="sldNum" sz="quarter" idx="10"/>
          </p:nvPr>
        </p:nvSpPr>
        <p:spPr>
          <a:xfrm>
            <a:off x="3762320" y="9288353"/>
            <a:ext cx="2878243" cy="488950"/>
          </a:xfrm>
          <a:prstGeom prst="rect">
            <a:avLst/>
          </a:prstGeom>
        </p:spPr>
        <p:txBody>
          <a:bodyPr/>
          <a:lstStyle/>
          <a:p>
            <a:fld id="{B6EC2405-E796-4F00-82EC-AFC1158B8ADE}" type="slidenum">
              <a:rPr lang="en-US" smtClean="0"/>
              <a:pPr/>
              <a:t>27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a:xfrm>
            <a:off x="663575" y="4645025"/>
            <a:ext cx="5314950" cy="4400550"/>
          </a:xfrm>
          <a:prstGeom prst="rect">
            <a:avLst/>
          </a:prstGeom>
        </p:spPr>
        <p:txBody>
          <a:bodyPr>
            <a:normAutofit/>
          </a:bodyPr>
          <a:lstStyle/>
          <a:p>
            <a:r>
              <a:rPr lang="en-US" sz="1200" kern="1200" baseline="0" dirty="0" smtClean="0">
                <a:solidFill>
                  <a:schemeClr val="tx1"/>
                </a:solidFill>
                <a:latin typeface="Times" pitchFamily="1" charset="0"/>
                <a:ea typeface="+mn-ea"/>
                <a:cs typeface="+mn-cs"/>
              </a:rPr>
              <a:t>the potential for first-class lever action can also exist in Class II, modification 1 designs</a:t>
            </a:r>
          </a:p>
          <a:p>
            <a:r>
              <a:rPr lang="en-US" sz="1200" kern="1200" baseline="0" dirty="0" smtClean="0">
                <a:solidFill>
                  <a:schemeClr val="tx1"/>
                </a:solidFill>
                <a:latin typeface="Times" pitchFamily="1" charset="0"/>
                <a:ea typeface="+mn-ea"/>
                <a:cs typeface="+mn-cs"/>
              </a:rPr>
              <a:t>for removable partial denture frameworks. If cast circumferential direct retainer with a </a:t>
            </a:r>
            <a:r>
              <a:rPr lang="en-US" sz="1200" kern="1200" baseline="0" dirty="0" err="1" smtClean="0">
                <a:solidFill>
                  <a:schemeClr val="tx1"/>
                </a:solidFill>
                <a:latin typeface="Times" pitchFamily="1" charset="0"/>
                <a:ea typeface="+mn-ea"/>
                <a:cs typeface="+mn-cs"/>
              </a:rPr>
              <a:t>mesiobuccal</a:t>
            </a:r>
            <a:r>
              <a:rPr lang="en-US" sz="1200" kern="1200" baseline="0" dirty="0" smtClean="0">
                <a:solidFill>
                  <a:schemeClr val="tx1"/>
                </a:solidFill>
                <a:latin typeface="Times" pitchFamily="1" charset="0"/>
                <a:ea typeface="+mn-ea"/>
                <a:cs typeface="+mn-cs"/>
              </a:rPr>
              <a:t> undercut on right first premolar were used, force placed on denture base could</a:t>
            </a:r>
          </a:p>
          <a:p>
            <a:r>
              <a:rPr lang="en-US" sz="1200" kern="1200" baseline="0" dirty="0" smtClean="0">
                <a:solidFill>
                  <a:schemeClr val="tx1"/>
                </a:solidFill>
                <a:latin typeface="Times" pitchFamily="1" charset="0"/>
                <a:ea typeface="+mn-ea"/>
                <a:cs typeface="+mn-cs"/>
              </a:rPr>
              <a:t>impart upward and </a:t>
            </a:r>
            <a:r>
              <a:rPr lang="en-US" sz="1200" kern="1200" baseline="0" dirty="0" err="1" smtClean="0">
                <a:solidFill>
                  <a:schemeClr val="tx1"/>
                </a:solidFill>
                <a:latin typeface="Times" pitchFamily="1" charset="0"/>
                <a:ea typeface="+mn-ea"/>
                <a:cs typeface="+mn-cs"/>
              </a:rPr>
              <a:t>posteriorly</a:t>
            </a:r>
            <a:r>
              <a:rPr lang="en-US" sz="1200" kern="1200" baseline="0" dirty="0" smtClean="0">
                <a:solidFill>
                  <a:schemeClr val="tx1"/>
                </a:solidFill>
                <a:latin typeface="Times" pitchFamily="1" charset="0"/>
                <a:ea typeface="+mn-ea"/>
                <a:cs typeface="+mn-cs"/>
              </a:rPr>
              <a:t> moving force on premolar, resulting in loss of contact between premolar and canine.</a:t>
            </a:r>
          </a:p>
          <a:p>
            <a:r>
              <a:rPr lang="en-US" sz="1200" kern="1200" baseline="0" dirty="0" smtClean="0">
                <a:solidFill>
                  <a:schemeClr val="tx1"/>
                </a:solidFill>
                <a:latin typeface="Times" pitchFamily="1" charset="0"/>
                <a:ea typeface="+mn-ea"/>
                <a:cs typeface="+mn-cs"/>
              </a:rPr>
              <a:t>Tissue support from extension base area is most important to minimize lever action of clasp. Retainer design could help accommodate more of an </a:t>
            </a:r>
            <a:r>
              <a:rPr lang="en-US" sz="1200" kern="1200" baseline="0" dirty="0" err="1" smtClean="0">
                <a:solidFill>
                  <a:schemeClr val="tx1"/>
                </a:solidFill>
                <a:latin typeface="Times" pitchFamily="1" charset="0"/>
                <a:ea typeface="+mn-ea"/>
                <a:cs typeface="+mn-cs"/>
              </a:rPr>
              <a:t>anteriorly</a:t>
            </a:r>
            <a:r>
              <a:rPr lang="en-US" sz="1200" kern="1200" baseline="0" dirty="0" smtClean="0">
                <a:solidFill>
                  <a:schemeClr val="tx1"/>
                </a:solidFill>
                <a:latin typeface="Times" pitchFamily="1" charset="0"/>
                <a:ea typeface="+mn-ea"/>
                <a:cs typeface="+mn-cs"/>
              </a:rPr>
              <a:t> directed force during</a:t>
            </a:r>
          </a:p>
          <a:p>
            <a:r>
              <a:rPr lang="en-US" sz="1200" kern="1200" baseline="0" dirty="0" smtClean="0">
                <a:solidFill>
                  <a:schemeClr val="tx1"/>
                </a:solidFill>
                <a:latin typeface="Times" pitchFamily="1" charset="0"/>
                <a:ea typeface="+mn-ea"/>
                <a:cs typeface="+mn-cs"/>
              </a:rPr>
              <a:t>rotation of the denture base in an attempt to maintain tooth </a:t>
            </a:r>
            <a:r>
              <a:rPr lang="en-US" sz="1200" b="1" kern="1200" baseline="0" dirty="0" smtClean="0">
                <a:solidFill>
                  <a:schemeClr val="tx1"/>
                </a:solidFill>
                <a:latin typeface="Times" pitchFamily="1" charset="0"/>
                <a:ea typeface="+mn-ea"/>
                <a:cs typeface="+mn-cs"/>
              </a:rPr>
              <a:t>contact. Other alternatives to first premolar design of direct </a:t>
            </a:r>
            <a:r>
              <a:rPr lang="en-US" sz="1200" kern="1200" baseline="0" dirty="0" smtClean="0">
                <a:solidFill>
                  <a:schemeClr val="tx1"/>
                </a:solidFill>
                <a:latin typeface="Times" pitchFamily="1" charset="0"/>
                <a:ea typeface="+mn-ea"/>
                <a:cs typeface="+mn-cs"/>
              </a:rPr>
              <a:t>retainer would be tapered wrought-wire retentive arm that uses </a:t>
            </a:r>
            <a:r>
              <a:rPr lang="en-US" sz="1200" kern="1200" baseline="0" dirty="0" err="1" smtClean="0">
                <a:solidFill>
                  <a:schemeClr val="tx1"/>
                </a:solidFill>
                <a:latin typeface="Times" pitchFamily="1" charset="0"/>
                <a:ea typeface="+mn-ea"/>
                <a:cs typeface="+mn-cs"/>
              </a:rPr>
              <a:t>mesiobuccal</a:t>
            </a:r>
            <a:r>
              <a:rPr lang="en-US" sz="1200" kern="1200" baseline="0" dirty="0" smtClean="0">
                <a:solidFill>
                  <a:schemeClr val="tx1"/>
                </a:solidFill>
                <a:latin typeface="Times" pitchFamily="1" charset="0"/>
                <a:ea typeface="+mn-ea"/>
                <a:cs typeface="+mn-cs"/>
              </a:rPr>
              <a:t> undercut.</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a:xfrm>
            <a:off x="663575" y="4645025"/>
            <a:ext cx="5314950" cy="4400550"/>
          </a:xfrm>
          <a:prstGeom prst="rect">
            <a:avLst/>
          </a:prstGeom>
        </p:spPr>
        <p:txBody>
          <a:bodyPr>
            <a:normAutofit/>
          </a:bodyPr>
          <a:lstStyle/>
          <a:p>
            <a:r>
              <a:rPr lang="en-US" sz="1200" kern="1200" baseline="0" dirty="0" smtClean="0">
                <a:solidFill>
                  <a:schemeClr val="tx1"/>
                </a:solidFill>
                <a:latin typeface="Times" pitchFamily="1" charset="0"/>
                <a:ea typeface="+mn-ea"/>
                <a:cs typeface="+mn-cs"/>
              </a:rPr>
              <a:t>Bar retainer is used on anterior abutment of modification space, and its terminus engages </a:t>
            </a:r>
            <a:r>
              <a:rPr lang="en-US" sz="1200" kern="1200" baseline="0" dirty="0" err="1" smtClean="0">
                <a:solidFill>
                  <a:schemeClr val="tx1"/>
                </a:solidFill>
                <a:latin typeface="Times" pitchFamily="1" charset="0"/>
                <a:ea typeface="+mn-ea"/>
                <a:cs typeface="+mn-cs"/>
              </a:rPr>
              <a:t>distobuccal</a:t>
            </a:r>
            <a:r>
              <a:rPr lang="en-US" sz="1200" kern="1200" baseline="0" dirty="0" smtClean="0">
                <a:solidFill>
                  <a:schemeClr val="tx1"/>
                </a:solidFill>
                <a:latin typeface="Times" pitchFamily="1" charset="0"/>
                <a:ea typeface="+mn-ea"/>
                <a:cs typeface="+mn-cs"/>
              </a:rPr>
              <a:t> undercut. Denture is designed to rotate around terminal abutments when force is directed toward basal seat on left. Such rotation would impart force on right premolar directed superiorly and </a:t>
            </a:r>
            <a:r>
              <a:rPr lang="en-US" sz="1200" kern="1200" baseline="0" dirty="0" err="1" smtClean="0">
                <a:solidFill>
                  <a:schemeClr val="tx1"/>
                </a:solidFill>
                <a:latin typeface="Times" pitchFamily="1" charset="0"/>
                <a:ea typeface="+mn-ea"/>
                <a:cs typeface="+mn-cs"/>
              </a:rPr>
              <a:t>anteriorly</a:t>
            </a:r>
            <a:r>
              <a:rPr lang="en-US" sz="1200" kern="1200" baseline="0" dirty="0" smtClean="0">
                <a:solidFill>
                  <a:schemeClr val="tx1"/>
                </a:solidFill>
                <a:latin typeface="Times" pitchFamily="1" charset="0"/>
                <a:ea typeface="+mn-ea"/>
                <a:cs typeface="+mn-cs"/>
              </a:rPr>
              <a:t>. However, this direction of force is resisted</a:t>
            </a:r>
          </a:p>
          <a:p>
            <a:r>
              <a:rPr lang="en-US" sz="1200" kern="1200" baseline="0" dirty="0" smtClean="0">
                <a:solidFill>
                  <a:schemeClr val="tx1"/>
                </a:solidFill>
                <a:latin typeface="Times" pitchFamily="1" charset="0"/>
                <a:ea typeface="+mn-ea"/>
                <a:cs typeface="+mn-cs"/>
              </a:rPr>
              <a:t>in great part by </a:t>
            </a:r>
            <a:r>
              <a:rPr lang="en-US" sz="1200" kern="1200" baseline="0" dirty="0" err="1" smtClean="0">
                <a:solidFill>
                  <a:schemeClr val="tx1"/>
                </a:solidFill>
                <a:latin typeface="Times" pitchFamily="1" charset="0"/>
                <a:ea typeface="+mn-ea"/>
                <a:cs typeface="+mn-cs"/>
              </a:rPr>
              <a:t>mesial</a:t>
            </a:r>
            <a:r>
              <a:rPr lang="en-US" sz="1200" kern="1200" baseline="0" dirty="0" smtClean="0">
                <a:solidFill>
                  <a:schemeClr val="tx1"/>
                </a:solidFill>
                <a:latin typeface="Times" pitchFamily="1" charset="0"/>
                <a:ea typeface="+mn-ea"/>
                <a:cs typeface="+mn-cs"/>
              </a:rPr>
              <a:t> contact with canine. Direct retainer on right premolar engaging </a:t>
            </a:r>
            <a:r>
              <a:rPr lang="en-US" sz="1200" kern="1200" baseline="0" dirty="0" err="1" smtClean="0">
                <a:solidFill>
                  <a:schemeClr val="tx1"/>
                </a:solidFill>
                <a:latin typeface="Times" pitchFamily="1" charset="0"/>
                <a:ea typeface="+mn-ea"/>
                <a:cs typeface="+mn-cs"/>
              </a:rPr>
              <a:t>mesiobuccal</a:t>
            </a:r>
            <a:r>
              <a:rPr lang="en-US" sz="1200" kern="1200" baseline="0" dirty="0" smtClean="0">
                <a:solidFill>
                  <a:schemeClr val="tx1"/>
                </a:solidFill>
                <a:latin typeface="Times" pitchFamily="1" charset="0"/>
                <a:ea typeface="+mn-ea"/>
                <a:cs typeface="+mn-cs"/>
              </a:rPr>
              <a:t> undercut would tend to force tooth superiorly and </a:t>
            </a:r>
            <a:r>
              <a:rPr lang="en-US" sz="1200" kern="1200" baseline="0" dirty="0" err="1" smtClean="0">
                <a:solidFill>
                  <a:schemeClr val="tx1"/>
                </a:solidFill>
                <a:latin typeface="Times" pitchFamily="1" charset="0"/>
                <a:ea typeface="+mn-ea"/>
                <a:cs typeface="+mn-cs"/>
              </a:rPr>
              <a:t>posteriorly</a:t>
            </a:r>
            <a:r>
              <a:rPr lang="en-US" sz="1200" kern="1200" baseline="0" dirty="0" smtClean="0">
                <a:solidFill>
                  <a:schemeClr val="tx1"/>
                </a:solidFill>
                <a:latin typeface="Times" pitchFamily="1" charset="0"/>
                <a:ea typeface="+mn-ea"/>
                <a:cs typeface="+mn-cs"/>
              </a:rPr>
              <a:t>.</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a:xfrm>
            <a:off x="663575" y="4645025"/>
            <a:ext cx="5314950" cy="4400550"/>
          </a:xfrm>
          <a:prstGeom prst="rect">
            <a:avLst/>
          </a:prstGeom>
        </p:spPr>
        <p:txBody>
          <a:bodyPr>
            <a:normAutofit/>
          </a:bodyPr>
          <a:lstStyle/>
          <a:p>
            <a:r>
              <a:rPr lang="en-US" sz="1200" kern="1200" baseline="0" dirty="0" smtClean="0">
                <a:solidFill>
                  <a:schemeClr val="tx1"/>
                </a:solidFill>
                <a:latin typeface="Times" pitchFamily="1" charset="0"/>
                <a:ea typeface="+mn-ea"/>
                <a:cs typeface="+mn-cs"/>
              </a:rPr>
              <a:t>Clasps placed closer to the </a:t>
            </a:r>
            <a:r>
              <a:rPr lang="en-US" sz="1200" kern="1200" baseline="0" dirty="0" err="1" smtClean="0">
                <a:solidFill>
                  <a:schemeClr val="tx1"/>
                </a:solidFill>
                <a:latin typeface="Times" pitchFamily="1" charset="0"/>
                <a:ea typeface="+mn-ea"/>
                <a:cs typeface="+mn-cs"/>
              </a:rPr>
              <a:t>occlusal</a:t>
            </a:r>
            <a:r>
              <a:rPr lang="en-US" sz="1200" kern="1200" baseline="0" dirty="0" smtClean="0">
                <a:solidFill>
                  <a:schemeClr val="tx1"/>
                </a:solidFill>
                <a:latin typeface="Times" pitchFamily="1" charset="0"/>
                <a:ea typeface="+mn-ea"/>
                <a:cs typeface="+mn-cs"/>
              </a:rPr>
              <a:t>/</a:t>
            </a:r>
            <a:r>
              <a:rPr lang="en-US" sz="1200" kern="1200" baseline="0" dirty="0" err="1" smtClean="0">
                <a:solidFill>
                  <a:schemeClr val="tx1"/>
                </a:solidFill>
                <a:latin typeface="Times" pitchFamily="1" charset="0"/>
                <a:ea typeface="+mn-ea"/>
                <a:cs typeface="+mn-cs"/>
              </a:rPr>
              <a:t>incisal</a:t>
            </a:r>
            <a:r>
              <a:rPr lang="en-US" sz="1200" kern="1200" baseline="0" dirty="0" smtClean="0">
                <a:solidFill>
                  <a:schemeClr val="tx1"/>
                </a:solidFill>
                <a:latin typeface="Times" pitchFamily="1" charset="0"/>
                <a:ea typeface="+mn-ea"/>
                <a:cs typeface="+mn-cs"/>
              </a:rPr>
              <a:t> surface have a greater likelihood of imparting tipping forces to abutments.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a:xfrm>
            <a:off x="663575" y="4645025"/>
            <a:ext cx="5314950" cy="4400550"/>
          </a:xfrm>
          <a:prstGeom prst="rect">
            <a:avLst/>
          </a:prstGeom>
        </p:spPr>
        <p:txBody>
          <a:bodyPr>
            <a:normAutofit/>
          </a:bodyPr>
          <a:lstStyle/>
          <a:p>
            <a:r>
              <a:rPr lang="en-US" sz="1200" kern="1200" baseline="0" dirty="0" smtClean="0">
                <a:solidFill>
                  <a:schemeClr val="tx1"/>
                </a:solidFill>
                <a:latin typeface="Times" pitchFamily="1" charset="0"/>
                <a:ea typeface="+mn-ea"/>
                <a:cs typeface="+mn-cs"/>
              </a:rPr>
              <a:t>Fence post is more efficiently removed by applying force (F) farther from the support. Force placed closer to the support reduces the effort arm. B, Clasps placed closer to the </a:t>
            </a:r>
            <a:r>
              <a:rPr lang="en-US" sz="1200" kern="1200" baseline="0" dirty="0" err="1" smtClean="0">
                <a:solidFill>
                  <a:schemeClr val="tx1"/>
                </a:solidFill>
                <a:latin typeface="Times" pitchFamily="1" charset="0"/>
                <a:ea typeface="+mn-ea"/>
                <a:cs typeface="+mn-cs"/>
              </a:rPr>
              <a:t>occlusal</a:t>
            </a:r>
            <a:r>
              <a:rPr lang="en-US" sz="1200" kern="1200" baseline="0" dirty="0" smtClean="0">
                <a:solidFill>
                  <a:schemeClr val="tx1"/>
                </a:solidFill>
                <a:latin typeface="Times" pitchFamily="1" charset="0"/>
                <a:ea typeface="+mn-ea"/>
                <a:cs typeface="+mn-cs"/>
              </a:rPr>
              <a:t>/</a:t>
            </a:r>
            <a:r>
              <a:rPr lang="en-US" sz="1200" kern="1200" baseline="0" dirty="0" err="1" smtClean="0">
                <a:solidFill>
                  <a:schemeClr val="tx1"/>
                </a:solidFill>
                <a:latin typeface="Times" pitchFamily="1" charset="0"/>
                <a:ea typeface="+mn-ea"/>
                <a:cs typeface="+mn-cs"/>
              </a:rPr>
              <a:t>incisal</a:t>
            </a:r>
            <a:r>
              <a:rPr lang="en-US" sz="1200" kern="1200" baseline="0" dirty="0" smtClean="0">
                <a:solidFill>
                  <a:schemeClr val="tx1"/>
                </a:solidFill>
                <a:latin typeface="Times" pitchFamily="1" charset="0"/>
                <a:ea typeface="+mn-ea"/>
                <a:cs typeface="+mn-cs"/>
              </a:rPr>
              <a:t> surface have a greater likelihood of imparting tipping forces to abutments. This represents similar effect of force application shown in A, top image.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428625" y="0"/>
            <a:ext cx="1628775"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endParaRPr lang="en-US"/>
          </a:p>
        </p:txBody>
      </p:sp>
      <p:sp>
        <p:nvSpPr>
          <p:cNvPr id="45059" name="Rectangle 3"/>
          <p:cNvSpPr>
            <a:spLocks noChangeArrowheads="1"/>
          </p:cNvSpPr>
          <p:nvPr/>
        </p:nvSpPr>
        <p:spPr bwMode="auto">
          <a:xfrm>
            <a:off x="771525" y="2438400"/>
            <a:ext cx="9513888"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endParaRPr lang="en-US"/>
          </a:p>
        </p:txBody>
      </p:sp>
      <p:sp>
        <p:nvSpPr>
          <p:cNvPr id="45060" name="Rectangle 4"/>
          <p:cNvSpPr>
            <a:spLocks noGrp="1" noChangeArrowheads="1"/>
          </p:cNvSpPr>
          <p:nvPr>
            <p:ph type="ctrTitle" sz="quarter"/>
          </p:nvPr>
        </p:nvSpPr>
        <p:spPr>
          <a:xfrm>
            <a:off x="838200" y="1927225"/>
            <a:ext cx="8743950" cy="1144588"/>
          </a:xfrm>
        </p:spPr>
        <p:txBody>
          <a:bodyPr/>
          <a:lstStyle>
            <a:lvl1pPr>
              <a:defRPr>
                <a:solidFill>
                  <a:schemeClr val="tx1"/>
                </a:solidFill>
              </a:defRPr>
            </a:lvl1pPr>
          </a:lstStyle>
          <a:p>
            <a:r>
              <a:rPr lang="en-US"/>
              <a:t>Click to edit Master title style</a:t>
            </a:r>
          </a:p>
        </p:txBody>
      </p:sp>
      <p:sp>
        <p:nvSpPr>
          <p:cNvPr id="45061" name="Rectangle 5"/>
          <p:cNvSpPr>
            <a:spLocks noGrp="1" noChangeArrowheads="1"/>
          </p:cNvSpPr>
          <p:nvPr>
            <p:ph type="subTitle" sz="quarter" idx="1"/>
          </p:nvPr>
        </p:nvSpPr>
        <p:spPr>
          <a:xfrm>
            <a:off x="1843088" y="3603625"/>
            <a:ext cx="7199312" cy="1752600"/>
          </a:xfrm>
        </p:spPr>
        <p:txBody>
          <a:bodyPr/>
          <a:lstStyle>
            <a:lvl1pPr marL="0" indent="0" algn="ctr">
              <a:buFont typeface="Wingdings" pitchFamily="1" charset="2"/>
              <a:buNone/>
              <a:defRPr i="1">
                <a:solidFill>
                  <a:srgbClr val="E2E642"/>
                </a:solidFill>
              </a:defRPr>
            </a:lvl1pPr>
          </a:lstStyle>
          <a:p>
            <a:r>
              <a:rPr lang="en-US"/>
              <a:t>Click to edit Master subtitle style</a:t>
            </a:r>
          </a:p>
        </p:txBody>
      </p:sp>
      <p:sp>
        <p:nvSpPr>
          <p:cNvPr id="45065" name="Rectangle 9"/>
          <p:cNvSpPr>
            <a:spLocks noChangeArrowheads="1"/>
          </p:cNvSpPr>
          <p:nvPr/>
        </p:nvSpPr>
        <p:spPr bwMode="auto">
          <a:xfrm>
            <a:off x="0" y="3505200"/>
            <a:ext cx="5314950" cy="152400"/>
          </a:xfrm>
          <a:prstGeom prst="rect">
            <a:avLst/>
          </a:prstGeom>
          <a:solidFill>
            <a:schemeClr val="accent1">
              <a:alpha val="50000"/>
            </a:schemeClr>
          </a:solidFill>
          <a:ln w="9525">
            <a:noFill/>
            <a:miter lim="800000"/>
            <a:headEnd/>
            <a:tailEnd/>
          </a:ln>
          <a:effectLst/>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7329488" y="609600"/>
            <a:ext cx="2185987" cy="52022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771525" y="609600"/>
            <a:ext cx="6405563" cy="52022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12800" y="4406900"/>
            <a:ext cx="874395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2093913" y="2346325"/>
            <a:ext cx="3473450" cy="3465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5719763" y="2346325"/>
            <a:ext cx="3475037" cy="3465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14350" y="274638"/>
            <a:ext cx="9258300" cy="1143000"/>
          </a:xfrm>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14350" y="273050"/>
            <a:ext cx="3384550"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016125" y="4800600"/>
            <a:ext cx="61722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428625" y="0"/>
            <a:ext cx="1628775"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endParaRPr lang="en-US"/>
          </a:p>
        </p:txBody>
      </p:sp>
      <p:sp>
        <p:nvSpPr>
          <p:cNvPr id="44035" name="Rectangle 3"/>
          <p:cNvSpPr>
            <a:spLocks noChangeArrowheads="1"/>
          </p:cNvSpPr>
          <p:nvPr/>
        </p:nvSpPr>
        <p:spPr bwMode="auto">
          <a:xfrm>
            <a:off x="171450" y="1752600"/>
            <a:ext cx="5316538" cy="152400"/>
          </a:xfrm>
          <a:prstGeom prst="rect">
            <a:avLst/>
          </a:prstGeom>
          <a:solidFill>
            <a:schemeClr val="accent1">
              <a:alpha val="50000"/>
            </a:schemeClr>
          </a:solidFill>
          <a:ln w="9525">
            <a:noFill/>
            <a:miter lim="800000"/>
            <a:headEnd/>
            <a:tailEnd/>
          </a:ln>
          <a:effectLst/>
        </p:spPr>
        <p:txBody>
          <a:bodyPr/>
          <a:lstStyle/>
          <a:p>
            <a:endParaRPr lang="en-US"/>
          </a:p>
        </p:txBody>
      </p:sp>
      <p:sp>
        <p:nvSpPr>
          <p:cNvPr id="44036" name="Rectangle 4"/>
          <p:cNvSpPr>
            <a:spLocks noChangeArrowheads="1"/>
          </p:cNvSpPr>
          <p:nvPr/>
        </p:nvSpPr>
        <p:spPr bwMode="auto">
          <a:xfrm>
            <a:off x="771525" y="6629400"/>
            <a:ext cx="394335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endParaRPr lang="en-US"/>
          </a:p>
        </p:txBody>
      </p:sp>
      <p:sp>
        <p:nvSpPr>
          <p:cNvPr id="44037" name="Rectangle 5"/>
          <p:cNvSpPr>
            <a:spLocks noChangeArrowheads="1"/>
          </p:cNvSpPr>
          <p:nvPr/>
        </p:nvSpPr>
        <p:spPr bwMode="auto">
          <a:xfrm>
            <a:off x="857250" y="762000"/>
            <a:ext cx="942816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endParaRPr lang="en-US"/>
          </a:p>
        </p:txBody>
      </p:sp>
      <p:sp>
        <p:nvSpPr>
          <p:cNvPr id="44038" name="Rectangle 6"/>
          <p:cNvSpPr>
            <a:spLocks noGrp="1" noChangeArrowheads="1"/>
          </p:cNvSpPr>
          <p:nvPr>
            <p:ph type="title"/>
          </p:nvPr>
        </p:nvSpPr>
        <p:spPr bwMode="auto">
          <a:xfrm>
            <a:off x="771525" y="609600"/>
            <a:ext cx="8743950" cy="1143000"/>
          </a:xfrm>
          <a:prstGeom prst="rect">
            <a:avLst/>
          </a:prstGeom>
          <a:noFill/>
          <a:ln w="9525">
            <a:noFill/>
            <a:miter lim="800000"/>
            <a:headEnd/>
            <a:tailEnd/>
          </a:ln>
          <a:effectLst>
            <a:outerShdw dist="107763" dir="2700000" algn="ctr" rotWithShape="0">
              <a:schemeClr val="bg2"/>
            </a:outerShdw>
          </a:effectLst>
        </p:spPr>
        <p:txBody>
          <a:bodyPr vert="horz" wrap="square" lIns="101218" tIns="50610" rIns="101218" bIns="50610" numCol="1" anchor="ctr" anchorCtr="0" compatLnSpc="1">
            <a:prstTxWarp prst="textNoShape">
              <a:avLst/>
            </a:prstTxWarp>
          </a:bodyPr>
          <a:lstStyle/>
          <a:p>
            <a:pPr lvl="0"/>
            <a:r>
              <a:rPr lang="en-US" smtClean="0"/>
              <a:t>Click to edit Master title style</a:t>
            </a:r>
          </a:p>
        </p:txBody>
      </p:sp>
      <p:sp>
        <p:nvSpPr>
          <p:cNvPr id="44039" name="Rectangle 7"/>
          <p:cNvSpPr>
            <a:spLocks noGrp="1" noChangeArrowheads="1"/>
          </p:cNvSpPr>
          <p:nvPr>
            <p:ph type="body" idx="1"/>
          </p:nvPr>
        </p:nvSpPr>
        <p:spPr bwMode="auto">
          <a:xfrm>
            <a:off x="2093913" y="2346325"/>
            <a:ext cx="7100887" cy="3465513"/>
          </a:xfrm>
          <a:prstGeom prst="rect">
            <a:avLst/>
          </a:prstGeom>
          <a:noFill/>
          <a:ln w="9525">
            <a:noFill/>
            <a:miter lim="800000"/>
            <a:headEnd/>
            <a:tailEnd/>
          </a:ln>
          <a:effectLst>
            <a:outerShdw dist="107763" dir="2700000" algn="ctr" rotWithShape="0">
              <a:schemeClr val="bg2"/>
            </a:outerShdw>
          </a:effectLst>
        </p:spPr>
        <p:txBody>
          <a:bodyPr vert="horz" wrap="square" lIns="101218" tIns="50610" rIns="101218" bIns="506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1004888" rtl="0" eaLnBrk="0" fontAlgn="base" hangingPunct="0">
        <a:spcBef>
          <a:spcPct val="0"/>
        </a:spcBef>
        <a:spcAft>
          <a:spcPct val="0"/>
        </a:spcAft>
        <a:defRPr kumimoji="1" sz="4800" b="1">
          <a:solidFill>
            <a:srgbClr val="E2E642"/>
          </a:solidFill>
          <a:effectLst>
            <a:outerShdw blurRad="38100" dist="38100" dir="2700000" algn="tl">
              <a:srgbClr val="000000"/>
            </a:outerShdw>
          </a:effectLst>
          <a:latin typeface="+mj-lt"/>
          <a:ea typeface="+mj-ea"/>
          <a:cs typeface="+mj-cs"/>
        </a:defRPr>
      </a:lvl1pPr>
      <a:lvl2pPr algn="l" defTabSz="1004888" rtl="0" eaLnBrk="0" fontAlgn="base" hangingPunct="0">
        <a:spcBef>
          <a:spcPct val="0"/>
        </a:spcBef>
        <a:spcAft>
          <a:spcPct val="0"/>
        </a:spcAft>
        <a:defRPr kumimoji="1" sz="4800" b="1">
          <a:solidFill>
            <a:srgbClr val="E2E642"/>
          </a:solidFill>
          <a:effectLst>
            <a:outerShdw blurRad="38100" dist="38100" dir="2700000" algn="tl">
              <a:srgbClr val="000000"/>
            </a:outerShdw>
          </a:effectLst>
          <a:latin typeface="Times" pitchFamily="1" charset="0"/>
        </a:defRPr>
      </a:lvl2pPr>
      <a:lvl3pPr algn="l" defTabSz="1004888" rtl="0" eaLnBrk="0" fontAlgn="base" hangingPunct="0">
        <a:spcBef>
          <a:spcPct val="0"/>
        </a:spcBef>
        <a:spcAft>
          <a:spcPct val="0"/>
        </a:spcAft>
        <a:defRPr kumimoji="1" sz="4800" b="1">
          <a:solidFill>
            <a:srgbClr val="E2E642"/>
          </a:solidFill>
          <a:effectLst>
            <a:outerShdw blurRad="38100" dist="38100" dir="2700000" algn="tl">
              <a:srgbClr val="000000"/>
            </a:outerShdw>
          </a:effectLst>
          <a:latin typeface="Times" pitchFamily="1" charset="0"/>
        </a:defRPr>
      </a:lvl3pPr>
      <a:lvl4pPr algn="l" defTabSz="1004888" rtl="0" eaLnBrk="0" fontAlgn="base" hangingPunct="0">
        <a:spcBef>
          <a:spcPct val="0"/>
        </a:spcBef>
        <a:spcAft>
          <a:spcPct val="0"/>
        </a:spcAft>
        <a:defRPr kumimoji="1" sz="4800" b="1">
          <a:solidFill>
            <a:srgbClr val="E2E642"/>
          </a:solidFill>
          <a:effectLst>
            <a:outerShdw blurRad="38100" dist="38100" dir="2700000" algn="tl">
              <a:srgbClr val="000000"/>
            </a:outerShdw>
          </a:effectLst>
          <a:latin typeface="Times" pitchFamily="1" charset="0"/>
        </a:defRPr>
      </a:lvl4pPr>
      <a:lvl5pPr algn="l" defTabSz="1004888" rtl="0" eaLnBrk="0" fontAlgn="base" hangingPunct="0">
        <a:spcBef>
          <a:spcPct val="0"/>
        </a:spcBef>
        <a:spcAft>
          <a:spcPct val="0"/>
        </a:spcAft>
        <a:defRPr kumimoji="1" sz="4800" b="1">
          <a:solidFill>
            <a:srgbClr val="E2E642"/>
          </a:solidFill>
          <a:effectLst>
            <a:outerShdw blurRad="38100" dist="38100" dir="2700000" algn="tl">
              <a:srgbClr val="000000"/>
            </a:outerShdw>
          </a:effectLst>
          <a:latin typeface="Times" pitchFamily="1" charset="0"/>
        </a:defRPr>
      </a:lvl5pPr>
      <a:lvl6pPr marL="457200" algn="l" defTabSz="1004888" rtl="0" eaLnBrk="0" fontAlgn="base" hangingPunct="0">
        <a:spcBef>
          <a:spcPct val="0"/>
        </a:spcBef>
        <a:spcAft>
          <a:spcPct val="0"/>
        </a:spcAft>
        <a:defRPr kumimoji="1" sz="4800" b="1">
          <a:solidFill>
            <a:srgbClr val="E2E642"/>
          </a:solidFill>
          <a:effectLst>
            <a:outerShdw blurRad="38100" dist="38100" dir="2700000" algn="tl">
              <a:srgbClr val="000000"/>
            </a:outerShdw>
          </a:effectLst>
          <a:latin typeface="Times" pitchFamily="1" charset="0"/>
        </a:defRPr>
      </a:lvl6pPr>
      <a:lvl7pPr marL="914400" algn="l" defTabSz="1004888" rtl="0" eaLnBrk="0" fontAlgn="base" hangingPunct="0">
        <a:spcBef>
          <a:spcPct val="0"/>
        </a:spcBef>
        <a:spcAft>
          <a:spcPct val="0"/>
        </a:spcAft>
        <a:defRPr kumimoji="1" sz="4800" b="1">
          <a:solidFill>
            <a:srgbClr val="E2E642"/>
          </a:solidFill>
          <a:effectLst>
            <a:outerShdw blurRad="38100" dist="38100" dir="2700000" algn="tl">
              <a:srgbClr val="000000"/>
            </a:outerShdw>
          </a:effectLst>
          <a:latin typeface="Times" pitchFamily="1" charset="0"/>
        </a:defRPr>
      </a:lvl7pPr>
      <a:lvl8pPr marL="1371600" algn="l" defTabSz="1004888" rtl="0" eaLnBrk="0" fontAlgn="base" hangingPunct="0">
        <a:spcBef>
          <a:spcPct val="0"/>
        </a:spcBef>
        <a:spcAft>
          <a:spcPct val="0"/>
        </a:spcAft>
        <a:defRPr kumimoji="1" sz="4800" b="1">
          <a:solidFill>
            <a:srgbClr val="E2E642"/>
          </a:solidFill>
          <a:effectLst>
            <a:outerShdw blurRad="38100" dist="38100" dir="2700000" algn="tl">
              <a:srgbClr val="000000"/>
            </a:outerShdw>
          </a:effectLst>
          <a:latin typeface="Times" pitchFamily="1" charset="0"/>
        </a:defRPr>
      </a:lvl8pPr>
      <a:lvl9pPr marL="1828800" algn="l" defTabSz="1004888" rtl="0" eaLnBrk="0" fontAlgn="base" hangingPunct="0">
        <a:spcBef>
          <a:spcPct val="0"/>
        </a:spcBef>
        <a:spcAft>
          <a:spcPct val="0"/>
        </a:spcAft>
        <a:defRPr kumimoji="1" sz="4800" b="1">
          <a:solidFill>
            <a:srgbClr val="E2E642"/>
          </a:solidFill>
          <a:effectLst>
            <a:outerShdw blurRad="38100" dist="38100" dir="2700000" algn="tl">
              <a:srgbClr val="000000"/>
            </a:outerShdw>
          </a:effectLst>
          <a:latin typeface="Times" pitchFamily="1" charset="0"/>
        </a:defRPr>
      </a:lvl9pPr>
    </p:titleStyle>
    <p:bodyStyle>
      <a:lvl1pPr marL="376238" indent="-376238" algn="l" defTabSz="1004888" rtl="0" eaLnBrk="0" fontAlgn="base" hangingPunct="0">
        <a:spcBef>
          <a:spcPct val="20000"/>
        </a:spcBef>
        <a:spcAft>
          <a:spcPct val="0"/>
        </a:spcAft>
        <a:buClr>
          <a:schemeClr val="accent2"/>
        </a:buClr>
        <a:buFont typeface="Wingdings" pitchFamily="1" charset="2"/>
        <a:buChar char=""/>
        <a:defRPr kumimoji="1" sz="3500" b="1">
          <a:solidFill>
            <a:schemeClr val="tx1"/>
          </a:solidFill>
          <a:effectLst>
            <a:outerShdw blurRad="38100" dist="38100" dir="2700000" algn="tl">
              <a:srgbClr val="000000"/>
            </a:outerShdw>
          </a:effectLst>
          <a:latin typeface="+mn-lt"/>
          <a:ea typeface="+mn-ea"/>
          <a:cs typeface="+mn-cs"/>
        </a:defRPr>
      </a:lvl1pPr>
      <a:lvl2pPr marL="815975" indent="-312738" algn="l" defTabSz="1004888" rtl="0" eaLnBrk="0" fontAlgn="base" hangingPunct="0">
        <a:spcBef>
          <a:spcPct val="0"/>
        </a:spcBef>
        <a:spcAft>
          <a:spcPct val="0"/>
        </a:spcAft>
        <a:buClr>
          <a:srgbClr val="E2E642"/>
        </a:buClr>
        <a:buChar char="–"/>
        <a:defRPr kumimoji="1" sz="3100" b="1">
          <a:solidFill>
            <a:srgbClr val="E2E642"/>
          </a:solidFill>
          <a:effectLst>
            <a:outerShdw blurRad="38100" dist="38100" dir="2700000" algn="tl">
              <a:srgbClr val="000000"/>
            </a:outerShdw>
          </a:effectLst>
          <a:latin typeface="+mn-lt"/>
        </a:defRPr>
      </a:lvl2pPr>
      <a:lvl3pPr marL="1255713" indent="-250825" algn="l" defTabSz="1004888" rtl="0" eaLnBrk="0" fontAlgn="base" hangingPunct="0">
        <a:spcBef>
          <a:spcPct val="0"/>
        </a:spcBef>
        <a:spcAft>
          <a:spcPct val="0"/>
        </a:spcAft>
        <a:buClr>
          <a:schemeClr val="accent2"/>
        </a:buClr>
        <a:buChar char="•"/>
        <a:defRPr kumimoji="1" sz="2600" b="1">
          <a:solidFill>
            <a:schemeClr val="tx1"/>
          </a:solidFill>
          <a:effectLst>
            <a:outerShdw blurRad="38100" dist="38100" dir="2700000" algn="tl">
              <a:srgbClr val="000000"/>
            </a:outerShdw>
          </a:effectLst>
          <a:latin typeface="+mn-lt"/>
        </a:defRPr>
      </a:lvl3pPr>
      <a:lvl4pPr marL="1758950" indent="-250825" algn="l" defTabSz="1004888" rtl="0" eaLnBrk="0" fontAlgn="base" hangingPunct="0">
        <a:spcBef>
          <a:spcPct val="0"/>
        </a:spcBef>
        <a:spcAft>
          <a:spcPct val="0"/>
        </a:spcAft>
        <a:buClr>
          <a:srgbClr val="E2E642"/>
        </a:buClr>
        <a:buChar char="–"/>
        <a:defRPr kumimoji="1" sz="2200" b="1">
          <a:solidFill>
            <a:srgbClr val="E2E642"/>
          </a:solidFill>
          <a:effectLst>
            <a:outerShdw blurRad="38100" dist="38100" dir="2700000" algn="tl">
              <a:srgbClr val="000000"/>
            </a:outerShdw>
          </a:effectLst>
          <a:latin typeface="+mn-lt"/>
        </a:defRPr>
      </a:lvl4pPr>
      <a:lvl5pPr marL="2262188" indent="-252413" algn="l" defTabSz="1004888" rtl="0" eaLnBrk="0" fontAlgn="base" hangingPunct="0">
        <a:spcBef>
          <a:spcPct val="0"/>
        </a:spcBef>
        <a:spcAft>
          <a:spcPct val="0"/>
        </a:spcAft>
        <a:buClr>
          <a:schemeClr val="accent2"/>
        </a:buClr>
        <a:buChar char="•"/>
        <a:defRPr kumimoji="1" sz="2200" b="1">
          <a:solidFill>
            <a:schemeClr val="tx2"/>
          </a:solidFill>
          <a:effectLst>
            <a:outerShdw blurRad="38100" dist="38100" dir="2700000" algn="tl">
              <a:srgbClr val="000000"/>
            </a:outerShdw>
          </a:effectLst>
          <a:latin typeface="+mn-lt"/>
        </a:defRPr>
      </a:lvl5pPr>
      <a:lvl6pPr marL="2719388" indent="-252413" algn="l" defTabSz="1004888" rtl="0" eaLnBrk="0" fontAlgn="base" hangingPunct="0">
        <a:spcBef>
          <a:spcPct val="0"/>
        </a:spcBef>
        <a:spcAft>
          <a:spcPct val="0"/>
        </a:spcAft>
        <a:buClr>
          <a:schemeClr val="accent2"/>
        </a:buClr>
        <a:buChar char="•"/>
        <a:defRPr kumimoji="1" sz="2200" b="1">
          <a:solidFill>
            <a:schemeClr val="tx2"/>
          </a:solidFill>
          <a:effectLst>
            <a:outerShdw blurRad="38100" dist="38100" dir="2700000" algn="tl">
              <a:srgbClr val="000000"/>
            </a:outerShdw>
          </a:effectLst>
          <a:latin typeface="+mn-lt"/>
        </a:defRPr>
      </a:lvl6pPr>
      <a:lvl7pPr marL="3176588" indent="-252413" algn="l" defTabSz="1004888" rtl="0" eaLnBrk="0" fontAlgn="base" hangingPunct="0">
        <a:spcBef>
          <a:spcPct val="0"/>
        </a:spcBef>
        <a:spcAft>
          <a:spcPct val="0"/>
        </a:spcAft>
        <a:buClr>
          <a:schemeClr val="accent2"/>
        </a:buClr>
        <a:buChar char="•"/>
        <a:defRPr kumimoji="1" sz="2200" b="1">
          <a:solidFill>
            <a:schemeClr val="tx2"/>
          </a:solidFill>
          <a:effectLst>
            <a:outerShdw blurRad="38100" dist="38100" dir="2700000" algn="tl">
              <a:srgbClr val="000000"/>
            </a:outerShdw>
          </a:effectLst>
          <a:latin typeface="+mn-lt"/>
        </a:defRPr>
      </a:lvl7pPr>
      <a:lvl8pPr marL="3633788" indent="-252413" algn="l" defTabSz="1004888" rtl="0" eaLnBrk="0" fontAlgn="base" hangingPunct="0">
        <a:spcBef>
          <a:spcPct val="0"/>
        </a:spcBef>
        <a:spcAft>
          <a:spcPct val="0"/>
        </a:spcAft>
        <a:buClr>
          <a:schemeClr val="accent2"/>
        </a:buClr>
        <a:buChar char="•"/>
        <a:defRPr kumimoji="1" sz="2200" b="1">
          <a:solidFill>
            <a:schemeClr val="tx2"/>
          </a:solidFill>
          <a:effectLst>
            <a:outerShdw blurRad="38100" dist="38100" dir="2700000" algn="tl">
              <a:srgbClr val="000000"/>
            </a:outerShdw>
          </a:effectLst>
          <a:latin typeface="+mn-lt"/>
        </a:defRPr>
      </a:lvl8pPr>
      <a:lvl9pPr marL="4090988" indent="-252413" algn="l" defTabSz="1004888" rtl="0" eaLnBrk="0" fontAlgn="base" hangingPunct="0">
        <a:spcBef>
          <a:spcPct val="0"/>
        </a:spcBef>
        <a:spcAft>
          <a:spcPct val="0"/>
        </a:spcAft>
        <a:buClr>
          <a:schemeClr val="accent2"/>
        </a:buClr>
        <a:buChar char="•"/>
        <a:defRPr kumimoji="1" sz="2200" b="1">
          <a:solidFill>
            <a:schemeClr val="tx2"/>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2.png"/><Relationship Id="rId4" Type="http://schemas.openxmlformats.org/officeDocument/2006/relationships/oleObject" Target="../embeddings/Microsoft_Office_Word_97_-_2003_Document2.doc"/></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slideLayout" Target="../slideLayouts/slideLayout2.xml"/><Relationship Id="rId4" Type="http://schemas.openxmlformats.org/officeDocument/2006/relationships/image" Target="../media/image49.wmf"/></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04900" y="762000"/>
            <a:ext cx="8743950" cy="1143000"/>
          </a:xfrm>
        </p:spPr>
        <p:txBody>
          <a:bodyPr/>
          <a:lstStyle/>
          <a:p>
            <a:r>
              <a:rPr lang="en-US" sz="5400" dirty="0" smtClean="0"/>
              <a:t>Principles of RPD Design</a:t>
            </a:r>
            <a:endParaRPr lang="en-US" dirty="0"/>
          </a:p>
        </p:txBody>
      </p:sp>
      <p:pic>
        <p:nvPicPr>
          <p:cNvPr id="4" name="Picture 9" descr="MajCn_113"/>
          <p:cNvPicPr>
            <a:picLocks noChangeAspect="1" noChangeArrowheads="1"/>
          </p:cNvPicPr>
          <p:nvPr/>
        </p:nvPicPr>
        <p:blipFill>
          <a:blip r:embed="rId3" cstate="print"/>
          <a:srcRect l="14534" t="12331" r="15442"/>
          <a:stretch>
            <a:fillRect/>
          </a:stretch>
        </p:blipFill>
        <p:spPr bwMode="auto">
          <a:xfrm>
            <a:off x="5829300" y="3370262"/>
            <a:ext cx="3657600" cy="3259138"/>
          </a:xfrm>
          <a:prstGeom prst="rect">
            <a:avLst/>
          </a:prstGeom>
          <a:noFill/>
          <a:effectLst>
            <a:outerShdw dist="35921" dir="2700000" algn="ctr" rotWithShape="0">
              <a:srgbClr val="808080"/>
            </a:outerShdw>
          </a:effectLst>
        </p:spPr>
      </p:pic>
      <p:sp>
        <p:nvSpPr>
          <p:cNvPr id="5" name="مستطيل 4"/>
          <p:cNvSpPr/>
          <p:nvPr/>
        </p:nvSpPr>
        <p:spPr>
          <a:xfrm>
            <a:off x="1028700" y="5181600"/>
            <a:ext cx="2909579" cy="584775"/>
          </a:xfrm>
          <a:prstGeom prst="rect">
            <a:avLst/>
          </a:prstGeom>
        </p:spPr>
        <p:txBody>
          <a:bodyPr wrap="none">
            <a:spAutoFit/>
          </a:bodyPr>
          <a:lstStyle/>
          <a:p>
            <a:r>
              <a:rPr lang="en-US" sz="3200" b="1" dirty="0" smtClean="0">
                <a:solidFill>
                  <a:srgbClr val="FFFF00"/>
                </a:solidFill>
              </a:rPr>
              <a:t>Dr. </a:t>
            </a:r>
            <a:r>
              <a:rPr lang="en-US" sz="3200" b="1" dirty="0" err="1" smtClean="0">
                <a:solidFill>
                  <a:srgbClr val="FFFF00"/>
                </a:solidFill>
              </a:rPr>
              <a:t>Rola</a:t>
            </a:r>
            <a:r>
              <a:rPr lang="en-US" sz="3200" b="1" dirty="0" smtClean="0">
                <a:solidFill>
                  <a:srgbClr val="FFFF00"/>
                </a:solidFill>
              </a:rPr>
              <a:t> </a:t>
            </a:r>
            <a:r>
              <a:rPr lang="en-US" sz="3200" b="1" dirty="0" err="1" smtClean="0">
                <a:solidFill>
                  <a:srgbClr val="FFFF00"/>
                </a:solidFill>
              </a:rPr>
              <a:t>Shadid</a:t>
            </a:r>
            <a:endParaRPr lang="en-US" sz="3200" b="1"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sz="half" idx="1"/>
          </p:nvPr>
        </p:nvSpPr>
        <p:spPr>
          <a:xfrm>
            <a:off x="266700" y="1905000"/>
            <a:ext cx="4800600" cy="4525963"/>
          </a:xfrm>
        </p:spPr>
        <p:txBody>
          <a:bodyPr>
            <a:normAutofit/>
          </a:bodyPr>
          <a:lstStyle/>
          <a:p>
            <a:pPr>
              <a:buNone/>
            </a:pPr>
            <a:r>
              <a:rPr lang="en-US" dirty="0" smtClean="0"/>
              <a:t>     </a:t>
            </a:r>
            <a:endParaRPr lang="en-US" dirty="0"/>
          </a:p>
        </p:txBody>
      </p:sp>
      <p:sp>
        <p:nvSpPr>
          <p:cNvPr id="4" name="عنوان 3"/>
          <p:cNvSpPr>
            <a:spLocks noGrp="1"/>
          </p:cNvSpPr>
          <p:nvPr>
            <p:ph type="title"/>
          </p:nvPr>
        </p:nvSpPr>
        <p:spPr>
          <a:xfrm>
            <a:off x="723900" y="457200"/>
            <a:ext cx="8743950" cy="1143000"/>
          </a:xfrm>
        </p:spPr>
        <p:txBody>
          <a:bodyPr/>
          <a:lstStyle/>
          <a:p>
            <a:r>
              <a:rPr lang="en-US" dirty="0" smtClean="0"/>
              <a:t>Guiding Plane</a:t>
            </a:r>
            <a:endParaRPr lang="en-US" dirty="0"/>
          </a:p>
        </p:txBody>
      </p:sp>
      <p:pic>
        <p:nvPicPr>
          <p:cNvPr id="9218" name="Picture 2"/>
          <p:cNvPicPr>
            <a:picLocks noGrp="1" noChangeAspect="1" noChangeArrowheads="1"/>
          </p:cNvPicPr>
          <p:nvPr>
            <p:ph sz="half" idx="2"/>
          </p:nvPr>
        </p:nvPicPr>
        <p:blipFill>
          <a:blip r:embed="rId2" cstate="print"/>
          <a:srcRect t="51591"/>
          <a:stretch>
            <a:fillRect/>
          </a:stretch>
        </p:blipFill>
        <p:spPr bwMode="auto">
          <a:xfrm>
            <a:off x="1714500" y="2514600"/>
            <a:ext cx="5334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sz="half" idx="1"/>
          </p:nvPr>
        </p:nvSpPr>
        <p:spPr>
          <a:xfrm>
            <a:off x="266700" y="1828800"/>
            <a:ext cx="4543425" cy="4525963"/>
          </a:xfrm>
        </p:spPr>
        <p:txBody>
          <a:bodyPr/>
          <a:lstStyle/>
          <a:p>
            <a:pPr>
              <a:buNone/>
            </a:pPr>
            <a:endParaRPr lang="en-US" dirty="0"/>
          </a:p>
        </p:txBody>
      </p:sp>
      <p:sp>
        <p:nvSpPr>
          <p:cNvPr id="4" name="عنوان 3"/>
          <p:cNvSpPr>
            <a:spLocks noGrp="1"/>
          </p:cNvSpPr>
          <p:nvPr>
            <p:ph type="title"/>
          </p:nvPr>
        </p:nvSpPr>
        <p:spPr>
          <a:xfrm>
            <a:off x="647700" y="381000"/>
            <a:ext cx="8743950" cy="1143000"/>
          </a:xfrm>
        </p:spPr>
        <p:txBody>
          <a:bodyPr/>
          <a:lstStyle/>
          <a:p>
            <a:r>
              <a:rPr lang="en-US" dirty="0" smtClean="0"/>
              <a:t>Guiding Plane</a:t>
            </a:r>
            <a:endParaRPr lang="en-US" dirty="0"/>
          </a:p>
        </p:txBody>
      </p:sp>
      <p:pic>
        <p:nvPicPr>
          <p:cNvPr id="10242" name="Picture 2"/>
          <p:cNvPicPr>
            <a:picLocks noGrp="1" noChangeAspect="1" noChangeArrowheads="1"/>
          </p:cNvPicPr>
          <p:nvPr>
            <p:ph sz="half" idx="2"/>
          </p:nvPr>
        </p:nvPicPr>
        <p:blipFill>
          <a:blip r:embed="rId2" cstate="print"/>
          <a:srcRect/>
          <a:stretch>
            <a:fillRect/>
          </a:stretch>
        </p:blipFill>
        <p:spPr bwMode="auto">
          <a:xfrm>
            <a:off x="3238500" y="2057400"/>
            <a:ext cx="4543425" cy="340008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Direct Retainer Selection</a:t>
            </a:r>
          </a:p>
        </p:txBody>
      </p:sp>
      <p:sp>
        <p:nvSpPr>
          <p:cNvPr id="54275" name="Rectangle 3"/>
          <p:cNvSpPr>
            <a:spLocks noGrp="1" noChangeArrowheads="1"/>
          </p:cNvSpPr>
          <p:nvPr>
            <p:ph type="body" idx="1"/>
          </p:nvPr>
        </p:nvSpPr>
        <p:spPr>
          <a:xfrm>
            <a:off x="1676400" y="2438400"/>
            <a:ext cx="7086600" cy="2895600"/>
          </a:xfrm>
        </p:spPr>
        <p:txBody>
          <a:bodyPr/>
          <a:lstStyle/>
          <a:p>
            <a:pPr marL="573088" indent="-573088" algn="ctr">
              <a:buFont typeface="Wingdings" pitchFamily="1" charset="2"/>
              <a:buNone/>
            </a:pPr>
            <a:r>
              <a:rPr lang="en-US"/>
              <a:t>Class I &amp; II </a:t>
            </a:r>
            <a:r>
              <a:rPr lang="en-US" sz="3100" i="1">
                <a:solidFill>
                  <a:srgbClr val="E2E642"/>
                </a:solidFill>
              </a:rPr>
              <a:t>(Tooth &amp; Tissue-Borne)</a:t>
            </a:r>
            <a:endParaRPr lang="en-US"/>
          </a:p>
          <a:p>
            <a:pPr marL="1154113" lvl="1" indent="-347663">
              <a:spcAft>
                <a:spcPts val="1200"/>
              </a:spcAft>
            </a:pPr>
            <a:r>
              <a:rPr lang="en-US">
                <a:solidFill>
                  <a:srgbClr val="FF9900"/>
                </a:solidFill>
              </a:rPr>
              <a:t>Stress releasing direct retainers</a:t>
            </a:r>
          </a:p>
          <a:p>
            <a:pPr marL="573088" indent="-573088">
              <a:buFont typeface="Wingdings" pitchFamily="1" charset="2"/>
              <a:buNone/>
            </a:pPr>
            <a:r>
              <a:rPr lang="en-US"/>
              <a:t>	Class III &amp; IV </a:t>
            </a:r>
            <a:r>
              <a:rPr lang="en-US" sz="3100" i="1">
                <a:solidFill>
                  <a:srgbClr val="E2E642"/>
                </a:solidFill>
              </a:rPr>
              <a:t>(Tooth-Borne)</a:t>
            </a:r>
            <a:endParaRPr lang="en-US"/>
          </a:p>
          <a:p>
            <a:pPr marL="1154113" lvl="1" indent="-347663"/>
            <a:r>
              <a:rPr lang="en-US">
                <a:solidFill>
                  <a:srgbClr val="FF9900"/>
                </a:solidFill>
              </a:rPr>
              <a:t>Non-stress releasing direct retainers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wipe(up)">
                                      <p:cBhvr>
                                        <p:cTn id="7" dur="500"/>
                                        <p:tgtEl>
                                          <p:spTgt spid="54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wipe(up)">
                                      <p:cBhvr>
                                        <p:cTn id="12" dur="500"/>
                                        <p:tgtEl>
                                          <p:spTgt spid="542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4275">
                                            <p:txEl>
                                              <p:pRg st="2" end="2"/>
                                            </p:txEl>
                                          </p:spTgt>
                                        </p:tgtEl>
                                        <p:attrNameLst>
                                          <p:attrName>style.visibility</p:attrName>
                                        </p:attrNameLst>
                                      </p:cBhvr>
                                      <p:to>
                                        <p:strVal val="visible"/>
                                      </p:to>
                                    </p:set>
                                    <p:animEffect transition="in" filter="wipe(up)">
                                      <p:cBhvr>
                                        <p:cTn id="17" dur="500"/>
                                        <p:tgtEl>
                                          <p:spTgt spid="542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4275">
                                            <p:txEl>
                                              <p:pRg st="3" end="3"/>
                                            </p:txEl>
                                          </p:spTgt>
                                        </p:tgtEl>
                                        <p:attrNameLst>
                                          <p:attrName>style.visibility</p:attrName>
                                        </p:attrNameLst>
                                      </p:cBhvr>
                                      <p:to>
                                        <p:strVal val="visible"/>
                                      </p:to>
                                    </p:set>
                                    <p:animEffect transition="in" filter="wipe(up)">
                                      <p:cBhvr>
                                        <p:cTn id="22" dur="500"/>
                                        <p:tgtEl>
                                          <p:spTgt spid="542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p:cNvPicPr>
            <a:picLocks noChangeAspect="1" noChangeArrowheads="1"/>
          </p:cNvPicPr>
          <p:nvPr/>
        </p:nvPicPr>
        <p:blipFill>
          <a:blip r:embed="rId2" cstate="print"/>
          <a:srcRect l="15154" t="9094" r="10576" b="6773"/>
          <a:stretch>
            <a:fillRect/>
          </a:stretch>
        </p:blipFill>
        <p:spPr bwMode="auto">
          <a:xfrm>
            <a:off x="6324600" y="3887788"/>
            <a:ext cx="3429000" cy="2589212"/>
          </a:xfrm>
          <a:prstGeom prst="rect">
            <a:avLst/>
          </a:prstGeom>
          <a:noFill/>
          <a:ln w="12700" cap="sq">
            <a:noFill/>
            <a:miter lim="800000"/>
            <a:headEnd type="none" w="sm" len="sm"/>
            <a:tailEnd type="none" w="sm" len="sm"/>
          </a:ln>
          <a:effectLst/>
        </p:spPr>
      </p:pic>
      <p:sp>
        <p:nvSpPr>
          <p:cNvPr id="20484" name="Rectangle 4"/>
          <p:cNvSpPr>
            <a:spLocks noGrp="1" noChangeArrowheads="1"/>
          </p:cNvSpPr>
          <p:nvPr>
            <p:ph type="title"/>
          </p:nvPr>
        </p:nvSpPr>
        <p:spPr/>
        <p:txBody>
          <a:bodyPr/>
          <a:lstStyle/>
          <a:p>
            <a:r>
              <a:rPr lang="en-US" sz="4400"/>
              <a:t>Rest Placement: </a:t>
            </a:r>
            <a:r>
              <a:rPr lang="en-US" sz="4000" i="1">
                <a:solidFill>
                  <a:schemeClr val="tx1"/>
                </a:solidFill>
              </a:rPr>
              <a:t>Tooth-Borne RPD’s</a:t>
            </a:r>
            <a:endParaRPr lang="en-US" sz="4400"/>
          </a:p>
        </p:txBody>
      </p:sp>
      <p:sp>
        <p:nvSpPr>
          <p:cNvPr id="20485" name="Rectangle 5"/>
          <p:cNvSpPr>
            <a:spLocks noGrp="1" noChangeArrowheads="1"/>
          </p:cNvSpPr>
          <p:nvPr>
            <p:ph type="body" idx="1"/>
          </p:nvPr>
        </p:nvSpPr>
        <p:spPr>
          <a:xfrm>
            <a:off x="914400" y="2209800"/>
            <a:ext cx="7924800" cy="2819400"/>
          </a:xfrm>
        </p:spPr>
        <p:txBody>
          <a:bodyPr/>
          <a:lstStyle/>
          <a:p>
            <a:pPr>
              <a:buFont typeface="Wingdings" pitchFamily="1" charset="2"/>
              <a:buNone/>
            </a:pPr>
            <a:r>
              <a:rPr lang="en-US" sz="3900" i="1" dirty="0"/>
              <a:t>Adjacent Edentulous Space</a:t>
            </a:r>
            <a:endParaRPr lang="en-US" sz="3900" dirty="0"/>
          </a:p>
          <a:p>
            <a:pPr lvl="1"/>
            <a:r>
              <a:rPr lang="en-US" sz="3500" dirty="0"/>
              <a:t>Most effective placement of support</a:t>
            </a:r>
          </a:p>
          <a:p>
            <a:pPr lvl="1"/>
            <a:r>
              <a:rPr lang="en-US" sz="3500" dirty="0"/>
              <a:t>Ease of preparation </a:t>
            </a:r>
          </a:p>
          <a:p>
            <a:pPr lvl="1"/>
            <a:r>
              <a:rPr lang="en-US" sz="3500" dirty="0"/>
              <a:t>Reduces minor connectors</a:t>
            </a:r>
          </a:p>
          <a:p>
            <a:pPr lvl="1"/>
            <a:r>
              <a:rPr lang="en-US" sz="3500" dirty="0"/>
              <a:t>Very rare exceptions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 calcmode="lin" valueType="num">
                                      <p:cBhvr additive="base">
                                        <p:cTn id="7" dur="500" fill="hold"/>
                                        <p:tgtEl>
                                          <p:spTgt spid="2048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5">
                                            <p:txEl>
                                              <p:pRg st="1" end="1"/>
                                            </p:txEl>
                                          </p:spTgt>
                                        </p:tgtEl>
                                        <p:attrNameLst>
                                          <p:attrName>style.visibility</p:attrName>
                                        </p:attrNameLst>
                                      </p:cBhvr>
                                      <p:to>
                                        <p:strVal val="visible"/>
                                      </p:to>
                                    </p:set>
                                    <p:anim calcmode="lin" valueType="num">
                                      <p:cBhvr additive="base">
                                        <p:cTn id="13" dur="500" fill="hold"/>
                                        <p:tgtEl>
                                          <p:spTgt spid="2048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5">
                                            <p:txEl>
                                              <p:pRg st="2" end="2"/>
                                            </p:txEl>
                                          </p:spTgt>
                                        </p:tgtEl>
                                        <p:attrNameLst>
                                          <p:attrName>style.visibility</p:attrName>
                                        </p:attrNameLst>
                                      </p:cBhvr>
                                      <p:to>
                                        <p:strVal val="visible"/>
                                      </p:to>
                                    </p:set>
                                    <p:anim calcmode="lin" valueType="num">
                                      <p:cBhvr additive="base">
                                        <p:cTn id="19" dur="500" fill="hold"/>
                                        <p:tgtEl>
                                          <p:spTgt spid="2048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485">
                                            <p:txEl>
                                              <p:pRg st="3" end="3"/>
                                            </p:txEl>
                                          </p:spTgt>
                                        </p:tgtEl>
                                        <p:attrNameLst>
                                          <p:attrName>style.visibility</p:attrName>
                                        </p:attrNameLst>
                                      </p:cBhvr>
                                      <p:to>
                                        <p:strVal val="visible"/>
                                      </p:to>
                                    </p:set>
                                    <p:anim calcmode="lin" valueType="num">
                                      <p:cBhvr additive="base">
                                        <p:cTn id="25" dur="500" fill="hold"/>
                                        <p:tgtEl>
                                          <p:spTgt spid="2048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485">
                                            <p:txEl>
                                              <p:pRg st="4" end="4"/>
                                            </p:txEl>
                                          </p:spTgt>
                                        </p:tgtEl>
                                        <p:attrNameLst>
                                          <p:attrName>style.visibility</p:attrName>
                                        </p:attrNameLst>
                                      </p:cBhvr>
                                      <p:to>
                                        <p:strVal val="visible"/>
                                      </p:to>
                                    </p:set>
                                    <p:anim calcmode="lin" valueType="num">
                                      <p:cBhvr additive="base">
                                        <p:cTn id="31" dur="500" fill="hold"/>
                                        <p:tgtEl>
                                          <p:spTgt spid="2048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Rectangle 7"/>
          <p:cNvSpPr>
            <a:spLocks noGrp="1" noChangeArrowheads="1"/>
          </p:cNvSpPr>
          <p:nvPr>
            <p:ph type="title"/>
          </p:nvPr>
        </p:nvSpPr>
        <p:spPr/>
        <p:txBody>
          <a:bodyPr/>
          <a:lstStyle/>
          <a:p>
            <a:r>
              <a:rPr lang="en-US" sz="4000"/>
              <a:t>Retainer Selection: </a:t>
            </a:r>
            <a:r>
              <a:rPr lang="en-US" sz="4000" i="1">
                <a:solidFill>
                  <a:schemeClr val="tx1"/>
                </a:solidFill>
              </a:rPr>
              <a:t>Tooth-Borne RPD’s</a:t>
            </a:r>
            <a:endParaRPr lang="en-US" sz="4000"/>
          </a:p>
        </p:txBody>
      </p:sp>
      <p:sp>
        <p:nvSpPr>
          <p:cNvPr id="19464" name="Rectangle 8"/>
          <p:cNvSpPr>
            <a:spLocks noGrp="1" noChangeArrowheads="1"/>
          </p:cNvSpPr>
          <p:nvPr>
            <p:ph type="body" idx="1"/>
          </p:nvPr>
        </p:nvSpPr>
        <p:spPr>
          <a:xfrm>
            <a:off x="1447800" y="2057400"/>
            <a:ext cx="8077200" cy="3962400"/>
          </a:xfrm>
        </p:spPr>
        <p:txBody>
          <a:bodyPr/>
          <a:lstStyle/>
          <a:p>
            <a:pPr marL="568325" indent="-568325"/>
            <a:r>
              <a:rPr lang="en-US"/>
              <a:t>Minimal rotation</a:t>
            </a:r>
          </a:p>
          <a:p>
            <a:pPr marL="568325" indent="-568325">
              <a:spcBef>
                <a:spcPct val="0"/>
              </a:spcBef>
              <a:spcAft>
                <a:spcPts val="900"/>
              </a:spcAft>
            </a:pPr>
            <a:r>
              <a:rPr lang="en-US"/>
              <a:t>Stress release usually unnecessary</a:t>
            </a:r>
          </a:p>
          <a:p>
            <a:pPr marL="568325" indent="-568325">
              <a:spcBef>
                <a:spcPct val="0"/>
              </a:spcBef>
              <a:spcAft>
                <a:spcPts val="900"/>
              </a:spcAft>
            </a:pPr>
            <a:r>
              <a:rPr lang="en-US"/>
              <a:t>Choose non-stress releasing retainers:</a:t>
            </a:r>
          </a:p>
          <a:p>
            <a:pPr marL="687388" lvl="1" indent="-4763"/>
            <a:r>
              <a:rPr lang="en-US"/>
              <a:t>Cast Circumferential </a:t>
            </a:r>
            <a:r>
              <a:rPr lang="en-US">
                <a:solidFill>
                  <a:schemeClr val="hlink"/>
                </a:solidFill>
              </a:rPr>
              <a:t>*</a:t>
            </a:r>
            <a:endParaRPr lang="en-US"/>
          </a:p>
          <a:p>
            <a:pPr marL="687388" lvl="1" indent="-4763"/>
            <a:r>
              <a:rPr lang="en-US"/>
              <a:t>Ring Clasp</a:t>
            </a:r>
          </a:p>
          <a:p>
            <a:pPr marL="687388" lvl="1" indent="-4763"/>
            <a:r>
              <a:rPr lang="en-US"/>
              <a:t>Embrasure Clasp (Double Akers)</a:t>
            </a:r>
          </a:p>
          <a:p>
            <a:pPr marL="687388" lvl="1" indent="-4763"/>
            <a:r>
              <a:rPr lang="en-US"/>
              <a:t>Reverse Action (‘C’) Clasp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464">
                                            <p:txEl>
                                              <p:pRg st="0" end="0"/>
                                            </p:txEl>
                                          </p:spTgt>
                                        </p:tgtEl>
                                        <p:attrNameLst>
                                          <p:attrName>style.visibility</p:attrName>
                                        </p:attrNameLst>
                                      </p:cBhvr>
                                      <p:to>
                                        <p:strVal val="visible"/>
                                      </p:to>
                                    </p:set>
                                    <p:anim calcmode="lin" valueType="num">
                                      <p:cBhvr additive="base">
                                        <p:cTn id="7" dur="500" fill="hold"/>
                                        <p:tgtEl>
                                          <p:spTgt spid="1946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46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464">
                                            <p:txEl>
                                              <p:pRg st="1" end="1"/>
                                            </p:txEl>
                                          </p:spTgt>
                                        </p:tgtEl>
                                        <p:attrNameLst>
                                          <p:attrName>style.visibility</p:attrName>
                                        </p:attrNameLst>
                                      </p:cBhvr>
                                      <p:to>
                                        <p:strVal val="visible"/>
                                      </p:to>
                                    </p:set>
                                    <p:anim calcmode="lin" valueType="num">
                                      <p:cBhvr additive="base">
                                        <p:cTn id="13" dur="500" fill="hold"/>
                                        <p:tgtEl>
                                          <p:spTgt spid="1946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46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464">
                                            <p:txEl>
                                              <p:pRg st="2" end="2"/>
                                            </p:txEl>
                                          </p:spTgt>
                                        </p:tgtEl>
                                        <p:attrNameLst>
                                          <p:attrName>style.visibility</p:attrName>
                                        </p:attrNameLst>
                                      </p:cBhvr>
                                      <p:to>
                                        <p:strVal val="visible"/>
                                      </p:to>
                                    </p:set>
                                    <p:anim calcmode="lin" valueType="num">
                                      <p:cBhvr additive="base">
                                        <p:cTn id="19" dur="500" fill="hold"/>
                                        <p:tgtEl>
                                          <p:spTgt spid="1946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46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9464">
                                            <p:txEl>
                                              <p:pRg st="3" end="3"/>
                                            </p:txEl>
                                          </p:spTgt>
                                        </p:tgtEl>
                                        <p:attrNameLst>
                                          <p:attrName>style.visibility</p:attrName>
                                        </p:attrNameLst>
                                      </p:cBhvr>
                                      <p:to>
                                        <p:strVal val="visible"/>
                                      </p:to>
                                    </p:set>
                                    <p:anim calcmode="lin" valueType="num">
                                      <p:cBhvr additive="base">
                                        <p:cTn id="25" dur="500" fill="hold"/>
                                        <p:tgtEl>
                                          <p:spTgt spid="1946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946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9464">
                                            <p:txEl>
                                              <p:pRg st="4" end="4"/>
                                            </p:txEl>
                                          </p:spTgt>
                                        </p:tgtEl>
                                        <p:attrNameLst>
                                          <p:attrName>style.visibility</p:attrName>
                                        </p:attrNameLst>
                                      </p:cBhvr>
                                      <p:to>
                                        <p:strVal val="visible"/>
                                      </p:to>
                                    </p:set>
                                    <p:anim calcmode="lin" valueType="num">
                                      <p:cBhvr additive="base">
                                        <p:cTn id="31" dur="500" fill="hold"/>
                                        <p:tgtEl>
                                          <p:spTgt spid="19464">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946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9464">
                                            <p:txEl>
                                              <p:pRg st="5" end="5"/>
                                            </p:txEl>
                                          </p:spTgt>
                                        </p:tgtEl>
                                        <p:attrNameLst>
                                          <p:attrName>style.visibility</p:attrName>
                                        </p:attrNameLst>
                                      </p:cBhvr>
                                      <p:to>
                                        <p:strVal val="visible"/>
                                      </p:to>
                                    </p:set>
                                    <p:anim calcmode="lin" valueType="num">
                                      <p:cBhvr additive="base">
                                        <p:cTn id="37" dur="500" fill="hold"/>
                                        <p:tgtEl>
                                          <p:spTgt spid="19464">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946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9464">
                                            <p:txEl>
                                              <p:pRg st="6" end="6"/>
                                            </p:txEl>
                                          </p:spTgt>
                                        </p:tgtEl>
                                        <p:attrNameLst>
                                          <p:attrName>style.visibility</p:attrName>
                                        </p:attrNameLst>
                                      </p:cBhvr>
                                      <p:to>
                                        <p:strVal val="visible"/>
                                      </p:to>
                                    </p:set>
                                    <p:anim calcmode="lin" valueType="num">
                                      <p:cBhvr additive="base">
                                        <p:cTn id="43" dur="500" fill="hold"/>
                                        <p:tgtEl>
                                          <p:spTgt spid="19464">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946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6"/>
          <p:cNvSpPr>
            <a:spLocks noGrp="1" noChangeArrowheads="1"/>
          </p:cNvSpPr>
          <p:nvPr>
            <p:ph type="title"/>
          </p:nvPr>
        </p:nvSpPr>
        <p:spPr/>
        <p:txBody>
          <a:bodyPr/>
          <a:lstStyle/>
          <a:p>
            <a:r>
              <a:rPr lang="en-US" dirty="0"/>
              <a:t>Tooth-Borne Direct Retainers</a:t>
            </a:r>
          </a:p>
        </p:txBody>
      </p:sp>
      <p:sp>
        <p:nvSpPr>
          <p:cNvPr id="29703" name="Rectangle 7"/>
          <p:cNvSpPr>
            <a:spLocks noGrp="1" noChangeArrowheads="1"/>
          </p:cNvSpPr>
          <p:nvPr>
            <p:ph type="body" idx="1"/>
          </p:nvPr>
        </p:nvSpPr>
        <p:spPr>
          <a:xfrm>
            <a:off x="571500" y="2362200"/>
            <a:ext cx="7100887" cy="3465513"/>
          </a:xfrm>
        </p:spPr>
        <p:txBody>
          <a:bodyPr/>
          <a:lstStyle/>
          <a:p>
            <a:r>
              <a:rPr lang="en-US" dirty="0"/>
              <a:t>Cast </a:t>
            </a:r>
            <a:r>
              <a:rPr lang="en-US" dirty="0" err="1"/>
              <a:t>suprabulge</a:t>
            </a:r>
            <a:r>
              <a:rPr lang="en-US" dirty="0"/>
              <a:t> clasps</a:t>
            </a:r>
          </a:p>
          <a:p>
            <a:r>
              <a:rPr lang="en-US" i="1" dirty="0">
                <a:solidFill>
                  <a:srgbClr val="FF9900"/>
                </a:solidFill>
              </a:rPr>
              <a:t>Exceptions</a:t>
            </a:r>
            <a:endParaRPr lang="en-US" dirty="0"/>
          </a:p>
          <a:p>
            <a:pPr lvl="1"/>
            <a:r>
              <a:rPr lang="en-US" sz="2700" dirty="0"/>
              <a:t>Use stress-releasing clasps when:</a:t>
            </a:r>
          </a:p>
          <a:p>
            <a:pPr lvl="1"/>
            <a:r>
              <a:rPr lang="en-US" sz="2700" dirty="0"/>
              <a:t>Esthetics</a:t>
            </a:r>
            <a:r>
              <a:rPr lang="en-US" dirty="0"/>
              <a:t> </a:t>
            </a:r>
          </a:p>
          <a:p>
            <a:pPr lvl="2"/>
            <a:r>
              <a:rPr lang="en-US" dirty="0"/>
              <a:t>use </a:t>
            </a:r>
            <a:r>
              <a:rPr lang="en-US" dirty="0" err="1"/>
              <a:t>infrabulge</a:t>
            </a:r>
            <a:r>
              <a:rPr lang="en-US" dirty="0"/>
              <a:t> or </a:t>
            </a:r>
            <a:r>
              <a:rPr lang="en-US" dirty="0" err="1"/>
              <a:t>w.w</a:t>
            </a:r>
            <a:r>
              <a:rPr lang="en-US" dirty="0"/>
              <a:t>.</a:t>
            </a:r>
          </a:p>
          <a:p>
            <a:pPr lvl="1"/>
            <a:r>
              <a:rPr lang="en-US" sz="2700" dirty="0"/>
              <a:t>Poor prognosis for posterior abutment</a:t>
            </a:r>
            <a:r>
              <a:rPr lang="en-US" dirty="0"/>
              <a:t> </a:t>
            </a:r>
          </a:p>
        </p:txBody>
      </p:sp>
      <p:pic>
        <p:nvPicPr>
          <p:cNvPr id="4" name="Picture 6"/>
          <p:cNvPicPr>
            <a:picLocks noChangeAspect="1" noChangeArrowheads="1"/>
          </p:cNvPicPr>
          <p:nvPr/>
        </p:nvPicPr>
        <p:blipFill>
          <a:blip r:embed="rId2" cstate="print"/>
          <a:srcRect l="15154" t="9094" r="10576" b="6773"/>
          <a:stretch>
            <a:fillRect/>
          </a:stretch>
        </p:blipFill>
        <p:spPr bwMode="auto">
          <a:xfrm>
            <a:off x="6858000" y="2667000"/>
            <a:ext cx="3429000" cy="2589212"/>
          </a:xfrm>
          <a:prstGeom prst="rect">
            <a:avLst/>
          </a:prstGeom>
          <a:noFill/>
          <a:ln w="12700" cap="sq">
            <a:noFill/>
            <a:miter lim="800000"/>
            <a:headEnd type="none" w="sm" len="sm"/>
            <a:tailEnd type="none" w="sm" len="sm"/>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703">
                                            <p:txEl>
                                              <p:pRg st="0" end="0"/>
                                            </p:txEl>
                                          </p:spTgt>
                                        </p:tgtEl>
                                        <p:attrNameLst>
                                          <p:attrName>style.visibility</p:attrName>
                                        </p:attrNameLst>
                                      </p:cBhvr>
                                      <p:to>
                                        <p:strVal val="visible"/>
                                      </p:to>
                                    </p:set>
                                    <p:animEffect transition="in" filter="wipe(up)">
                                      <p:cBhvr>
                                        <p:cTn id="7" dur="500"/>
                                        <p:tgtEl>
                                          <p:spTgt spid="297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9703">
                                            <p:txEl>
                                              <p:pRg st="1" end="1"/>
                                            </p:txEl>
                                          </p:spTgt>
                                        </p:tgtEl>
                                        <p:attrNameLst>
                                          <p:attrName>style.visibility</p:attrName>
                                        </p:attrNameLst>
                                      </p:cBhvr>
                                      <p:to>
                                        <p:strVal val="visible"/>
                                      </p:to>
                                    </p:set>
                                    <p:animEffect transition="in" filter="wipe(up)">
                                      <p:cBhvr>
                                        <p:cTn id="12" dur="500"/>
                                        <p:tgtEl>
                                          <p:spTgt spid="297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9703">
                                            <p:txEl>
                                              <p:pRg st="2" end="2"/>
                                            </p:txEl>
                                          </p:spTgt>
                                        </p:tgtEl>
                                        <p:attrNameLst>
                                          <p:attrName>style.visibility</p:attrName>
                                        </p:attrNameLst>
                                      </p:cBhvr>
                                      <p:to>
                                        <p:strVal val="visible"/>
                                      </p:to>
                                    </p:set>
                                    <p:animEffect transition="in" filter="wipe(up)">
                                      <p:cBhvr>
                                        <p:cTn id="17" dur="500"/>
                                        <p:tgtEl>
                                          <p:spTgt spid="297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9703">
                                            <p:txEl>
                                              <p:pRg st="3" end="3"/>
                                            </p:txEl>
                                          </p:spTgt>
                                        </p:tgtEl>
                                        <p:attrNameLst>
                                          <p:attrName>style.visibility</p:attrName>
                                        </p:attrNameLst>
                                      </p:cBhvr>
                                      <p:to>
                                        <p:strVal val="visible"/>
                                      </p:to>
                                    </p:set>
                                    <p:animEffect transition="in" filter="wipe(up)">
                                      <p:cBhvr>
                                        <p:cTn id="22" dur="500"/>
                                        <p:tgtEl>
                                          <p:spTgt spid="29703">
                                            <p:txEl>
                                              <p:pRg st="3" end="3"/>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9703">
                                            <p:txEl>
                                              <p:pRg st="4" end="4"/>
                                            </p:txEl>
                                          </p:spTgt>
                                        </p:tgtEl>
                                        <p:attrNameLst>
                                          <p:attrName>style.visibility</p:attrName>
                                        </p:attrNameLst>
                                      </p:cBhvr>
                                      <p:to>
                                        <p:strVal val="visible"/>
                                      </p:to>
                                    </p:set>
                                    <p:animEffect transition="in" filter="wipe(up)">
                                      <p:cBhvr>
                                        <p:cTn id="25" dur="500"/>
                                        <p:tgtEl>
                                          <p:spTgt spid="2970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9703">
                                            <p:txEl>
                                              <p:pRg st="5" end="5"/>
                                            </p:txEl>
                                          </p:spTgt>
                                        </p:tgtEl>
                                        <p:attrNameLst>
                                          <p:attrName>style.visibility</p:attrName>
                                        </p:attrNameLst>
                                      </p:cBhvr>
                                      <p:to>
                                        <p:strVal val="visible"/>
                                      </p:to>
                                    </p:set>
                                    <p:animEffect transition="in" filter="wipe(up)">
                                      <p:cBhvr>
                                        <p:cTn id="30" dur="500"/>
                                        <p:tgtEl>
                                          <p:spTgt spid="297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half" idx="2"/>
          </p:nvPr>
        </p:nvSpPr>
        <p:spPr/>
        <p:txBody>
          <a:bodyPr/>
          <a:lstStyle/>
          <a:p>
            <a:endParaRPr lang="en-US"/>
          </a:p>
        </p:txBody>
      </p:sp>
      <p:sp>
        <p:nvSpPr>
          <p:cNvPr id="4" name="عنوان 3"/>
          <p:cNvSpPr>
            <a:spLocks noGrp="1"/>
          </p:cNvSpPr>
          <p:nvPr>
            <p:ph type="title"/>
          </p:nvPr>
        </p:nvSpPr>
        <p:spPr/>
        <p:txBody>
          <a:bodyPr>
            <a:normAutofit fontScale="90000"/>
          </a:bodyPr>
          <a:lstStyle/>
          <a:p>
            <a:r>
              <a:rPr lang="en-US" dirty="0" smtClean="0"/>
              <a:t>Class III Removable Partial Denture</a:t>
            </a:r>
            <a:br>
              <a:rPr lang="en-US" dirty="0" smtClean="0"/>
            </a:br>
            <a:endParaRPr lang="en-US" dirty="0"/>
          </a:p>
        </p:txBody>
      </p:sp>
      <p:pic>
        <p:nvPicPr>
          <p:cNvPr id="11266" name="Picture 2"/>
          <p:cNvPicPr>
            <a:picLocks noGrp="1" noChangeAspect="1" noChangeArrowheads="1"/>
          </p:cNvPicPr>
          <p:nvPr>
            <p:ph sz="half" idx="1"/>
          </p:nvPr>
        </p:nvPicPr>
        <p:blipFill>
          <a:blip r:embed="rId2" cstate="print"/>
          <a:srcRect/>
          <a:stretch>
            <a:fillRect/>
          </a:stretch>
        </p:blipFill>
        <p:spPr bwMode="auto">
          <a:xfrm>
            <a:off x="1485900" y="1905000"/>
            <a:ext cx="5743575"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4" name="عنصر نائب للمحتوى 3"/>
          <p:cNvSpPr>
            <a:spLocks noGrp="1"/>
          </p:cNvSpPr>
          <p:nvPr>
            <p:ph sz="half" idx="2"/>
          </p:nvPr>
        </p:nvSpPr>
        <p:spPr/>
        <p:txBody>
          <a:bodyPr/>
          <a:lstStyle/>
          <a:p>
            <a:endParaRPr lang="en-US" dirty="0"/>
          </a:p>
        </p:txBody>
      </p:sp>
      <p:pic>
        <p:nvPicPr>
          <p:cNvPr id="208898" name="Picture 2"/>
          <p:cNvPicPr>
            <a:picLocks noGrp="1" noChangeAspect="1" noChangeArrowheads="1"/>
          </p:cNvPicPr>
          <p:nvPr>
            <p:ph sz="half" idx="1"/>
          </p:nvPr>
        </p:nvPicPr>
        <p:blipFill>
          <a:blip r:embed="rId2" cstate="print"/>
          <a:srcRect r="51691" b="64629"/>
          <a:stretch>
            <a:fillRect/>
          </a:stretch>
        </p:blipFill>
        <p:spPr bwMode="auto">
          <a:xfrm>
            <a:off x="1562100" y="1295400"/>
            <a:ext cx="6554787" cy="4492446"/>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04900" y="2209800"/>
            <a:ext cx="8743950" cy="1143000"/>
          </a:xfrm>
        </p:spPr>
        <p:txBody>
          <a:bodyPr/>
          <a:lstStyle/>
          <a:p>
            <a:r>
              <a:rPr lang="en-US" dirty="0" smtClean="0"/>
              <a:t>Tooth- Tissue Borne Cases</a:t>
            </a:r>
            <a:endParaRPr lang="en-US" dirty="0"/>
          </a:p>
        </p:txBody>
      </p:sp>
      <p:sp>
        <p:nvSpPr>
          <p:cNvPr id="3" name="عنصر نائب للمحتوى 2"/>
          <p:cNvSpPr>
            <a:spLocks noGrp="1"/>
          </p:cNvSpPr>
          <p:nvPr>
            <p:ph sz="half" idx="1"/>
          </p:nvPr>
        </p:nvSpPr>
        <p:spPr/>
        <p:txBody>
          <a:bodyPr/>
          <a:lstStyle/>
          <a:p>
            <a:endParaRPr lang="en-US"/>
          </a:p>
        </p:txBody>
      </p:sp>
      <p:sp>
        <p:nvSpPr>
          <p:cNvPr id="4" name="عنصر نائب للمحتوى 3"/>
          <p:cNvSpPr>
            <a:spLocks noGrp="1"/>
          </p:cNvSpPr>
          <p:nvPr>
            <p:ph sz="half" idx="2"/>
          </p:nvPr>
        </p:nvSpPr>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304800"/>
            <a:ext cx="8743950" cy="1143000"/>
          </a:xfrm>
        </p:spPr>
        <p:txBody>
          <a:bodyPr>
            <a:noAutofit/>
          </a:bodyPr>
          <a:lstStyle/>
          <a:p>
            <a:r>
              <a:rPr lang="en-US" sz="4400" b="1" dirty="0" smtClean="0">
                <a:solidFill>
                  <a:srgbClr val="FFFF00"/>
                </a:solidFill>
              </a:rPr>
              <a:t>Stress-Releasing Direct Retainers</a:t>
            </a:r>
            <a:endParaRPr lang="en-US" sz="4400" b="1" dirty="0">
              <a:solidFill>
                <a:srgbClr val="FFFF00"/>
              </a:solidFill>
            </a:endParaRPr>
          </a:p>
        </p:txBody>
      </p:sp>
      <p:sp>
        <p:nvSpPr>
          <p:cNvPr id="3" name="Content Placeholder 2"/>
          <p:cNvSpPr>
            <a:spLocks noGrp="1"/>
          </p:cNvSpPr>
          <p:nvPr>
            <p:ph sz="quarter" idx="1"/>
          </p:nvPr>
        </p:nvSpPr>
        <p:spPr>
          <a:xfrm>
            <a:off x="495300" y="2362200"/>
            <a:ext cx="3962400" cy="4038600"/>
          </a:xfrm>
        </p:spPr>
        <p:txBody>
          <a:bodyPr>
            <a:normAutofit fontScale="92500" lnSpcReduction="20000"/>
          </a:bodyPr>
          <a:lstStyle/>
          <a:p>
            <a:pPr>
              <a:buNone/>
            </a:pPr>
            <a:r>
              <a:rPr lang="en-US" sz="3100" dirty="0" smtClean="0">
                <a:solidFill>
                  <a:srgbClr val="FFFF00"/>
                </a:solidFill>
              </a:rPr>
              <a:t>    2 strategies </a:t>
            </a:r>
            <a:r>
              <a:rPr lang="en-US" dirty="0" smtClean="0">
                <a:solidFill>
                  <a:srgbClr val="FFFF00"/>
                </a:solidFill>
              </a:rPr>
              <a:t>are adopted to either </a:t>
            </a:r>
          </a:p>
          <a:p>
            <a:pPr>
              <a:buNone/>
            </a:pPr>
            <a:r>
              <a:rPr lang="en-US" dirty="0" smtClean="0"/>
              <a:t>1. change the fulcrum location and subsequently the "resistance arm" engaging effect  </a:t>
            </a:r>
            <a:r>
              <a:rPr lang="en-US" sz="3000" dirty="0" smtClean="0"/>
              <a:t>(</a:t>
            </a:r>
            <a:r>
              <a:rPr lang="en-US" sz="3000" dirty="0" err="1" smtClean="0"/>
              <a:t>mesial</a:t>
            </a:r>
            <a:r>
              <a:rPr lang="en-US" sz="3000" dirty="0" smtClean="0"/>
              <a:t> rest concept)</a:t>
            </a:r>
          </a:p>
          <a:p>
            <a:pPr>
              <a:buNone/>
            </a:pPr>
            <a:r>
              <a:rPr lang="en-US" sz="3000" dirty="0" smtClean="0"/>
              <a:t>2. use of flexible arm (wrought-wire retentive arm).</a:t>
            </a:r>
            <a:endParaRPr lang="en-US" sz="3000" dirty="0"/>
          </a:p>
        </p:txBody>
      </p:sp>
      <p:pic>
        <p:nvPicPr>
          <p:cNvPr id="12292" name="Picture 4"/>
          <p:cNvPicPr>
            <a:picLocks noChangeAspect="1" noChangeArrowheads="1"/>
          </p:cNvPicPr>
          <p:nvPr/>
        </p:nvPicPr>
        <p:blipFill>
          <a:blip r:embed="rId2" cstate="print"/>
          <a:srcRect/>
          <a:stretch>
            <a:fillRect/>
          </a:stretch>
        </p:blipFill>
        <p:spPr bwMode="auto">
          <a:xfrm>
            <a:off x="4991100" y="1981200"/>
            <a:ext cx="4446984" cy="1981200"/>
          </a:xfrm>
          <a:prstGeom prst="rect">
            <a:avLst/>
          </a:prstGeom>
          <a:noFill/>
          <a:ln w="9525">
            <a:noFill/>
            <a:miter lim="800000"/>
            <a:headEnd/>
            <a:tailEnd/>
          </a:ln>
        </p:spPr>
      </p:pic>
      <p:pic>
        <p:nvPicPr>
          <p:cNvPr id="12293" name="Picture 5"/>
          <p:cNvPicPr>
            <a:picLocks noChangeAspect="1" noChangeArrowheads="1"/>
          </p:cNvPicPr>
          <p:nvPr/>
        </p:nvPicPr>
        <p:blipFill>
          <a:blip r:embed="rId3" cstate="print"/>
          <a:srcRect/>
          <a:stretch>
            <a:fillRect/>
          </a:stretch>
        </p:blipFill>
        <p:spPr bwMode="auto">
          <a:xfrm>
            <a:off x="4991100" y="4419600"/>
            <a:ext cx="4575572" cy="219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8625" y="2057401"/>
            <a:ext cx="9258300" cy="4525963"/>
          </a:xfrm>
        </p:spPr>
        <p:txBody>
          <a:bodyPr/>
          <a:lstStyle/>
          <a:p>
            <a:pPr marL="624078" indent="-514350">
              <a:buNone/>
            </a:pPr>
            <a:r>
              <a:rPr lang="en-US" dirty="0" smtClean="0"/>
              <a:t>1. The manner in which each is supported</a:t>
            </a:r>
          </a:p>
          <a:p>
            <a:pPr>
              <a:buNone/>
            </a:pPr>
            <a:r>
              <a:rPr lang="en-US" dirty="0" smtClean="0"/>
              <a:t>2. The method of impression registration and jaw record required for each</a:t>
            </a:r>
          </a:p>
          <a:p>
            <a:pPr>
              <a:buNone/>
            </a:pPr>
            <a:r>
              <a:rPr lang="en-US" dirty="0" smtClean="0"/>
              <a:t>3. The need for some kind of indirect retention</a:t>
            </a:r>
          </a:p>
          <a:p>
            <a:pPr>
              <a:buNone/>
            </a:pPr>
            <a:r>
              <a:rPr lang="en-US" dirty="0" smtClean="0"/>
              <a:t>4. The denture base material</a:t>
            </a:r>
          </a:p>
          <a:p>
            <a:pPr>
              <a:buNone/>
            </a:pPr>
            <a:r>
              <a:rPr lang="en-US" dirty="0" smtClean="0"/>
              <a:t>5. Differences in Clasp Design</a:t>
            </a:r>
            <a:endParaRPr lang="en-US" dirty="0"/>
          </a:p>
        </p:txBody>
      </p:sp>
      <p:sp>
        <p:nvSpPr>
          <p:cNvPr id="2" name="عنوان 1"/>
          <p:cNvSpPr>
            <a:spLocks noGrp="1"/>
          </p:cNvSpPr>
          <p:nvPr>
            <p:ph type="title"/>
          </p:nvPr>
        </p:nvSpPr>
        <p:spPr>
          <a:xfrm>
            <a:off x="0" y="304800"/>
            <a:ext cx="10287000" cy="1143000"/>
          </a:xfrm>
        </p:spPr>
        <p:txBody>
          <a:bodyPr>
            <a:noAutofit/>
          </a:bodyPr>
          <a:lstStyle/>
          <a:p>
            <a:r>
              <a:rPr lang="en-US" sz="3200" dirty="0" smtClean="0"/>
              <a:t/>
            </a:r>
            <a:br>
              <a:rPr lang="en-US" sz="3200" dirty="0" smtClean="0"/>
            </a:br>
            <a:r>
              <a:rPr lang="en-US" sz="3200" dirty="0" smtClean="0"/>
              <a:t>Differentiation between tooth-supported and tooth-tissue </a:t>
            </a:r>
            <a:br>
              <a:rPr lang="en-US" sz="3200" dirty="0" smtClean="0"/>
            </a:br>
            <a:r>
              <a:rPr lang="en-US" sz="3200" dirty="0" smtClean="0"/>
              <a:t>supported partial denture </a:t>
            </a:r>
            <a:endParaRPr lang="en-US" sz="3200" dirty="0">
              <a:solidFill>
                <a:srgbClr val="FFFF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defRPr/>
            </a:pPr>
            <a:r>
              <a:rPr lang="en-US" sz="4400" b="1" dirty="0" smtClean="0">
                <a:solidFill>
                  <a:srgbClr val="FF0000"/>
                </a:solidFill>
              </a:rPr>
              <a:t>Stress-Releasing Direct Retainers</a:t>
            </a:r>
            <a:endParaRPr lang="en-US" sz="5300" b="1" i="1" dirty="0" smtClean="0">
              <a:solidFill>
                <a:srgbClr val="FF0000"/>
              </a:solidFill>
            </a:endParaRPr>
          </a:p>
        </p:txBody>
      </p:sp>
      <p:sp>
        <p:nvSpPr>
          <p:cNvPr id="71683" name="Rectangle 3"/>
          <p:cNvSpPr>
            <a:spLocks noGrp="1" noChangeArrowheads="1"/>
          </p:cNvSpPr>
          <p:nvPr>
            <p:ph type="body" idx="1"/>
          </p:nvPr>
        </p:nvSpPr>
        <p:spPr>
          <a:xfrm>
            <a:off x="990600" y="1981200"/>
            <a:ext cx="8229600" cy="2514600"/>
          </a:xfrm>
        </p:spPr>
        <p:txBody>
          <a:bodyPr/>
          <a:lstStyle/>
          <a:p>
            <a:pPr marL="287338" indent="-287338">
              <a:buFont typeface="Wingdings" pitchFamily="1" charset="2"/>
              <a:buNone/>
              <a:defRPr/>
            </a:pPr>
            <a:r>
              <a:rPr lang="en-US" sz="3900" i="1" smtClean="0"/>
              <a:t>Mesial Rest Concept</a:t>
            </a:r>
          </a:p>
          <a:p>
            <a:pPr marL="749300" lvl="1" indent="-347663">
              <a:defRPr/>
            </a:pPr>
            <a:r>
              <a:rPr lang="en-US" sz="3200" smtClean="0"/>
              <a:t>Rotation: retentive tip, proximal plate</a:t>
            </a:r>
          </a:p>
          <a:p>
            <a:pPr marL="749300" lvl="1" indent="-347663">
              <a:defRPr/>
            </a:pPr>
            <a:r>
              <a:rPr lang="en-US" sz="3200" smtClean="0"/>
              <a:t>Move mostly down (and forward)</a:t>
            </a:r>
          </a:p>
          <a:p>
            <a:pPr marL="749300" lvl="1" indent="-347663">
              <a:defRPr/>
            </a:pPr>
            <a:r>
              <a:rPr lang="en-US" sz="3200" smtClean="0"/>
              <a:t>Into more undercut (release of tooth) </a:t>
            </a:r>
            <a:endParaRPr lang="en-US" sz="2700" smtClean="0"/>
          </a:p>
        </p:txBody>
      </p:sp>
      <p:pic>
        <p:nvPicPr>
          <p:cNvPr id="71684" name="Picture 4"/>
          <p:cNvPicPr>
            <a:picLocks noChangeAspect="1" noChangeArrowheads="1"/>
          </p:cNvPicPr>
          <p:nvPr/>
        </p:nvPicPr>
        <p:blipFill>
          <a:blip r:embed="rId2" cstate="print"/>
          <a:srcRect/>
          <a:stretch>
            <a:fillRect/>
          </a:stretch>
        </p:blipFill>
        <p:spPr bwMode="auto">
          <a:xfrm>
            <a:off x="6172200" y="4343402"/>
            <a:ext cx="3008313" cy="2093913"/>
          </a:xfrm>
          <a:prstGeom prst="rect">
            <a:avLst/>
          </a:prstGeom>
          <a:solidFill>
            <a:schemeClr val="accent2"/>
          </a:solidFill>
          <a:ln w="12700" cap="sq">
            <a:noFill/>
            <a:miter lim="800000"/>
            <a:headEnd type="none" w="sm" len="sm"/>
            <a:tailEnd type="none" w="sm" len="sm"/>
          </a:ln>
          <a:effectLst>
            <a:outerShdw dist="107763"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683">
                                            <p:txEl>
                                              <p:pRg st="1" end="1"/>
                                            </p:txEl>
                                          </p:spTgt>
                                        </p:tgtEl>
                                        <p:attrNameLst>
                                          <p:attrName>style.visibility</p:attrName>
                                        </p:attrNameLst>
                                      </p:cBhvr>
                                      <p:to>
                                        <p:strVal val="visible"/>
                                      </p:to>
                                    </p:set>
                                    <p:anim calcmode="lin" valueType="num">
                                      <p:cBhvr additive="base">
                                        <p:cTn id="13" dur="500" fill="hold"/>
                                        <p:tgtEl>
                                          <p:spTgt spid="716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6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683">
                                            <p:txEl>
                                              <p:pRg st="2" end="2"/>
                                            </p:txEl>
                                          </p:spTgt>
                                        </p:tgtEl>
                                        <p:attrNameLst>
                                          <p:attrName>style.visibility</p:attrName>
                                        </p:attrNameLst>
                                      </p:cBhvr>
                                      <p:to>
                                        <p:strVal val="visible"/>
                                      </p:to>
                                    </p:set>
                                    <p:anim calcmode="lin" valueType="num">
                                      <p:cBhvr additive="base">
                                        <p:cTn id="19" dur="500" fill="hold"/>
                                        <p:tgtEl>
                                          <p:spTgt spid="716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6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683">
                                            <p:txEl>
                                              <p:pRg st="3" end="3"/>
                                            </p:txEl>
                                          </p:spTgt>
                                        </p:tgtEl>
                                        <p:attrNameLst>
                                          <p:attrName>style.visibility</p:attrName>
                                        </p:attrNameLst>
                                      </p:cBhvr>
                                      <p:to>
                                        <p:strVal val="visible"/>
                                      </p:to>
                                    </p:set>
                                    <p:anim calcmode="lin" valueType="num">
                                      <p:cBhvr additive="base">
                                        <p:cTn id="25" dur="500" fill="hold"/>
                                        <p:tgtEl>
                                          <p:spTgt spid="716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6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defRPr/>
            </a:pPr>
            <a:r>
              <a:rPr lang="en-US" sz="4000" b="1" dirty="0" smtClean="0">
                <a:solidFill>
                  <a:srgbClr val="FF0000"/>
                </a:solidFill>
              </a:rPr>
              <a:t>Non-Stress-Releasing Direct Retainers</a:t>
            </a:r>
            <a:endParaRPr lang="en-US" sz="4400" b="1" dirty="0" smtClean="0">
              <a:solidFill>
                <a:srgbClr val="FF0000"/>
              </a:solidFill>
            </a:endParaRPr>
          </a:p>
        </p:txBody>
      </p:sp>
      <p:sp>
        <p:nvSpPr>
          <p:cNvPr id="72707" name="Rectangle 3"/>
          <p:cNvSpPr>
            <a:spLocks noGrp="1" noChangeArrowheads="1"/>
          </p:cNvSpPr>
          <p:nvPr>
            <p:ph type="body" idx="1"/>
          </p:nvPr>
        </p:nvSpPr>
        <p:spPr>
          <a:xfrm>
            <a:off x="990600" y="1905000"/>
            <a:ext cx="6858000" cy="3962400"/>
          </a:xfrm>
        </p:spPr>
        <p:txBody>
          <a:bodyPr/>
          <a:lstStyle/>
          <a:p>
            <a:pPr marL="287338" indent="-287338">
              <a:buFont typeface="Wingdings" pitchFamily="1" charset="2"/>
              <a:buNone/>
              <a:defRPr/>
            </a:pPr>
            <a:r>
              <a:rPr lang="en-US" i="1" smtClean="0"/>
              <a:t>Distal Rest</a:t>
            </a:r>
            <a:endParaRPr lang="en-US" sz="3900" i="1" smtClean="0"/>
          </a:p>
          <a:p>
            <a:pPr marL="749300" lvl="1" indent="-347663">
              <a:defRPr/>
            </a:pPr>
            <a:r>
              <a:rPr lang="en-US" sz="2700" smtClean="0"/>
              <a:t>Rotation: retentive tip, proximal plate</a:t>
            </a:r>
          </a:p>
          <a:p>
            <a:pPr marL="749300" lvl="1" indent="-347663">
              <a:defRPr/>
            </a:pPr>
            <a:r>
              <a:rPr lang="en-US" sz="2700" smtClean="0"/>
              <a:t>Move mostly forward (tip rotates up)</a:t>
            </a:r>
          </a:p>
          <a:p>
            <a:pPr marL="749300" lvl="1" indent="-347663">
              <a:defRPr/>
            </a:pPr>
            <a:r>
              <a:rPr lang="en-US" sz="2700" smtClean="0"/>
              <a:t>Toward height of contour (activate or bind) </a:t>
            </a:r>
          </a:p>
        </p:txBody>
      </p:sp>
      <p:pic>
        <p:nvPicPr>
          <p:cNvPr id="72709" name="Picture 5"/>
          <p:cNvPicPr>
            <a:picLocks noChangeAspect="1" noChangeArrowheads="1"/>
          </p:cNvPicPr>
          <p:nvPr/>
        </p:nvPicPr>
        <p:blipFill>
          <a:blip r:embed="rId2" cstate="print"/>
          <a:srcRect/>
          <a:stretch>
            <a:fillRect/>
          </a:stretch>
        </p:blipFill>
        <p:spPr bwMode="auto">
          <a:xfrm>
            <a:off x="6477000" y="3810000"/>
            <a:ext cx="2298700" cy="2097088"/>
          </a:xfrm>
          <a:prstGeom prst="rect">
            <a:avLst/>
          </a:prstGeom>
          <a:solidFill>
            <a:schemeClr val="accent2"/>
          </a:solidFill>
          <a:ln w="12700" cap="sq">
            <a:noFill/>
            <a:miter lim="800000"/>
            <a:headEnd type="none" w="sm" len="sm"/>
            <a:tailEnd type="none" w="sm" len="sm"/>
          </a:ln>
          <a:effectLst>
            <a:outerShdw dist="107763"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additive="base">
                                        <p:cTn id="7" dur="5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27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2707">
                                            <p:txEl>
                                              <p:pRg st="1" end="1"/>
                                            </p:txEl>
                                          </p:spTgt>
                                        </p:tgtEl>
                                        <p:attrNameLst>
                                          <p:attrName>style.visibility</p:attrName>
                                        </p:attrNameLst>
                                      </p:cBhvr>
                                      <p:to>
                                        <p:strVal val="visible"/>
                                      </p:to>
                                    </p:set>
                                    <p:anim calcmode="lin" valueType="num">
                                      <p:cBhvr additive="base">
                                        <p:cTn id="13" dur="500" fill="hold"/>
                                        <p:tgtEl>
                                          <p:spTgt spid="727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27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2707">
                                            <p:txEl>
                                              <p:pRg st="2" end="2"/>
                                            </p:txEl>
                                          </p:spTgt>
                                        </p:tgtEl>
                                        <p:attrNameLst>
                                          <p:attrName>style.visibility</p:attrName>
                                        </p:attrNameLst>
                                      </p:cBhvr>
                                      <p:to>
                                        <p:strVal val="visible"/>
                                      </p:to>
                                    </p:set>
                                    <p:anim calcmode="lin" valueType="num">
                                      <p:cBhvr additive="base">
                                        <p:cTn id="19" dur="500" fill="hold"/>
                                        <p:tgtEl>
                                          <p:spTgt spid="727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27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2707">
                                            <p:txEl>
                                              <p:pRg st="3" end="3"/>
                                            </p:txEl>
                                          </p:spTgt>
                                        </p:tgtEl>
                                        <p:attrNameLst>
                                          <p:attrName>style.visibility</p:attrName>
                                        </p:attrNameLst>
                                      </p:cBhvr>
                                      <p:to>
                                        <p:strVal val="visible"/>
                                      </p:to>
                                    </p:set>
                                    <p:anim calcmode="lin" valueType="num">
                                      <p:cBhvr additive="base">
                                        <p:cTn id="25" dur="500" fill="hold"/>
                                        <p:tgtEl>
                                          <p:spTgt spid="727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27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t>Distal Rest Concept</a:t>
            </a:r>
          </a:p>
        </p:txBody>
      </p:sp>
      <p:sp>
        <p:nvSpPr>
          <p:cNvPr id="73731" name="Rectangle 3"/>
          <p:cNvSpPr>
            <a:spLocks noGrp="1" noChangeArrowheads="1"/>
          </p:cNvSpPr>
          <p:nvPr>
            <p:ph type="body" sz="half" idx="1"/>
          </p:nvPr>
        </p:nvSpPr>
        <p:spPr>
          <a:xfrm>
            <a:off x="457200" y="1905000"/>
            <a:ext cx="4419600" cy="1752600"/>
          </a:xfrm>
        </p:spPr>
        <p:txBody>
          <a:bodyPr/>
          <a:lstStyle/>
          <a:p>
            <a:r>
              <a:rPr lang="en-US" sz="3100"/>
              <a:t>Long Guiding Planes</a:t>
            </a:r>
          </a:p>
          <a:p>
            <a:pPr lvl="1"/>
            <a:r>
              <a:rPr lang="en-US" sz="2600"/>
              <a:t>Binding, torque</a:t>
            </a:r>
          </a:p>
          <a:p>
            <a:pPr lvl="1"/>
            <a:r>
              <a:rPr lang="en-US" sz="2600">
                <a:solidFill>
                  <a:schemeClr val="hlink"/>
                </a:solidFill>
              </a:rPr>
              <a:t>Not advisable</a:t>
            </a:r>
            <a:endParaRPr lang="en-US" sz="2600"/>
          </a:p>
        </p:txBody>
      </p:sp>
      <p:pic>
        <p:nvPicPr>
          <p:cNvPr id="73732" name="Picture 4"/>
          <p:cNvPicPr>
            <a:picLocks noChangeAspect="1" noChangeArrowheads="1"/>
          </p:cNvPicPr>
          <p:nvPr/>
        </p:nvPicPr>
        <p:blipFill>
          <a:blip r:embed="rId2" cstate="print"/>
          <a:srcRect/>
          <a:stretch>
            <a:fillRect/>
          </a:stretch>
        </p:blipFill>
        <p:spPr bwMode="auto">
          <a:xfrm>
            <a:off x="6019800" y="1981200"/>
            <a:ext cx="2590800" cy="1563688"/>
          </a:xfrm>
          <a:prstGeom prst="rect">
            <a:avLst/>
          </a:prstGeom>
          <a:solidFill>
            <a:schemeClr val="accent2"/>
          </a:solidFill>
          <a:ln w="12700" cap="sq">
            <a:noFill/>
            <a:miter lim="800000"/>
            <a:headEnd type="none" w="sm" len="sm"/>
            <a:tailEnd type="none" w="sm" len="sm"/>
          </a:ln>
          <a:effectLst>
            <a:outerShdw dist="107763" dir="2700000" algn="ctr" rotWithShape="0">
              <a:schemeClr val="bg2"/>
            </a:outerShdw>
          </a:effectLst>
        </p:spPr>
      </p:pic>
      <p:sp>
        <p:nvSpPr>
          <p:cNvPr id="73733" name="Rectangle 5"/>
          <p:cNvSpPr>
            <a:spLocks noGrp="1" noChangeArrowheads="1"/>
          </p:cNvSpPr>
          <p:nvPr>
            <p:ph type="body" sz="half" idx="2"/>
          </p:nvPr>
        </p:nvSpPr>
        <p:spPr>
          <a:xfrm>
            <a:off x="228600" y="3886200"/>
            <a:ext cx="4495800" cy="2286000"/>
          </a:xfrm>
        </p:spPr>
        <p:txBody>
          <a:bodyPr/>
          <a:lstStyle/>
          <a:p>
            <a:r>
              <a:rPr lang="en-US" sz="3100"/>
              <a:t>Short Guiding Planes</a:t>
            </a:r>
          </a:p>
          <a:p>
            <a:pPr lvl="1"/>
            <a:r>
              <a:rPr lang="en-US" sz="2600"/>
              <a:t>proximal plate moves into space, escape of rest</a:t>
            </a:r>
          </a:p>
          <a:p>
            <a:pPr lvl="1"/>
            <a:r>
              <a:rPr lang="en-US" sz="2600"/>
              <a:t>Acceptable, if mesial rest not possible</a:t>
            </a:r>
          </a:p>
        </p:txBody>
      </p:sp>
      <p:pic>
        <p:nvPicPr>
          <p:cNvPr id="73734" name="Picture 6"/>
          <p:cNvPicPr>
            <a:picLocks noChangeAspect="1" noChangeArrowheads="1"/>
          </p:cNvPicPr>
          <p:nvPr/>
        </p:nvPicPr>
        <p:blipFill>
          <a:blip r:embed="rId3" cstate="print"/>
          <a:srcRect/>
          <a:stretch>
            <a:fillRect/>
          </a:stretch>
        </p:blipFill>
        <p:spPr bwMode="auto">
          <a:xfrm>
            <a:off x="4876800" y="4343400"/>
            <a:ext cx="5181600" cy="1663700"/>
          </a:xfrm>
          <a:prstGeom prst="rect">
            <a:avLst/>
          </a:prstGeom>
          <a:solidFill>
            <a:schemeClr val="accent2"/>
          </a:solidFill>
          <a:ln w="12700" cap="sq">
            <a:noFill/>
            <a:miter lim="800000"/>
            <a:headEnd type="none" w="sm" len="sm"/>
            <a:tailEnd type="none" w="sm" len="sm"/>
          </a:ln>
          <a:effectLst>
            <a:outerShdw dist="107763"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373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373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373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3"/>
          <p:cNvPicPr>
            <a:picLocks noChangeAspect="1" noChangeArrowheads="1"/>
          </p:cNvPicPr>
          <p:nvPr/>
        </p:nvPicPr>
        <p:blipFill>
          <a:blip r:embed="rId3" cstate="print"/>
          <a:srcRect/>
          <a:stretch>
            <a:fillRect/>
          </a:stretch>
        </p:blipFill>
        <p:spPr bwMode="auto">
          <a:xfrm>
            <a:off x="6819900" y="1219200"/>
            <a:ext cx="2775347" cy="1323975"/>
          </a:xfrm>
          <a:prstGeom prst="rect">
            <a:avLst/>
          </a:prstGeom>
          <a:noFill/>
          <a:ln w="9525">
            <a:noFill/>
            <a:miter lim="800000"/>
            <a:headEnd/>
            <a:tailEnd/>
          </a:ln>
        </p:spPr>
      </p:pic>
      <p:pic>
        <p:nvPicPr>
          <p:cNvPr id="13315" name="Picture 3"/>
          <p:cNvPicPr>
            <a:picLocks noChangeAspect="1" noChangeArrowheads="1"/>
          </p:cNvPicPr>
          <p:nvPr/>
        </p:nvPicPr>
        <p:blipFill>
          <a:blip r:embed="rId4" cstate="print"/>
          <a:srcRect/>
          <a:stretch>
            <a:fillRect/>
          </a:stretch>
        </p:blipFill>
        <p:spPr bwMode="auto">
          <a:xfrm>
            <a:off x="876300" y="914400"/>
            <a:ext cx="4972050" cy="2209800"/>
          </a:xfrm>
          <a:prstGeom prst="rect">
            <a:avLst/>
          </a:prstGeom>
          <a:noFill/>
          <a:ln w="9525">
            <a:noFill/>
            <a:miter lim="800000"/>
            <a:headEnd/>
            <a:tailEnd/>
          </a:ln>
        </p:spPr>
      </p:pic>
      <p:pic>
        <p:nvPicPr>
          <p:cNvPr id="13316" name="Picture 4"/>
          <p:cNvPicPr>
            <a:picLocks noChangeAspect="1" noChangeArrowheads="1"/>
          </p:cNvPicPr>
          <p:nvPr/>
        </p:nvPicPr>
        <p:blipFill>
          <a:blip r:embed="rId5" cstate="print"/>
          <a:srcRect/>
          <a:stretch>
            <a:fillRect/>
          </a:stretch>
        </p:blipFill>
        <p:spPr bwMode="auto">
          <a:xfrm>
            <a:off x="952500" y="3733800"/>
            <a:ext cx="5143500" cy="2200275"/>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a:stretch>
            <a:fillRect/>
          </a:stretch>
        </p:blipFill>
        <p:spPr bwMode="auto">
          <a:xfrm>
            <a:off x="7200900" y="4038600"/>
            <a:ext cx="27432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205826" name="Picture 2"/>
          <p:cNvPicPr>
            <a:picLocks noGrp="1" noChangeAspect="1" noChangeArrowheads="1"/>
          </p:cNvPicPr>
          <p:nvPr>
            <p:ph idx="1"/>
          </p:nvPr>
        </p:nvPicPr>
        <p:blipFill>
          <a:blip r:embed="rId2" cstate="print"/>
          <a:srcRect/>
          <a:stretch>
            <a:fillRect/>
          </a:stretch>
        </p:blipFill>
        <p:spPr bwMode="auto">
          <a:xfrm>
            <a:off x="266700" y="990600"/>
            <a:ext cx="4800600" cy="2743200"/>
          </a:xfrm>
          <a:prstGeom prst="rect">
            <a:avLst/>
          </a:prstGeom>
          <a:noFill/>
          <a:ln w="9525">
            <a:noFill/>
            <a:miter lim="800000"/>
            <a:headEnd/>
            <a:tailEnd/>
          </a:ln>
        </p:spPr>
      </p:pic>
      <p:pic>
        <p:nvPicPr>
          <p:cNvPr id="205827" name="Picture 3"/>
          <p:cNvPicPr>
            <a:picLocks noChangeAspect="1" noChangeArrowheads="1"/>
          </p:cNvPicPr>
          <p:nvPr/>
        </p:nvPicPr>
        <p:blipFill>
          <a:blip r:embed="rId3" cstate="print"/>
          <a:srcRect/>
          <a:stretch>
            <a:fillRect/>
          </a:stretch>
        </p:blipFill>
        <p:spPr bwMode="auto">
          <a:xfrm>
            <a:off x="1333500" y="4267200"/>
            <a:ext cx="2590800" cy="2133600"/>
          </a:xfrm>
          <a:prstGeom prst="rect">
            <a:avLst/>
          </a:prstGeom>
          <a:noFill/>
          <a:ln w="9525">
            <a:noFill/>
            <a:miter lim="800000"/>
            <a:headEnd/>
            <a:tailEnd/>
          </a:ln>
        </p:spPr>
      </p:pic>
      <p:pic>
        <p:nvPicPr>
          <p:cNvPr id="205828" name="Picture 4"/>
          <p:cNvPicPr>
            <a:picLocks noChangeAspect="1" noChangeArrowheads="1"/>
          </p:cNvPicPr>
          <p:nvPr/>
        </p:nvPicPr>
        <p:blipFill>
          <a:blip r:embed="rId4" cstate="print"/>
          <a:srcRect/>
          <a:stretch>
            <a:fillRect/>
          </a:stretch>
        </p:blipFill>
        <p:spPr bwMode="auto">
          <a:xfrm>
            <a:off x="5143500" y="1905000"/>
            <a:ext cx="4876800" cy="39624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208898" name="Picture 2"/>
          <p:cNvPicPr>
            <a:picLocks noGrp="1" noChangeAspect="1" noChangeArrowheads="1"/>
          </p:cNvPicPr>
          <p:nvPr>
            <p:ph idx="1"/>
          </p:nvPr>
        </p:nvPicPr>
        <p:blipFill>
          <a:blip r:embed="rId3" cstate="print"/>
          <a:srcRect/>
          <a:stretch>
            <a:fillRect/>
          </a:stretch>
        </p:blipFill>
        <p:spPr bwMode="auto">
          <a:xfrm>
            <a:off x="419100" y="228600"/>
            <a:ext cx="4796631" cy="3845719"/>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3390900" y="4648200"/>
            <a:ext cx="4914900" cy="18669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771525" y="609600"/>
            <a:ext cx="9058275" cy="1066800"/>
          </a:xfrm>
        </p:spPr>
        <p:txBody>
          <a:bodyPr>
            <a:normAutofit/>
          </a:bodyPr>
          <a:lstStyle/>
          <a:p>
            <a:r>
              <a:rPr lang="en-US" sz="3600"/>
              <a:t>Retainer Selection:</a:t>
            </a:r>
            <a:r>
              <a:rPr lang="en-US" sz="3400"/>
              <a:t> </a:t>
            </a:r>
            <a:r>
              <a:rPr lang="en-US" sz="3400" i="1">
                <a:solidFill>
                  <a:schemeClr val="tx1"/>
                </a:solidFill>
              </a:rPr>
              <a:t>Tooth-Tissue Borne RPD’s</a:t>
            </a:r>
            <a:endParaRPr lang="en-US" sz="4000" i="1">
              <a:solidFill>
                <a:schemeClr val="tx1"/>
              </a:solidFill>
            </a:endParaRPr>
          </a:p>
        </p:txBody>
      </p:sp>
      <p:sp>
        <p:nvSpPr>
          <p:cNvPr id="62467" name="Rectangle 3"/>
          <p:cNvSpPr>
            <a:spLocks noGrp="1" noChangeArrowheads="1"/>
          </p:cNvSpPr>
          <p:nvPr>
            <p:ph type="body" idx="1"/>
          </p:nvPr>
        </p:nvSpPr>
        <p:spPr>
          <a:xfrm>
            <a:off x="2093913" y="2346327"/>
            <a:ext cx="6592887" cy="2682875"/>
          </a:xfrm>
        </p:spPr>
        <p:txBody>
          <a:bodyPr/>
          <a:lstStyle/>
          <a:p>
            <a:pPr>
              <a:buFont typeface="Wingdings" pitchFamily="1" charset="2"/>
              <a:buNone/>
            </a:pPr>
            <a:r>
              <a:rPr lang="en-US" sz="3900"/>
              <a:t>Stress-releasing Clasps</a:t>
            </a:r>
          </a:p>
          <a:p>
            <a:pPr lvl="1"/>
            <a:r>
              <a:rPr lang="en-US" sz="3500"/>
              <a:t>RPI Clasp </a:t>
            </a:r>
            <a:r>
              <a:rPr lang="en-US" sz="3500">
                <a:solidFill>
                  <a:schemeClr val="hlink"/>
                </a:solidFill>
              </a:rPr>
              <a:t>*</a:t>
            </a:r>
            <a:endParaRPr lang="en-US" sz="3500"/>
          </a:p>
          <a:p>
            <a:pPr lvl="1"/>
            <a:r>
              <a:rPr lang="en-US" sz="3500"/>
              <a:t>RPA Clasp</a:t>
            </a:r>
          </a:p>
          <a:p>
            <a:pPr lvl="1"/>
            <a:r>
              <a:rPr lang="en-US" sz="3500"/>
              <a:t>Combination Clasp</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6"/>
          <p:cNvSpPr>
            <a:spLocks noGrp="1" noChangeArrowheads="1"/>
          </p:cNvSpPr>
          <p:nvPr>
            <p:ph type="title"/>
          </p:nvPr>
        </p:nvSpPr>
        <p:spPr/>
        <p:txBody>
          <a:bodyPr/>
          <a:lstStyle/>
          <a:p>
            <a:pPr>
              <a:defRPr/>
            </a:pPr>
            <a:r>
              <a:rPr lang="en-US" b="1" dirty="0" smtClean="0">
                <a:solidFill>
                  <a:srgbClr val="FFFF00"/>
                </a:solidFill>
              </a:rPr>
              <a:t>RPI Clasp</a:t>
            </a:r>
          </a:p>
        </p:txBody>
      </p:sp>
      <p:sp>
        <p:nvSpPr>
          <p:cNvPr id="34823" name="Rectangle 7"/>
          <p:cNvSpPr>
            <a:spLocks noGrp="1" noChangeArrowheads="1"/>
          </p:cNvSpPr>
          <p:nvPr>
            <p:ph type="body" idx="1"/>
          </p:nvPr>
        </p:nvSpPr>
        <p:spPr>
          <a:xfrm>
            <a:off x="1200151" y="1981201"/>
            <a:ext cx="6821488" cy="2301875"/>
          </a:xfrm>
        </p:spPr>
        <p:txBody>
          <a:bodyPr/>
          <a:lstStyle/>
          <a:p>
            <a:pPr>
              <a:defRPr/>
            </a:pPr>
            <a:r>
              <a:rPr lang="en-US" dirty="0" smtClean="0"/>
              <a:t>"</a:t>
            </a:r>
            <a:r>
              <a:rPr lang="en-US" b="1" dirty="0" smtClean="0">
                <a:solidFill>
                  <a:srgbClr val="FF0000"/>
                </a:solidFill>
              </a:rPr>
              <a:t>R</a:t>
            </a:r>
            <a:r>
              <a:rPr lang="en-US" dirty="0" smtClean="0"/>
              <a:t>" Rest </a:t>
            </a:r>
            <a:r>
              <a:rPr lang="en-US" b="1" dirty="0" smtClean="0">
                <a:solidFill>
                  <a:srgbClr val="FF0000"/>
                </a:solidFill>
              </a:rPr>
              <a:t>(always </a:t>
            </a:r>
            <a:r>
              <a:rPr lang="en-US" b="1" dirty="0" err="1" smtClean="0">
                <a:solidFill>
                  <a:srgbClr val="FF0000"/>
                </a:solidFill>
              </a:rPr>
              <a:t>mesial</a:t>
            </a:r>
            <a:r>
              <a:rPr lang="en-US" b="1" dirty="0" smtClean="0">
                <a:solidFill>
                  <a:srgbClr val="FF0000"/>
                </a:solidFill>
              </a:rPr>
              <a:t>)</a:t>
            </a:r>
          </a:p>
          <a:p>
            <a:pPr>
              <a:defRPr/>
            </a:pPr>
            <a:r>
              <a:rPr lang="en-US" dirty="0" smtClean="0"/>
              <a:t>"</a:t>
            </a:r>
            <a:r>
              <a:rPr lang="en-US" b="1" dirty="0" smtClean="0">
                <a:solidFill>
                  <a:srgbClr val="FF0000"/>
                </a:solidFill>
              </a:rPr>
              <a:t>P</a:t>
            </a:r>
            <a:r>
              <a:rPr lang="en-US" dirty="0" smtClean="0"/>
              <a:t>" Proximal Plate </a:t>
            </a:r>
            <a:r>
              <a:rPr lang="en-US" b="1" dirty="0" smtClean="0">
                <a:solidFill>
                  <a:srgbClr val="FF0000"/>
                </a:solidFill>
              </a:rPr>
              <a:t>(distal)</a:t>
            </a:r>
          </a:p>
          <a:p>
            <a:pPr>
              <a:defRPr/>
            </a:pPr>
            <a:r>
              <a:rPr lang="en-US" dirty="0" smtClean="0"/>
              <a:t>"</a:t>
            </a:r>
            <a:r>
              <a:rPr lang="en-US" b="1" dirty="0" smtClean="0">
                <a:solidFill>
                  <a:srgbClr val="FF0000"/>
                </a:solidFill>
              </a:rPr>
              <a:t>I</a:t>
            </a:r>
            <a:r>
              <a:rPr lang="en-US" dirty="0" smtClean="0"/>
              <a:t>" I - Bar </a:t>
            </a:r>
            <a:r>
              <a:rPr lang="en-US" b="1" dirty="0" smtClean="0">
                <a:solidFill>
                  <a:srgbClr val="FF0000"/>
                </a:solidFill>
              </a:rPr>
              <a:t>(</a:t>
            </a:r>
            <a:r>
              <a:rPr lang="en-US" b="1" dirty="0" err="1" smtClean="0">
                <a:solidFill>
                  <a:srgbClr val="FF0000"/>
                </a:solidFill>
              </a:rPr>
              <a:t>buccal</a:t>
            </a:r>
            <a:r>
              <a:rPr lang="en-US" b="1" dirty="0" smtClean="0">
                <a:solidFill>
                  <a:srgbClr val="FF0000"/>
                </a:solidFill>
              </a:rPr>
              <a:t>) *</a:t>
            </a:r>
          </a:p>
        </p:txBody>
      </p:sp>
      <p:pic>
        <p:nvPicPr>
          <p:cNvPr id="4" name="Picture 2"/>
          <p:cNvPicPr>
            <a:picLocks noChangeAspect="1" noChangeArrowheads="1"/>
          </p:cNvPicPr>
          <p:nvPr/>
        </p:nvPicPr>
        <p:blipFill>
          <a:blip r:embed="rId3" cstate="print"/>
          <a:srcRect t="52222" b="20000"/>
          <a:stretch>
            <a:fillRect/>
          </a:stretch>
        </p:blipFill>
        <p:spPr bwMode="auto">
          <a:xfrm>
            <a:off x="1333500" y="4038600"/>
            <a:ext cx="7115175" cy="2590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4823">
                                            <p:txEl>
                                              <p:pRg st="0" end="0"/>
                                            </p:txEl>
                                          </p:spTgt>
                                        </p:tgtEl>
                                        <p:attrNameLst>
                                          <p:attrName>style.visibility</p:attrName>
                                        </p:attrNameLst>
                                      </p:cBhvr>
                                      <p:to>
                                        <p:strVal val="visible"/>
                                      </p:to>
                                    </p:set>
                                    <p:anim calcmode="lin" valueType="num">
                                      <p:cBhvr>
                                        <p:cTn id="7" dur="500" fill="hold"/>
                                        <p:tgtEl>
                                          <p:spTgt spid="348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482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4823">
                                            <p:txEl>
                                              <p:pRg st="1" end="1"/>
                                            </p:txEl>
                                          </p:spTgt>
                                        </p:tgtEl>
                                        <p:attrNameLst>
                                          <p:attrName>style.visibility</p:attrName>
                                        </p:attrNameLst>
                                      </p:cBhvr>
                                      <p:to>
                                        <p:strVal val="visible"/>
                                      </p:to>
                                    </p:set>
                                    <p:anim calcmode="lin" valueType="num">
                                      <p:cBhvr>
                                        <p:cTn id="13" dur="500" fill="hold"/>
                                        <p:tgtEl>
                                          <p:spTgt spid="3482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482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4823">
                                            <p:txEl>
                                              <p:pRg st="2" end="2"/>
                                            </p:txEl>
                                          </p:spTgt>
                                        </p:tgtEl>
                                        <p:attrNameLst>
                                          <p:attrName>style.visibility</p:attrName>
                                        </p:attrNameLst>
                                      </p:cBhvr>
                                      <p:to>
                                        <p:strVal val="visible"/>
                                      </p:to>
                                    </p:set>
                                    <p:anim calcmode="lin" valueType="num">
                                      <p:cBhvr>
                                        <p:cTn id="19" dur="500" fill="hold"/>
                                        <p:tgtEl>
                                          <p:spTgt spid="3482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482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Rectangle 6"/>
          <p:cNvSpPr>
            <a:spLocks noGrp="1" noChangeArrowheads="1"/>
          </p:cNvSpPr>
          <p:nvPr>
            <p:ph type="title"/>
          </p:nvPr>
        </p:nvSpPr>
        <p:spPr/>
        <p:txBody>
          <a:bodyPr/>
          <a:lstStyle/>
          <a:p>
            <a:pPr>
              <a:defRPr/>
            </a:pPr>
            <a:r>
              <a:rPr lang="en-US" b="1" dirty="0" smtClean="0">
                <a:solidFill>
                  <a:srgbClr val="FFFF00"/>
                </a:solidFill>
              </a:rPr>
              <a:t>RPA Clasp </a:t>
            </a:r>
          </a:p>
        </p:txBody>
      </p:sp>
      <p:sp>
        <p:nvSpPr>
          <p:cNvPr id="37895" name="Rectangle 7"/>
          <p:cNvSpPr>
            <a:spLocks noGrp="1" noChangeArrowheads="1"/>
          </p:cNvSpPr>
          <p:nvPr>
            <p:ph sz="quarter" idx="1"/>
          </p:nvPr>
        </p:nvSpPr>
        <p:spPr>
          <a:xfrm>
            <a:off x="1485900" y="2514600"/>
            <a:ext cx="3473450" cy="3465513"/>
          </a:xfrm>
        </p:spPr>
        <p:txBody>
          <a:bodyPr>
            <a:normAutofit fontScale="92500" lnSpcReduction="20000"/>
          </a:bodyPr>
          <a:lstStyle/>
          <a:p>
            <a:pPr marL="628650" indent="-628650"/>
            <a:r>
              <a:rPr lang="en-US" sz="3200" dirty="0" smtClean="0"/>
              <a:t>"</a:t>
            </a:r>
            <a:r>
              <a:rPr lang="en-US" sz="3200" dirty="0" smtClean="0">
                <a:solidFill>
                  <a:schemeClr val="hlink"/>
                </a:solidFill>
              </a:rPr>
              <a:t>R</a:t>
            </a:r>
            <a:r>
              <a:rPr lang="en-US" sz="3200" dirty="0" smtClean="0"/>
              <a:t>" Rest </a:t>
            </a:r>
            <a:r>
              <a:rPr lang="en-US" sz="3200" dirty="0" smtClean="0">
                <a:solidFill>
                  <a:srgbClr val="E2E642"/>
                </a:solidFill>
              </a:rPr>
              <a:t>(always </a:t>
            </a:r>
            <a:r>
              <a:rPr lang="en-US" sz="3200" dirty="0" err="1" smtClean="0">
                <a:solidFill>
                  <a:srgbClr val="E2E642"/>
                </a:solidFill>
              </a:rPr>
              <a:t>mesial</a:t>
            </a:r>
            <a:r>
              <a:rPr lang="en-US" sz="3200" dirty="0" smtClean="0">
                <a:solidFill>
                  <a:srgbClr val="E2E642"/>
                </a:solidFill>
              </a:rPr>
              <a:t>)</a:t>
            </a:r>
            <a:endParaRPr lang="en-US" sz="3200" dirty="0" smtClean="0"/>
          </a:p>
          <a:p>
            <a:pPr marL="628650" indent="-628650"/>
            <a:r>
              <a:rPr lang="en-US" sz="3200" dirty="0" smtClean="0"/>
              <a:t>"</a:t>
            </a:r>
            <a:r>
              <a:rPr lang="en-US" sz="3200" dirty="0" smtClean="0">
                <a:solidFill>
                  <a:schemeClr val="hlink"/>
                </a:solidFill>
              </a:rPr>
              <a:t>P</a:t>
            </a:r>
            <a:r>
              <a:rPr lang="en-US" sz="3200" dirty="0" smtClean="0"/>
              <a:t>" Proximal Plate </a:t>
            </a:r>
            <a:r>
              <a:rPr lang="en-US" sz="3200" dirty="0" smtClean="0">
                <a:solidFill>
                  <a:srgbClr val="E2E642"/>
                </a:solidFill>
              </a:rPr>
              <a:t>(distal)</a:t>
            </a:r>
            <a:endParaRPr lang="en-US" sz="3200" dirty="0" smtClean="0"/>
          </a:p>
          <a:p>
            <a:pPr marL="628650" indent="-628650"/>
            <a:r>
              <a:rPr lang="en-US" sz="3200" dirty="0" smtClean="0"/>
              <a:t>"</a:t>
            </a:r>
            <a:r>
              <a:rPr lang="en-US" sz="3200" dirty="0" smtClean="0">
                <a:solidFill>
                  <a:schemeClr val="hlink"/>
                </a:solidFill>
              </a:rPr>
              <a:t>A</a:t>
            </a:r>
            <a:r>
              <a:rPr lang="en-US" sz="3200" dirty="0" smtClean="0"/>
              <a:t>" </a:t>
            </a:r>
            <a:r>
              <a:rPr lang="en-US" sz="3200" dirty="0" err="1" smtClean="0"/>
              <a:t>Aker's</a:t>
            </a:r>
            <a:r>
              <a:rPr lang="en-US" sz="3200" dirty="0" smtClean="0"/>
              <a:t> retentive arm </a:t>
            </a:r>
            <a:r>
              <a:rPr lang="en-US" sz="3200" dirty="0" smtClean="0">
                <a:solidFill>
                  <a:srgbClr val="E2E642"/>
                </a:solidFill>
              </a:rPr>
              <a:t>(always wrought wire)</a:t>
            </a:r>
            <a:endParaRPr lang="en-US" sz="3200" dirty="0"/>
          </a:p>
        </p:txBody>
      </p:sp>
      <p:pic>
        <p:nvPicPr>
          <p:cNvPr id="5" name="Picture 2"/>
          <p:cNvPicPr>
            <a:picLocks noGrp="1" noChangeAspect="1" noChangeArrowheads="1"/>
          </p:cNvPicPr>
          <p:nvPr>
            <p:ph sz="quarter" idx="2"/>
          </p:nvPr>
        </p:nvPicPr>
        <p:blipFill>
          <a:blip r:embed="rId2" cstate="print"/>
          <a:srcRect/>
          <a:stretch>
            <a:fillRect/>
          </a:stretch>
        </p:blipFill>
        <p:spPr bwMode="auto">
          <a:xfrm>
            <a:off x="6000751" y="1752601"/>
            <a:ext cx="3218259" cy="34131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8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FF00"/>
                </a:solidFill>
              </a:rPr>
              <a:t>Combination Clasp</a:t>
            </a:r>
            <a:endParaRPr lang="en-US" b="1" dirty="0">
              <a:solidFill>
                <a:srgbClr val="FFFF00"/>
              </a:solidFill>
            </a:endParaRPr>
          </a:p>
        </p:txBody>
      </p:sp>
      <p:sp>
        <p:nvSpPr>
          <p:cNvPr id="3" name="Content Placeholder 2"/>
          <p:cNvSpPr>
            <a:spLocks noGrp="1"/>
          </p:cNvSpPr>
          <p:nvPr>
            <p:ph sz="quarter" idx="1"/>
          </p:nvPr>
        </p:nvSpPr>
        <p:spPr>
          <a:xfrm>
            <a:off x="419100" y="2133600"/>
            <a:ext cx="5400675" cy="4963633"/>
          </a:xfrm>
        </p:spPr>
        <p:txBody>
          <a:bodyPr>
            <a:normAutofit/>
          </a:bodyPr>
          <a:lstStyle/>
          <a:p>
            <a:r>
              <a:rPr lang="en-US" dirty="0" smtClean="0"/>
              <a:t> </a:t>
            </a:r>
            <a:r>
              <a:rPr lang="en-US" b="1" dirty="0" smtClean="0">
                <a:solidFill>
                  <a:srgbClr val="FF0000"/>
                </a:solidFill>
              </a:rPr>
              <a:t>Wrought-wire retentive clasp arm </a:t>
            </a:r>
            <a:r>
              <a:rPr lang="en-US" dirty="0" smtClean="0"/>
              <a:t>&amp; cast reciprocal clasp arm</a:t>
            </a:r>
          </a:p>
          <a:p>
            <a:pPr marL="519113" indent="-519113">
              <a:defRPr/>
            </a:pPr>
            <a:r>
              <a:rPr lang="en-US" dirty="0" smtClean="0"/>
              <a:t>Bracing and retentive arms originate from </a:t>
            </a:r>
            <a:r>
              <a:rPr lang="en-US" b="1" dirty="0" smtClean="0">
                <a:solidFill>
                  <a:srgbClr val="FF0000"/>
                </a:solidFill>
              </a:rPr>
              <a:t>distal </a:t>
            </a:r>
            <a:r>
              <a:rPr lang="en-US" dirty="0" smtClean="0"/>
              <a:t>rest</a:t>
            </a:r>
          </a:p>
          <a:p>
            <a:pPr marL="519113" indent="-519113">
              <a:defRPr/>
            </a:pPr>
            <a:r>
              <a:rPr lang="en-US" dirty="0" smtClean="0"/>
              <a:t>Guiding plane must </a:t>
            </a:r>
            <a:r>
              <a:rPr lang="en-US" b="1" dirty="0" smtClean="0">
                <a:solidFill>
                  <a:srgbClr val="FF0000"/>
                </a:solidFill>
              </a:rPr>
              <a:t>not</a:t>
            </a:r>
            <a:r>
              <a:rPr lang="en-US" dirty="0" smtClean="0"/>
              <a:t> run entire </a:t>
            </a:r>
            <a:r>
              <a:rPr lang="en-US" dirty="0" err="1" smtClean="0"/>
              <a:t>occluso</a:t>
            </a:r>
            <a:r>
              <a:rPr lang="en-US" dirty="0" smtClean="0"/>
              <a:t>-gingival height</a:t>
            </a:r>
          </a:p>
          <a:p>
            <a:endParaRPr lang="en-US" b="1" dirty="0" smtClean="0">
              <a:solidFill>
                <a:srgbClr val="FF0000"/>
              </a:solidFill>
            </a:endParaRPr>
          </a:p>
          <a:p>
            <a:endParaRPr lang="en-US" b="1" dirty="0" smtClean="0">
              <a:solidFill>
                <a:srgbClr val="FF0000"/>
              </a:solidFill>
            </a:endParaRPr>
          </a:p>
        </p:txBody>
      </p:sp>
      <p:pic>
        <p:nvPicPr>
          <p:cNvPr id="8194" name="Picture 2"/>
          <p:cNvPicPr>
            <a:picLocks noGrp="1" noChangeAspect="1" noChangeArrowheads="1"/>
          </p:cNvPicPr>
          <p:nvPr>
            <p:ph sz="quarter" idx="2"/>
          </p:nvPr>
        </p:nvPicPr>
        <p:blipFill>
          <a:blip r:embed="rId2" cstate="print"/>
          <a:srcRect/>
          <a:stretch>
            <a:fillRect/>
          </a:stretch>
        </p:blipFill>
        <p:spPr bwMode="auto">
          <a:xfrm>
            <a:off x="6172200" y="2057400"/>
            <a:ext cx="3686175"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2628900" y="609600"/>
            <a:ext cx="5029200" cy="3762375"/>
          </a:xfrm>
          <a:prstGeom prst="rect">
            <a:avLst/>
          </a:prstGeom>
          <a:noFill/>
          <a:ln w="9525">
            <a:noFill/>
            <a:miter lim="800000"/>
            <a:headEnd/>
            <a:tailEnd/>
          </a:ln>
        </p:spPr>
      </p:pic>
      <p:sp>
        <p:nvSpPr>
          <p:cNvPr id="5" name="مستطيل 4"/>
          <p:cNvSpPr/>
          <p:nvPr/>
        </p:nvSpPr>
        <p:spPr>
          <a:xfrm>
            <a:off x="514350" y="4572001"/>
            <a:ext cx="9429750" cy="1815882"/>
          </a:xfrm>
          <a:prstGeom prst="rect">
            <a:avLst/>
          </a:prstGeom>
        </p:spPr>
        <p:txBody>
          <a:bodyPr wrap="square">
            <a:spAutoFit/>
          </a:bodyPr>
          <a:lstStyle/>
          <a:p>
            <a:pPr algn="ctr"/>
            <a:r>
              <a:rPr lang="en-US" sz="2800" b="1" i="0" dirty="0">
                <a:solidFill>
                  <a:srgbClr val="FFFF00"/>
                </a:solidFill>
              </a:rPr>
              <a:t>Distortion of tissues over edentulous ridge </a:t>
            </a:r>
            <a:r>
              <a:rPr lang="en-US" sz="2800" b="1" i="0" dirty="0" smtClean="0">
                <a:solidFill>
                  <a:srgbClr val="FFFF00"/>
                </a:solidFill>
              </a:rPr>
              <a:t>will be </a:t>
            </a:r>
            <a:r>
              <a:rPr lang="en-US" sz="2800" b="1" i="0" dirty="0">
                <a:solidFill>
                  <a:srgbClr val="FFFF00"/>
                </a:solidFill>
              </a:rPr>
              <a:t>approximately 500 </a:t>
            </a:r>
            <a:r>
              <a:rPr lang="en-US" sz="2800" b="1" i="0" dirty="0" err="1">
                <a:solidFill>
                  <a:srgbClr val="FFFF00"/>
                </a:solidFill>
              </a:rPr>
              <a:t>microm</a:t>
            </a:r>
            <a:r>
              <a:rPr lang="en-US" sz="2800" b="1" i="0" dirty="0">
                <a:solidFill>
                  <a:srgbClr val="FFFF00"/>
                </a:solidFill>
              </a:rPr>
              <a:t> under 4 </a:t>
            </a:r>
            <a:r>
              <a:rPr lang="en-US" sz="2800" b="1" i="0" dirty="0" err="1">
                <a:solidFill>
                  <a:srgbClr val="FFFF00"/>
                </a:solidFill>
              </a:rPr>
              <a:t>newtons</a:t>
            </a:r>
            <a:r>
              <a:rPr lang="en-US" sz="2800" b="1" i="0" dirty="0">
                <a:solidFill>
                  <a:srgbClr val="FFFF00"/>
                </a:solidFill>
              </a:rPr>
              <a:t> of force, </a:t>
            </a:r>
            <a:r>
              <a:rPr lang="en-US" sz="2800" b="1" i="0" dirty="0" smtClean="0">
                <a:solidFill>
                  <a:srgbClr val="FFFF00"/>
                </a:solidFill>
              </a:rPr>
              <a:t>whereas abutment </a:t>
            </a:r>
            <a:r>
              <a:rPr lang="en-US" sz="2800" b="1" i="0" dirty="0">
                <a:solidFill>
                  <a:srgbClr val="FFFF00"/>
                </a:solidFill>
              </a:rPr>
              <a:t>teeth will demonstrate approximately 20 </a:t>
            </a:r>
            <a:r>
              <a:rPr lang="en-US" sz="2800" b="1" i="0" dirty="0" err="1">
                <a:solidFill>
                  <a:srgbClr val="FFFF00"/>
                </a:solidFill>
              </a:rPr>
              <a:t>microm</a:t>
            </a:r>
            <a:r>
              <a:rPr lang="en-US" sz="2800" b="1" i="0" dirty="0">
                <a:solidFill>
                  <a:srgbClr val="FFFF00"/>
                </a:solidFill>
              </a:rPr>
              <a:t> </a:t>
            </a:r>
            <a:r>
              <a:rPr lang="en-US" sz="2800" b="1" i="0" dirty="0" smtClean="0">
                <a:solidFill>
                  <a:srgbClr val="FFFF00"/>
                </a:solidFill>
              </a:rPr>
              <a:t>of intrusion </a:t>
            </a:r>
            <a:r>
              <a:rPr lang="en-US" sz="2800" b="1" i="0" dirty="0">
                <a:solidFill>
                  <a:srgbClr val="FFFF00"/>
                </a:solidFill>
              </a:rPr>
              <a:t>under the same load.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203778" name="Picture 2"/>
          <p:cNvPicPr>
            <a:picLocks noGrp="1" noChangeAspect="1" noChangeArrowheads="1"/>
          </p:cNvPicPr>
          <p:nvPr>
            <p:ph idx="1"/>
          </p:nvPr>
        </p:nvPicPr>
        <p:blipFill>
          <a:blip r:embed="rId2" cstate="print"/>
          <a:srcRect/>
          <a:stretch>
            <a:fillRect/>
          </a:stretch>
        </p:blipFill>
        <p:spPr bwMode="auto">
          <a:xfrm>
            <a:off x="0" y="304800"/>
            <a:ext cx="5448300" cy="2514600"/>
          </a:xfrm>
          <a:prstGeom prst="rect">
            <a:avLst/>
          </a:prstGeom>
          <a:noFill/>
          <a:ln w="9525">
            <a:noFill/>
            <a:miter lim="800000"/>
            <a:headEnd/>
            <a:tailEnd/>
          </a:ln>
        </p:spPr>
      </p:pic>
      <p:pic>
        <p:nvPicPr>
          <p:cNvPr id="203779" name="Picture 3"/>
          <p:cNvPicPr>
            <a:picLocks noChangeAspect="1" noChangeArrowheads="1"/>
          </p:cNvPicPr>
          <p:nvPr/>
        </p:nvPicPr>
        <p:blipFill>
          <a:blip r:embed="rId3" cstate="print"/>
          <a:srcRect/>
          <a:stretch>
            <a:fillRect/>
          </a:stretch>
        </p:blipFill>
        <p:spPr bwMode="auto">
          <a:xfrm>
            <a:off x="5829300" y="304800"/>
            <a:ext cx="3886200" cy="2438400"/>
          </a:xfrm>
          <a:prstGeom prst="rect">
            <a:avLst/>
          </a:prstGeom>
          <a:noFill/>
          <a:ln w="9525">
            <a:noFill/>
            <a:miter lim="800000"/>
            <a:headEnd/>
            <a:tailEnd/>
          </a:ln>
        </p:spPr>
      </p:pic>
      <p:pic>
        <p:nvPicPr>
          <p:cNvPr id="203780" name="Picture 4"/>
          <p:cNvPicPr>
            <a:picLocks noChangeAspect="1" noChangeArrowheads="1"/>
          </p:cNvPicPr>
          <p:nvPr/>
        </p:nvPicPr>
        <p:blipFill>
          <a:blip r:embed="rId4" cstate="print"/>
          <a:srcRect/>
          <a:stretch>
            <a:fillRect/>
          </a:stretch>
        </p:blipFill>
        <p:spPr bwMode="auto">
          <a:xfrm>
            <a:off x="342900" y="3276600"/>
            <a:ext cx="4724400" cy="2819400"/>
          </a:xfrm>
          <a:prstGeom prst="rect">
            <a:avLst/>
          </a:prstGeom>
          <a:noFill/>
          <a:ln w="9525">
            <a:noFill/>
            <a:miter lim="800000"/>
            <a:headEnd/>
            <a:tailEnd/>
          </a:ln>
        </p:spPr>
      </p:pic>
      <p:pic>
        <p:nvPicPr>
          <p:cNvPr id="203781" name="Picture 5"/>
          <p:cNvPicPr>
            <a:picLocks noChangeAspect="1" noChangeArrowheads="1"/>
          </p:cNvPicPr>
          <p:nvPr/>
        </p:nvPicPr>
        <p:blipFill>
          <a:blip r:embed="rId5" cstate="print"/>
          <a:srcRect/>
          <a:stretch>
            <a:fillRect/>
          </a:stretch>
        </p:blipFill>
        <p:spPr bwMode="auto">
          <a:xfrm>
            <a:off x="5676900" y="3352800"/>
            <a:ext cx="3733800" cy="2667000"/>
          </a:xfrm>
          <a:prstGeom prst="rect">
            <a:avLst/>
          </a:prstGeom>
          <a:noFill/>
          <a:ln w="9525">
            <a:noFill/>
            <a:miter lim="800000"/>
            <a:headEnd/>
            <a:tailEnd/>
          </a:ln>
        </p:spPr>
      </p:pic>
      <p:sp>
        <p:nvSpPr>
          <p:cNvPr id="8" name="مستطيل 7"/>
          <p:cNvSpPr/>
          <p:nvPr/>
        </p:nvSpPr>
        <p:spPr>
          <a:xfrm>
            <a:off x="6362700" y="2286000"/>
            <a:ext cx="484428" cy="461665"/>
          </a:xfrm>
          <a:prstGeom prst="rect">
            <a:avLst/>
          </a:prstGeom>
        </p:spPr>
        <p:txBody>
          <a:bodyPr wrap="none">
            <a:spAutoFit/>
          </a:bodyPr>
          <a:lstStyle/>
          <a:p>
            <a:r>
              <a:rPr lang="en-US" b="1" i="0" dirty="0" smtClean="0">
                <a:solidFill>
                  <a:schemeClr val="bg2"/>
                </a:solidFill>
              </a:rPr>
              <a:t>C </a:t>
            </a:r>
            <a:endParaRPr lang="en-US" i="0" dirty="0">
              <a:solidFill>
                <a:schemeClr val="bg2"/>
              </a:solidFill>
            </a:endParaRPr>
          </a:p>
        </p:txBody>
      </p:sp>
      <p:sp>
        <p:nvSpPr>
          <p:cNvPr id="9" name="مستطيل 8"/>
          <p:cNvSpPr/>
          <p:nvPr/>
        </p:nvSpPr>
        <p:spPr>
          <a:xfrm>
            <a:off x="876300" y="5562600"/>
            <a:ext cx="407484" cy="461665"/>
          </a:xfrm>
          <a:prstGeom prst="rect">
            <a:avLst/>
          </a:prstGeom>
        </p:spPr>
        <p:txBody>
          <a:bodyPr wrap="none">
            <a:spAutoFit/>
          </a:bodyPr>
          <a:lstStyle/>
          <a:p>
            <a:r>
              <a:rPr lang="en-US" b="1" i="0" dirty="0" smtClean="0">
                <a:solidFill>
                  <a:schemeClr val="bg2"/>
                </a:solidFill>
              </a:rPr>
              <a:t>D</a:t>
            </a:r>
            <a:endParaRPr lang="en-US" i="0" dirty="0">
              <a:solidFill>
                <a:schemeClr val="bg2"/>
              </a:solidFill>
            </a:endParaRPr>
          </a:p>
        </p:txBody>
      </p:sp>
      <p:sp>
        <p:nvSpPr>
          <p:cNvPr id="10" name="مستطيل 9"/>
          <p:cNvSpPr/>
          <p:nvPr/>
        </p:nvSpPr>
        <p:spPr>
          <a:xfrm>
            <a:off x="5981700" y="5410200"/>
            <a:ext cx="389850" cy="461665"/>
          </a:xfrm>
          <a:prstGeom prst="rect">
            <a:avLst/>
          </a:prstGeom>
        </p:spPr>
        <p:txBody>
          <a:bodyPr wrap="none">
            <a:spAutoFit/>
          </a:bodyPr>
          <a:lstStyle/>
          <a:p>
            <a:r>
              <a:rPr lang="en-US" b="1" i="0" dirty="0" smtClean="0">
                <a:solidFill>
                  <a:schemeClr val="bg2"/>
                </a:solidFill>
              </a:rPr>
              <a:t>E</a:t>
            </a:r>
            <a:endParaRPr lang="en-US" i="0" dirty="0">
              <a:solidFill>
                <a:schemeClr val="bg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2900" y="381000"/>
            <a:ext cx="9172575" cy="1143000"/>
          </a:xfrm>
        </p:spPr>
        <p:txBody>
          <a:bodyPr/>
          <a:lstStyle/>
          <a:p>
            <a:r>
              <a:rPr lang="en-US" dirty="0" smtClean="0"/>
              <a:t>Kennedy Class II, modification 1</a:t>
            </a:r>
            <a:endParaRPr lang="en-US" dirty="0"/>
          </a:p>
        </p:txBody>
      </p:sp>
      <p:pic>
        <p:nvPicPr>
          <p:cNvPr id="210946" name="Picture 2"/>
          <p:cNvPicPr>
            <a:picLocks noGrp="1" noChangeAspect="1" noChangeArrowheads="1"/>
          </p:cNvPicPr>
          <p:nvPr>
            <p:ph idx="1"/>
          </p:nvPr>
        </p:nvPicPr>
        <p:blipFill>
          <a:blip r:embed="rId3" cstate="print"/>
          <a:srcRect/>
          <a:stretch>
            <a:fillRect/>
          </a:stretch>
        </p:blipFill>
        <p:spPr bwMode="auto">
          <a:xfrm>
            <a:off x="1562100" y="1828800"/>
            <a:ext cx="5644356" cy="4364831"/>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76300" y="457200"/>
            <a:ext cx="9096375" cy="1143000"/>
          </a:xfrm>
        </p:spPr>
        <p:txBody>
          <a:bodyPr/>
          <a:lstStyle/>
          <a:p>
            <a:r>
              <a:rPr lang="en-US" dirty="0" smtClean="0"/>
              <a:t>Kennedy Class II, modification 1</a:t>
            </a:r>
            <a:endParaRPr lang="en-US" dirty="0"/>
          </a:p>
        </p:txBody>
      </p:sp>
      <p:pic>
        <p:nvPicPr>
          <p:cNvPr id="214018" name="Picture 2"/>
          <p:cNvPicPr>
            <a:picLocks noGrp="1" noChangeAspect="1" noChangeArrowheads="1"/>
          </p:cNvPicPr>
          <p:nvPr>
            <p:ph idx="1"/>
          </p:nvPr>
        </p:nvPicPr>
        <p:blipFill>
          <a:blip r:embed="rId3" cstate="print"/>
          <a:srcRect/>
          <a:stretch>
            <a:fillRect/>
          </a:stretch>
        </p:blipFill>
        <p:spPr bwMode="auto">
          <a:xfrm>
            <a:off x="1485900" y="2133600"/>
            <a:ext cx="5920581" cy="4040981"/>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Kennedy Class II, modification I</a:t>
            </a:r>
            <a:endParaRPr lang="en-US" dirty="0"/>
          </a:p>
        </p:txBody>
      </p:sp>
      <p:sp>
        <p:nvSpPr>
          <p:cNvPr id="3" name="عنصر نائب للمحتوى 2"/>
          <p:cNvSpPr>
            <a:spLocks noGrp="1"/>
          </p:cNvSpPr>
          <p:nvPr>
            <p:ph sz="half" idx="1"/>
          </p:nvPr>
        </p:nvSpPr>
        <p:spPr>
          <a:xfrm>
            <a:off x="190500" y="1828800"/>
            <a:ext cx="5562600" cy="4724400"/>
          </a:xfrm>
        </p:spPr>
        <p:txBody>
          <a:bodyPr/>
          <a:lstStyle/>
          <a:p>
            <a:endParaRPr lang="en-US" sz="2400" dirty="0"/>
          </a:p>
        </p:txBody>
      </p:sp>
      <p:pic>
        <p:nvPicPr>
          <p:cNvPr id="5" name="Picture 1"/>
          <p:cNvPicPr>
            <a:picLocks noGrp="1" noChangeAspect="1" noChangeArrowheads="1"/>
          </p:cNvPicPr>
          <p:nvPr>
            <p:ph sz="half" idx="2"/>
          </p:nvPr>
        </p:nvPicPr>
        <p:blipFill>
          <a:blip r:embed="rId2" cstate="print"/>
          <a:srcRect/>
          <a:stretch>
            <a:fillRect/>
          </a:stretch>
        </p:blipFill>
        <p:spPr bwMode="auto">
          <a:xfrm>
            <a:off x="2400300" y="2057400"/>
            <a:ext cx="5181600" cy="4191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r>
              <a:rPr lang="en-US" sz="3600"/>
              <a:t>Other Alterations of  Axial Contours</a:t>
            </a:r>
            <a:endParaRPr lang="en-US" sz="4800"/>
          </a:p>
        </p:txBody>
      </p:sp>
      <p:sp>
        <p:nvSpPr>
          <p:cNvPr id="274435" name="Rectangle 3"/>
          <p:cNvSpPr>
            <a:spLocks noGrp="1" noChangeArrowheads="1"/>
          </p:cNvSpPr>
          <p:nvPr>
            <p:ph type="body" idx="1"/>
          </p:nvPr>
        </p:nvSpPr>
        <p:spPr>
          <a:xfrm>
            <a:off x="514350" y="2514600"/>
            <a:ext cx="5743575" cy="3733800"/>
          </a:xfrm>
        </p:spPr>
        <p:txBody>
          <a:bodyPr/>
          <a:lstStyle/>
          <a:p>
            <a:r>
              <a:rPr lang="en-US" sz="3200" dirty="0"/>
              <a:t>Lowering Heights of Contour</a:t>
            </a:r>
          </a:p>
          <a:p>
            <a:pPr lvl="1"/>
            <a:r>
              <a:rPr lang="en-US" sz="2800" dirty="0" smtClean="0"/>
              <a:t>In order not to interfere with opposing occlusion</a:t>
            </a:r>
          </a:p>
          <a:p>
            <a:pPr lvl="1"/>
            <a:r>
              <a:rPr lang="en-US" sz="2800" dirty="0" smtClean="0"/>
              <a:t>Not to increase </a:t>
            </a:r>
            <a:r>
              <a:rPr lang="en-US" sz="2800" dirty="0" err="1" smtClean="0"/>
              <a:t>occlusal</a:t>
            </a:r>
            <a:r>
              <a:rPr lang="en-US" sz="2800" dirty="0" smtClean="0"/>
              <a:t> table</a:t>
            </a:r>
            <a:endParaRPr lang="en-US" sz="2800" dirty="0"/>
          </a:p>
          <a:p>
            <a:pPr lvl="1"/>
            <a:r>
              <a:rPr lang="en-US" sz="2800" dirty="0"/>
              <a:t>Improve </a:t>
            </a:r>
            <a:r>
              <a:rPr lang="en-US" sz="2800" dirty="0" smtClean="0"/>
              <a:t>esthetics</a:t>
            </a:r>
          </a:p>
          <a:p>
            <a:pPr lvl="1"/>
            <a:r>
              <a:rPr lang="en-US" sz="2800" dirty="0" smtClean="0"/>
              <a:t>Decrease tipping forces</a:t>
            </a:r>
            <a:endParaRPr lang="en-US" sz="2800" dirty="0"/>
          </a:p>
        </p:txBody>
      </p:sp>
      <p:pic>
        <p:nvPicPr>
          <p:cNvPr id="274436" name="Picture 4"/>
          <p:cNvPicPr>
            <a:picLocks noChangeAspect="1" noChangeArrowheads="1"/>
          </p:cNvPicPr>
          <p:nvPr/>
        </p:nvPicPr>
        <p:blipFill>
          <a:blip r:embed="rId3" cstate="print">
            <a:lum bright="-12000"/>
          </a:blip>
          <a:srcRect/>
          <a:stretch>
            <a:fillRect/>
          </a:stretch>
        </p:blipFill>
        <p:spPr bwMode="auto">
          <a:xfrm>
            <a:off x="6429375" y="2438400"/>
            <a:ext cx="3257550" cy="1930400"/>
          </a:xfrm>
          <a:prstGeom prst="rect">
            <a:avLst/>
          </a:prstGeom>
          <a:noFill/>
        </p:spPr>
      </p:pic>
      <p:pic>
        <p:nvPicPr>
          <p:cNvPr id="274437" name="Picture 5"/>
          <p:cNvPicPr>
            <a:picLocks noChangeAspect="1" noChangeArrowheads="1"/>
          </p:cNvPicPr>
          <p:nvPr/>
        </p:nvPicPr>
        <p:blipFill>
          <a:blip r:embed="rId4" cstate="print">
            <a:lum bright="-18000" contrast="12000"/>
          </a:blip>
          <a:srcRect l="7893" r="7892" b="15787"/>
          <a:stretch>
            <a:fillRect/>
          </a:stretch>
        </p:blipFill>
        <p:spPr bwMode="auto">
          <a:xfrm>
            <a:off x="6429375" y="4572000"/>
            <a:ext cx="3171825" cy="1879600"/>
          </a:xfrm>
          <a:prstGeom prst="rect">
            <a:avLst/>
          </a:prstGeom>
          <a:noFill/>
        </p:spPr>
      </p:pic>
      <p:sp>
        <p:nvSpPr>
          <p:cNvPr id="274439" name="Oval 7"/>
          <p:cNvSpPr>
            <a:spLocks noChangeArrowheads="1"/>
          </p:cNvSpPr>
          <p:nvPr/>
        </p:nvSpPr>
        <p:spPr bwMode="auto">
          <a:xfrm rot="19837152">
            <a:off x="7800975" y="3048000"/>
            <a:ext cx="1371600" cy="533400"/>
          </a:xfrm>
          <a:prstGeom prst="ellipse">
            <a:avLst/>
          </a:prstGeom>
          <a:noFill/>
          <a:ln w="38100">
            <a:solidFill>
              <a:srgbClr val="FC0128"/>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74435">
                                            <p:txEl>
                                              <p:pRg st="0" end="0"/>
                                            </p:txEl>
                                          </p:spTgt>
                                        </p:tgtEl>
                                        <p:attrNameLst>
                                          <p:attrName>style.visibility</p:attrName>
                                        </p:attrNameLst>
                                      </p:cBhvr>
                                      <p:to>
                                        <p:strVal val="visible"/>
                                      </p:to>
                                    </p:set>
                                    <p:anim calcmode="lin" valueType="num">
                                      <p:cBhvr>
                                        <p:cTn id="7" dur="500" fill="hold"/>
                                        <p:tgtEl>
                                          <p:spTgt spid="2744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443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74435">
                                            <p:txEl>
                                              <p:pRg st="1" end="1"/>
                                            </p:txEl>
                                          </p:spTgt>
                                        </p:tgtEl>
                                        <p:attrNameLst>
                                          <p:attrName>style.visibility</p:attrName>
                                        </p:attrNameLst>
                                      </p:cBhvr>
                                      <p:to>
                                        <p:strVal val="visible"/>
                                      </p:to>
                                    </p:set>
                                    <p:anim calcmode="lin" valueType="num">
                                      <p:cBhvr>
                                        <p:cTn id="13" dur="500" fill="hold"/>
                                        <p:tgtEl>
                                          <p:spTgt spid="27443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7443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74435">
                                            <p:txEl>
                                              <p:pRg st="2" end="2"/>
                                            </p:txEl>
                                          </p:spTgt>
                                        </p:tgtEl>
                                        <p:attrNameLst>
                                          <p:attrName>style.visibility</p:attrName>
                                        </p:attrNameLst>
                                      </p:cBhvr>
                                      <p:to>
                                        <p:strVal val="visible"/>
                                      </p:to>
                                    </p:set>
                                    <p:anim calcmode="lin" valueType="num">
                                      <p:cBhvr>
                                        <p:cTn id="19" dur="500" fill="hold"/>
                                        <p:tgtEl>
                                          <p:spTgt spid="27443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7443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74435">
                                            <p:txEl>
                                              <p:pRg st="3" end="3"/>
                                            </p:txEl>
                                          </p:spTgt>
                                        </p:tgtEl>
                                        <p:attrNameLst>
                                          <p:attrName>style.visibility</p:attrName>
                                        </p:attrNameLst>
                                      </p:cBhvr>
                                      <p:to>
                                        <p:strVal val="visible"/>
                                      </p:to>
                                    </p:set>
                                    <p:anim calcmode="lin" valueType="num">
                                      <p:cBhvr>
                                        <p:cTn id="25" dur="500" fill="hold"/>
                                        <p:tgtEl>
                                          <p:spTgt spid="27443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7443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74435">
                                            <p:txEl>
                                              <p:pRg st="4" end="4"/>
                                            </p:txEl>
                                          </p:spTgt>
                                        </p:tgtEl>
                                        <p:attrNameLst>
                                          <p:attrName>style.visibility</p:attrName>
                                        </p:attrNameLst>
                                      </p:cBhvr>
                                      <p:to>
                                        <p:strVal val="visible"/>
                                      </p:to>
                                    </p:set>
                                    <p:anim calcmode="lin" valueType="num">
                                      <p:cBhvr>
                                        <p:cTn id="31" dur="500" fill="hold"/>
                                        <p:tgtEl>
                                          <p:spTgt spid="27443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27443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5" grpId="0" build="p" bldLvl="2"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
          <p:cNvGraphicFramePr>
            <a:graphicFrameLocks noChangeAspect="1"/>
          </p:cNvGraphicFramePr>
          <p:nvPr/>
        </p:nvGraphicFramePr>
        <p:xfrm>
          <a:off x="1" y="0"/>
          <a:ext cx="3989784" cy="6858000"/>
        </p:xfrm>
        <a:graphic>
          <a:graphicData uri="http://schemas.openxmlformats.org/presentationml/2006/ole">
            <p:oleObj spid="_x0000_s150530" name="Document" r:id="rId3" imgW="1931040" imgH="3732480" progId="Word.Document.8">
              <p:embed/>
            </p:oleObj>
          </a:graphicData>
        </a:graphic>
      </p:graphicFrame>
      <p:graphicFrame>
        <p:nvGraphicFramePr>
          <p:cNvPr id="38916" name="Object 4"/>
          <p:cNvGraphicFramePr>
            <a:graphicFrameLocks noChangeAspect="1"/>
          </p:cNvGraphicFramePr>
          <p:nvPr/>
        </p:nvGraphicFramePr>
        <p:xfrm>
          <a:off x="4543426" y="3505200"/>
          <a:ext cx="2805708" cy="2895600"/>
        </p:xfrm>
        <a:graphic>
          <a:graphicData uri="http://schemas.openxmlformats.org/presentationml/2006/ole">
            <p:oleObj spid="_x0000_s150531" name="Document" r:id="rId4" imgW="1042200" imgH="1140120" progId="Word.Document.8">
              <p:embed/>
            </p:oleObj>
          </a:graphicData>
        </a:graphic>
      </p:graphicFrame>
      <p:sp>
        <p:nvSpPr>
          <p:cNvPr id="38917" name="Text Box 5"/>
          <p:cNvSpPr txBox="1">
            <a:spLocks noChangeArrowheads="1"/>
          </p:cNvSpPr>
          <p:nvPr/>
        </p:nvSpPr>
        <p:spPr bwMode="auto">
          <a:xfrm>
            <a:off x="7715250" y="2075153"/>
            <a:ext cx="2571750" cy="4401847"/>
          </a:xfrm>
          <a:prstGeom prst="rect">
            <a:avLst/>
          </a:prstGeom>
          <a:noFill/>
          <a:ln w="9525">
            <a:noFill/>
            <a:miter lim="800000"/>
            <a:headEnd/>
            <a:tailEnd/>
          </a:ln>
        </p:spPr>
        <p:txBody>
          <a:bodyPr lIns="92075" tIns="46038" rIns="92075" bIns="46038" anchor="b">
            <a:spAutoFit/>
          </a:bodyPr>
          <a:lstStyle/>
          <a:p>
            <a:pPr>
              <a:spcBef>
                <a:spcPct val="50000"/>
              </a:spcBef>
            </a:pPr>
            <a:r>
              <a:rPr lang="en-US" altLang="ar-SA" sz="2800" b="1">
                <a:solidFill>
                  <a:srgbClr val="FFC000"/>
                </a:solidFill>
                <a:latin typeface="Arial" charset="0"/>
                <a:cs typeface="Traditional Arabic" pitchFamily="18" charset="-78"/>
              </a:rPr>
              <a:t>Post Is More Readily Removed by Application of Force Near Its Top Than by Applying Same Force Nearer Ground Level</a:t>
            </a:r>
            <a:endParaRPr lang="en-US" altLang="en-US" sz="2800" b="1">
              <a:solidFill>
                <a:srgbClr val="FFC000"/>
              </a:solidFill>
              <a:latin typeface="Arial" charset="0"/>
              <a:cs typeface="Traditional Arabic" pitchFamily="18" charset="-78"/>
            </a:endParaRPr>
          </a:p>
        </p:txBody>
      </p:sp>
      <p:pic>
        <p:nvPicPr>
          <p:cNvPr id="38918" name="Picture 6" descr="claspass"/>
          <p:cNvPicPr>
            <a:picLocks noChangeAspect="1" noChangeArrowheads="1"/>
          </p:cNvPicPr>
          <p:nvPr/>
        </p:nvPicPr>
        <p:blipFill>
          <a:blip r:embed="rId5" cstate="print"/>
          <a:srcRect/>
          <a:stretch>
            <a:fillRect/>
          </a:stretch>
        </p:blipFill>
        <p:spPr bwMode="auto">
          <a:xfrm>
            <a:off x="2143125" y="2667000"/>
            <a:ext cx="2400300" cy="1905000"/>
          </a:xfrm>
          <a:prstGeom prst="rect">
            <a:avLst/>
          </a:prstGeom>
          <a:noFill/>
          <a:ln w="9525">
            <a:noFill/>
            <a:miter lim="800000"/>
            <a:headEnd/>
            <a:tailEnd/>
          </a:ln>
        </p:spPr>
      </p:pic>
      <p:sp>
        <p:nvSpPr>
          <p:cNvPr id="3079" name="AutoShape 7">
            <a:hlinkClick r:id="" action="ppaction://noaction" highlightClick="1"/>
          </p:cNvPr>
          <p:cNvSpPr>
            <a:spLocks noChangeArrowheads="1"/>
          </p:cNvSpPr>
          <p:nvPr/>
        </p:nvSpPr>
        <p:spPr bwMode="auto">
          <a:xfrm>
            <a:off x="2057400" y="3962400"/>
            <a:ext cx="342900" cy="457200"/>
          </a:xfrm>
          <a:prstGeom prst="actionButtonForwardNext">
            <a:avLst/>
          </a:prstGeom>
          <a:solidFill>
            <a:schemeClr val="accent1"/>
          </a:solidFill>
          <a:ln w="9525">
            <a:noFill/>
            <a:miter lim="800000"/>
            <a:headEnd/>
            <a:tailEnd/>
          </a:ln>
        </p:spPr>
        <p:txBody>
          <a:bodyPr wrap="none" anchor="ctr"/>
          <a:lstStyle/>
          <a:p>
            <a:pPr algn="ctr" eaLnBrk="0" hangingPunct="0"/>
            <a:endParaRPr lang="ar-JO">
              <a:latin typeface="Franklin Gothic Demi" pitchFamily="34" charset="0"/>
            </a:endParaRPr>
          </a:p>
        </p:txBody>
      </p:sp>
      <p:sp>
        <p:nvSpPr>
          <p:cNvPr id="3080" name="Line 8"/>
          <p:cNvSpPr>
            <a:spLocks noChangeShapeType="1"/>
          </p:cNvSpPr>
          <p:nvPr/>
        </p:nvSpPr>
        <p:spPr bwMode="auto">
          <a:xfrm flipV="1">
            <a:off x="2743200" y="4267200"/>
            <a:ext cx="257175" cy="685800"/>
          </a:xfrm>
          <a:prstGeom prst="line">
            <a:avLst/>
          </a:prstGeom>
          <a:noFill/>
          <a:ln w="9525">
            <a:solidFill>
              <a:schemeClr val="tx1"/>
            </a:solidFill>
            <a:round/>
            <a:headEnd/>
            <a:tailEnd type="arrow" w="med" len="med"/>
          </a:ln>
        </p:spPr>
        <p:txBody>
          <a:bodyPr/>
          <a:lstStyle/>
          <a:p>
            <a:endParaRPr lang="en-US"/>
          </a:p>
        </p:txBody>
      </p:sp>
      <p:sp>
        <p:nvSpPr>
          <p:cNvPr id="3081" name="Line 10"/>
          <p:cNvSpPr>
            <a:spLocks noChangeShapeType="1"/>
          </p:cNvSpPr>
          <p:nvPr/>
        </p:nvSpPr>
        <p:spPr bwMode="auto">
          <a:xfrm flipH="1">
            <a:off x="2827140" y="3962400"/>
            <a:ext cx="430410" cy="992188"/>
          </a:xfrm>
          <a:prstGeom prst="line">
            <a:avLst/>
          </a:prstGeom>
          <a:noFill/>
          <a:ln w="9525">
            <a:solidFill>
              <a:srgbClr val="FF0000"/>
            </a:solidFill>
            <a:round/>
            <a:headEnd/>
            <a:tailEnd type="triangle" w="med" len="med"/>
          </a:ln>
        </p:spPr>
        <p:txBody>
          <a:bodyPr/>
          <a:lstStyle/>
          <a:p>
            <a:endParaRPr lang="en-US"/>
          </a:p>
        </p:txBody>
      </p:sp>
      <p:sp>
        <p:nvSpPr>
          <p:cNvPr id="3082" name="Line 11"/>
          <p:cNvSpPr>
            <a:spLocks noChangeShapeType="1"/>
          </p:cNvSpPr>
          <p:nvPr/>
        </p:nvSpPr>
        <p:spPr bwMode="auto">
          <a:xfrm>
            <a:off x="1543050" y="1295400"/>
            <a:ext cx="1457325" cy="2438400"/>
          </a:xfrm>
          <a:prstGeom prst="line">
            <a:avLst/>
          </a:prstGeom>
          <a:noFill/>
          <a:ln w="9525">
            <a:solidFill>
              <a:schemeClr val="tx1"/>
            </a:solidFill>
            <a:round/>
            <a:headEnd/>
            <a:tailEnd type="triangle" w="med" len="med"/>
          </a:ln>
        </p:spPr>
        <p:txBody>
          <a:bodyPr/>
          <a:lstStyle/>
          <a:p>
            <a:endParaRPr lang="en-US"/>
          </a:p>
        </p:txBody>
      </p:sp>
      <p:sp>
        <p:nvSpPr>
          <p:cNvPr id="3083" name="Line 13"/>
          <p:cNvSpPr>
            <a:spLocks noChangeShapeType="1"/>
          </p:cNvSpPr>
          <p:nvPr/>
        </p:nvSpPr>
        <p:spPr bwMode="auto">
          <a:xfrm>
            <a:off x="1457325" y="1143000"/>
            <a:ext cx="1628775" cy="2514600"/>
          </a:xfrm>
          <a:prstGeom prst="line">
            <a:avLst/>
          </a:prstGeom>
          <a:noFill/>
          <a:ln w="9525">
            <a:solidFill>
              <a:srgbClr val="FF0000"/>
            </a:solidFill>
            <a:round/>
            <a:headEnd/>
            <a:tailEnd type="triangle" w="med" len="med"/>
          </a:ln>
        </p:spPr>
        <p:txBody>
          <a:bodyPr/>
          <a:lstStyle/>
          <a:p>
            <a:endParaRPr lang="en-US"/>
          </a:p>
        </p:txBody>
      </p:sp>
      <p:sp>
        <p:nvSpPr>
          <p:cNvPr id="12" name="مستطيل 11"/>
          <p:cNvSpPr/>
          <p:nvPr/>
        </p:nvSpPr>
        <p:spPr>
          <a:xfrm>
            <a:off x="4381500" y="838200"/>
            <a:ext cx="5715000" cy="584775"/>
          </a:xfrm>
          <a:prstGeom prst="rect">
            <a:avLst/>
          </a:prstGeom>
        </p:spPr>
        <p:txBody>
          <a:bodyPr wrap="square">
            <a:spAutoFit/>
          </a:bodyPr>
          <a:lstStyle/>
          <a:p>
            <a:r>
              <a:rPr lang="en-US" sz="3200" b="1" dirty="0" smtClean="0"/>
              <a:t>Lowering Heights of Contour</a:t>
            </a:r>
            <a:endParaRPr lang="en-US" sz="3200" b="1" dirty="0"/>
          </a:p>
        </p:txBody>
      </p:sp>
    </p:spTree>
  </p:cSld>
  <p:clrMapOvr>
    <a:masterClrMapping/>
  </p:clrMapOvr>
  <p:transition advClick="0"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500" fill="hold"/>
                                        <p:tgtEl>
                                          <p:spTgt spid="38914"/>
                                        </p:tgtEl>
                                        <p:attrNameLst>
                                          <p:attrName>ppt_w</p:attrName>
                                        </p:attrNameLst>
                                      </p:cBhvr>
                                      <p:tavLst>
                                        <p:tav tm="0">
                                          <p:val>
                                            <p:fltVal val="0"/>
                                          </p:val>
                                        </p:tav>
                                        <p:tav tm="100000">
                                          <p:val>
                                            <p:strVal val="#ppt_w"/>
                                          </p:val>
                                        </p:tav>
                                      </p:tavLst>
                                    </p:anim>
                                    <p:anim calcmode="lin" valueType="num">
                                      <p:cBhvr>
                                        <p:cTn id="8" dur="500" fill="hold"/>
                                        <p:tgtEl>
                                          <p:spTgt spid="3891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38916"/>
                                        </p:tgtEl>
                                        <p:attrNameLst>
                                          <p:attrName>style.visibility</p:attrName>
                                        </p:attrNameLst>
                                      </p:cBhvr>
                                      <p:to>
                                        <p:strVal val="visible"/>
                                      </p:to>
                                    </p:set>
                                    <p:animEffect transition="in" filter="strips(downLeft)">
                                      <p:cBhvr>
                                        <p:cTn id="12" dur="500"/>
                                        <p:tgtEl>
                                          <p:spTgt spid="38916"/>
                                        </p:tgtEl>
                                      </p:cBhvr>
                                    </p:animEffect>
                                  </p:childTnLst>
                                </p:cTn>
                              </p:par>
                            </p:childTnLst>
                          </p:cTn>
                        </p:par>
                        <p:par>
                          <p:cTn id="13" fill="hold">
                            <p:stCondLst>
                              <p:cond delay="1000"/>
                            </p:stCondLst>
                            <p:childTnLst>
                              <p:par>
                                <p:cTn id="14" presetID="17" presetClass="entr" presetSubtype="10" fill="hold" grpId="0" nodeType="afterEffect">
                                  <p:stCondLst>
                                    <p:cond delay="0"/>
                                  </p:stCondLst>
                                  <p:childTnLst>
                                    <p:set>
                                      <p:cBhvr>
                                        <p:cTn id="15" dur="1" fill="hold">
                                          <p:stCondLst>
                                            <p:cond delay="0"/>
                                          </p:stCondLst>
                                        </p:cTn>
                                        <p:tgtEl>
                                          <p:spTgt spid="38917"/>
                                        </p:tgtEl>
                                        <p:attrNameLst>
                                          <p:attrName>style.visibility</p:attrName>
                                        </p:attrNameLst>
                                      </p:cBhvr>
                                      <p:to>
                                        <p:strVal val="visible"/>
                                      </p:to>
                                    </p:set>
                                    <p:anim calcmode="lin" valueType="num">
                                      <p:cBhvr>
                                        <p:cTn id="16" dur="500" fill="hold"/>
                                        <p:tgtEl>
                                          <p:spTgt spid="38917"/>
                                        </p:tgtEl>
                                        <p:attrNameLst>
                                          <p:attrName>ppt_w</p:attrName>
                                        </p:attrNameLst>
                                      </p:cBhvr>
                                      <p:tavLst>
                                        <p:tav tm="0">
                                          <p:val>
                                            <p:fltVal val="0"/>
                                          </p:val>
                                        </p:tav>
                                        <p:tav tm="100000">
                                          <p:val>
                                            <p:strVal val="#ppt_w"/>
                                          </p:val>
                                        </p:tav>
                                      </p:tavLst>
                                    </p:anim>
                                    <p:anim calcmode="lin" valueType="num">
                                      <p:cBhvr>
                                        <p:cTn id="17" dur="500" fill="hold"/>
                                        <p:tgtEl>
                                          <p:spTgt spid="38917"/>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21" presetClass="entr" presetSubtype="8" fill="hold" nodeType="afterEffect">
                                  <p:stCondLst>
                                    <p:cond delay="0"/>
                                  </p:stCondLst>
                                  <p:childTnLst>
                                    <p:set>
                                      <p:cBhvr>
                                        <p:cTn id="20" dur="1" fill="hold">
                                          <p:stCondLst>
                                            <p:cond delay="0"/>
                                          </p:stCondLst>
                                        </p:cTn>
                                        <p:tgtEl>
                                          <p:spTgt spid="38918"/>
                                        </p:tgtEl>
                                        <p:attrNameLst>
                                          <p:attrName>style.visibility</p:attrName>
                                        </p:attrNameLst>
                                      </p:cBhvr>
                                      <p:to>
                                        <p:strVal val="visible"/>
                                      </p:to>
                                    </p:set>
                                    <p:animEffect transition="in" filter="wheel(8)">
                                      <p:cBhvr>
                                        <p:cTn id="21" dur="1000"/>
                                        <p:tgtEl>
                                          <p:spTgt spid="38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pic>
        <p:nvPicPr>
          <p:cNvPr id="212994" name="Picture 2"/>
          <p:cNvPicPr>
            <a:picLocks noGrp="1" noChangeAspect="1" noChangeArrowheads="1"/>
          </p:cNvPicPr>
          <p:nvPr>
            <p:ph idx="1"/>
          </p:nvPr>
        </p:nvPicPr>
        <p:blipFill>
          <a:blip r:embed="rId3" cstate="print"/>
          <a:srcRect/>
          <a:stretch>
            <a:fillRect/>
          </a:stretch>
        </p:blipFill>
        <p:spPr bwMode="auto">
          <a:xfrm>
            <a:off x="2171700" y="1752600"/>
            <a:ext cx="5721852" cy="4592638"/>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r>
              <a:rPr lang="en-US" sz="3600"/>
              <a:t>Other Alterations of  Axial Contours</a:t>
            </a:r>
            <a:endParaRPr lang="en-US"/>
          </a:p>
        </p:txBody>
      </p:sp>
      <p:sp>
        <p:nvSpPr>
          <p:cNvPr id="275459" name="Rectangle 3"/>
          <p:cNvSpPr>
            <a:spLocks noGrp="1" noChangeArrowheads="1"/>
          </p:cNvSpPr>
          <p:nvPr>
            <p:ph type="body" idx="1"/>
          </p:nvPr>
        </p:nvSpPr>
        <p:spPr>
          <a:xfrm>
            <a:off x="857250" y="2743200"/>
            <a:ext cx="5400675" cy="2895600"/>
          </a:xfrm>
        </p:spPr>
        <p:txBody>
          <a:bodyPr/>
          <a:lstStyle/>
          <a:p>
            <a:r>
              <a:rPr lang="en-US" sz="2800"/>
              <a:t>Raising Heights of Contour</a:t>
            </a:r>
          </a:p>
          <a:p>
            <a:pPr lvl="1"/>
            <a:r>
              <a:rPr lang="en-US" sz="2400"/>
              <a:t>Insufficient retention in gingival 1/3 (at least 1mm from gingiva)</a:t>
            </a:r>
          </a:p>
          <a:p>
            <a:pPr lvl="1"/>
            <a:r>
              <a:rPr lang="en-US" sz="2400">
                <a:solidFill>
                  <a:srgbClr val="CB071A"/>
                </a:solidFill>
              </a:rPr>
              <a:t>Prepare undercut</a:t>
            </a:r>
            <a:endParaRPr lang="en-US" sz="2400"/>
          </a:p>
          <a:p>
            <a:pPr lvl="1"/>
            <a:r>
              <a:rPr lang="en-US" sz="2400">
                <a:solidFill>
                  <a:srgbClr val="04CE17"/>
                </a:solidFill>
              </a:rPr>
              <a:t>Add resin</a:t>
            </a:r>
            <a:r>
              <a:rPr lang="en-US" sz="2400"/>
              <a:t> above to create undercut</a:t>
            </a:r>
          </a:p>
        </p:txBody>
      </p:sp>
      <p:pic>
        <p:nvPicPr>
          <p:cNvPr id="275460" name="Picture 4"/>
          <p:cNvPicPr>
            <a:picLocks noChangeAspect="1" noChangeArrowheads="1"/>
          </p:cNvPicPr>
          <p:nvPr/>
        </p:nvPicPr>
        <p:blipFill>
          <a:blip r:embed="rId2" cstate="print"/>
          <a:srcRect l="8566" r="18607"/>
          <a:stretch>
            <a:fillRect/>
          </a:stretch>
        </p:blipFill>
        <p:spPr bwMode="auto">
          <a:xfrm>
            <a:off x="6343650" y="2819401"/>
            <a:ext cx="3343275" cy="2944813"/>
          </a:xfrm>
          <a:prstGeom prst="rect">
            <a:avLst/>
          </a:prstGeom>
          <a:noFill/>
          <a:ln w="50800">
            <a:noFill/>
            <a:miter lim="800000"/>
            <a:headEnd/>
            <a:tailEnd/>
          </a:ln>
          <a:effectLst>
            <a:outerShdw dist="107763" dir="2700000" algn="ctr" rotWithShape="0">
              <a:schemeClr val="bg2"/>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5459">
                                            <p:txEl>
                                              <p:pRg st="0" end="0"/>
                                            </p:txEl>
                                          </p:spTgt>
                                        </p:tgtEl>
                                        <p:attrNameLst>
                                          <p:attrName>style.visibility</p:attrName>
                                        </p:attrNameLst>
                                      </p:cBhvr>
                                      <p:to>
                                        <p:strVal val="visible"/>
                                      </p:to>
                                    </p:set>
                                    <p:animEffect transition="in" filter="wipe(left)">
                                      <p:cBhvr>
                                        <p:cTn id="7" dur="500"/>
                                        <p:tgtEl>
                                          <p:spTgt spid="275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5459">
                                            <p:txEl>
                                              <p:pRg st="1" end="1"/>
                                            </p:txEl>
                                          </p:spTgt>
                                        </p:tgtEl>
                                        <p:attrNameLst>
                                          <p:attrName>style.visibility</p:attrName>
                                        </p:attrNameLst>
                                      </p:cBhvr>
                                      <p:to>
                                        <p:strVal val="visible"/>
                                      </p:to>
                                    </p:set>
                                    <p:animEffect transition="in" filter="wipe(left)">
                                      <p:cBhvr>
                                        <p:cTn id="12" dur="500"/>
                                        <p:tgtEl>
                                          <p:spTgt spid="275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5459">
                                            <p:txEl>
                                              <p:pRg st="2" end="2"/>
                                            </p:txEl>
                                          </p:spTgt>
                                        </p:tgtEl>
                                        <p:attrNameLst>
                                          <p:attrName>style.visibility</p:attrName>
                                        </p:attrNameLst>
                                      </p:cBhvr>
                                      <p:to>
                                        <p:strVal val="visible"/>
                                      </p:to>
                                    </p:set>
                                    <p:animEffect transition="in" filter="wipe(left)">
                                      <p:cBhvr>
                                        <p:cTn id="17" dur="500"/>
                                        <p:tgtEl>
                                          <p:spTgt spid="275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5459">
                                            <p:txEl>
                                              <p:pRg st="3" end="3"/>
                                            </p:txEl>
                                          </p:spTgt>
                                        </p:tgtEl>
                                        <p:attrNameLst>
                                          <p:attrName>style.visibility</p:attrName>
                                        </p:attrNameLst>
                                      </p:cBhvr>
                                      <p:to>
                                        <p:strVal val="visible"/>
                                      </p:to>
                                    </p:set>
                                    <p:animEffect transition="in" filter="wipe(left)">
                                      <p:cBhvr>
                                        <p:cTn id="22" dur="500"/>
                                        <p:tgtEl>
                                          <p:spTgt spid="275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9" grpId="0" build="p" bldLvl="2"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r>
              <a:rPr lang="en-US"/>
              <a:t>Preparing </a:t>
            </a:r>
            <a:r>
              <a:rPr lang="en-US" sz="4000"/>
              <a:t>Retention</a:t>
            </a:r>
            <a:endParaRPr lang="en-US"/>
          </a:p>
        </p:txBody>
      </p:sp>
      <p:sp>
        <p:nvSpPr>
          <p:cNvPr id="276483" name="Rectangle 3"/>
          <p:cNvSpPr>
            <a:spLocks noGrp="1" noChangeArrowheads="1"/>
          </p:cNvSpPr>
          <p:nvPr>
            <p:ph type="body" idx="1"/>
          </p:nvPr>
        </p:nvSpPr>
        <p:spPr>
          <a:xfrm>
            <a:off x="1543050" y="2514600"/>
            <a:ext cx="7115175" cy="1447800"/>
          </a:xfrm>
        </p:spPr>
        <p:txBody>
          <a:bodyPr/>
          <a:lstStyle/>
          <a:p>
            <a:r>
              <a:rPr lang="en-US"/>
              <a:t>Axial surface must be close to parallel the path of insertion</a:t>
            </a:r>
          </a:p>
        </p:txBody>
      </p:sp>
      <p:pic>
        <p:nvPicPr>
          <p:cNvPr id="276484" name="Picture 4"/>
          <p:cNvPicPr>
            <a:picLocks noChangeAspect="1" noChangeArrowheads="1"/>
          </p:cNvPicPr>
          <p:nvPr/>
        </p:nvPicPr>
        <p:blipFill>
          <a:blip r:embed="rId2" cstate="print"/>
          <a:srcRect/>
          <a:stretch>
            <a:fillRect/>
          </a:stretch>
        </p:blipFill>
        <p:spPr bwMode="auto">
          <a:xfrm>
            <a:off x="2657475" y="4038600"/>
            <a:ext cx="5214938" cy="2185988"/>
          </a:xfrm>
          <a:prstGeom prst="rect">
            <a:avLst/>
          </a:prstGeom>
          <a:noFill/>
          <a:ln w="50800">
            <a:noFill/>
            <a:miter lim="800000"/>
            <a:headEnd/>
            <a:tailEnd/>
          </a:ln>
          <a:effectLst>
            <a:outerShdw dist="35921" dir="2700000" algn="ctr" rotWithShape="0">
              <a:schemeClr val="bg2"/>
            </a:outerShdw>
          </a:effectLst>
        </p:spPr>
      </p:pic>
      <p:pic>
        <p:nvPicPr>
          <p:cNvPr id="276485" name="Picture 5"/>
          <p:cNvPicPr>
            <a:picLocks noChangeAspect="1" noChangeArrowheads="1"/>
          </p:cNvPicPr>
          <p:nvPr/>
        </p:nvPicPr>
        <p:blipFill>
          <a:blip r:embed="rId3" cstate="print"/>
          <a:srcRect/>
          <a:stretch>
            <a:fillRect/>
          </a:stretch>
        </p:blipFill>
        <p:spPr bwMode="auto">
          <a:xfrm>
            <a:off x="6343650" y="4648200"/>
            <a:ext cx="1001912" cy="762000"/>
          </a:xfrm>
          <a:prstGeom prst="rect">
            <a:avLst/>
          </a:prstGeom>
          <a:noFill/>
          <a:ln w="50800">
            <a:noFill/>
            <a:miter lim="800000"/>
            <a:headEnd/>
            <a:tailEnd/>
          </a:ln>
          <a:effectLst>
            <a:outerShdw dist="35921" dir="2700000" algn="ctr" rotWithShape="0">
              <a:schemeClr val="bg2"/>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r>
              <a:rPr lang="en-US"/>
              <a:t>Retentive Preparation Shape</a:t>
            </a:r>
          </a:p>
        </p:txBody>
      </p:sp>
      <p:sp>
        <p:nvSpPr>
          <p:cNvPr id="277507" name="Rectangle 3"/>
          <p:cNvSpPr>
            <a:spLocks noGrp="1" noChangeArrowheads="1"/>
          </p:cNvSpPr>
          <p:nvPr>
            <p:ph type="body" idx="1"/>
          </p:nvPr>
        </p:nvSpPr>
        <p:spPr>
          <a:xfrm>
            <a:off x="1628775" y="2438400"/>
            <a:ext cx="7115175" cy="1066800"/>
          </a:xfrm>
        </p:spPr>
        <p:txBody>
          <a:bodyPr/>
          <a:lstStyle/>
          <a:p>
            <a:r>
              <a:rPr lang="en-US"/>
              <a:t>Follows the path of designed retentive tip</a:t>
            </a:r>
          </a:p>
        </p:txBody>
      </p:sp>
      <p:pic>
        <p:nvPicPr>
          <p:cNvPr id="277508" name="Picture 4"/>
          <p:cNvPicPr>
            <a:picLocks noChangeAspect="1" noChangeArrowheads="1"/>
          </p:cNvPicPr>
          <p:nvPr/>
        </p:nvPicPr>
        <p:blipFill>
          <a:blip r:embed="rId2" cstate="print"/>
          <a:srcRect/>
          <a:stretch>
            <a:fillRect/>
          </a:stretch>
        </p:blipFill>
        <p:spPr bwMode="auto">
          <a:xfrm>
            <a:off x="1971676" y="3810001"/>
            <a:ext cx="6447234" cy="1408113"/>
          </a:xfrm>
          <a:prstGeom prst="rect">
            <a:avLst/>
          </a:prstGeom>
          <a:noFill/>
          <a:ln w="50800">
            <a:noFill/>
            <a:miter lim="800000"/>
            <a:headEnd/>
            <a:tailEnd/>
          </a:ln>
          <a:effectLst>
            <a:outerShdw dist="35921" dir="2700000" algn="ctr" rotWithShape="0">
              <a:schemeClr val="bg2"/>
            </a:outerShdw>
          </a:effectLst>
        </p:spPr>
      </p:pic>
      <p:pic>
        <p:nvPicPr>
          <p:cNvPr id="277509" name="Picture 5"/>
          <p:cNvPicPr>
            <a:picLocks noChangeAspect="1" noChangeArrowheads="1"/>
          </p:cNvPicPr>
          <p:nvPr/>
        </p:nvPicPr>
        <p:blipFill>
          <a:blip r:embed="rId3" cstate="print"/>
          <a:srcRect/>
          <a:stretch>
            <a:fillRect/>
          </a:stretch>
        </p:blipFill>
        <p:spPr bwMode="auto">
          <a:xfrm>
            <a:off x="2228850" y="5638801"/>
            <a:ext cx="998340" cy="722313"/>
          </a:xfrm>
          <a:prstGeom prst="rect">
            <a:avLst/>
          </a:prstGeom>
          <a:noFill/>
          <a:ln w="50800">
            <a:noFill/>
            <a:miter lim="800000"/>
            <a:headEnd/>
            <a:tailEnd/>
          </a:ln>
          <a:effectLst>
            <a:outerShdw dist="35921" dir="2700000" algn="ctr" rotWithShape="0">
              <a:schemeClr val="bg2"/>
            </a:outerShdw>
          </a:effectLst>
        </p:spPr>
      </p:pic>
      <p:pic>
        <p:nvPicPr>
          <p:cNvPr id="277510" name="Picture 6"/>
          <p:cNvPicPr>
            <a:picLocks noChangeAspect="1" noChangeArrowheads="1"/>
          </p:cNvPicPr>
          <p:nvPr/>
        </p:nvPicPr>
        <p:blipFill>
          <a:blip r:embed="rId4" cstate="print"/>
          <a:srcRect/>
          <a:stretch>
            <a:fillRect/>
          </a:stretch>
        </p:blipFill>
        <p:spPr bwMode="auto">
          <a:xfrm>
            <a:off x="4629150" y="5562600"/>
            <a:ext cx="1001912" cy="762000"/>
          </a:xfrm>
          <a:prstGeom prst="rect">
            <a:avLst/>
          </a:prstGeom>
          <a:noFill/>
          <a:ln w="50800">
            <a:noFill/>
            <a:miter lim="800000"/>
            <a:headEnd/>
            <a:tailEnd/>
          </a:ln>
          <a:effectLst>
            <a:outerShdw dist="35921" dir="2700000" algn="ctr" rotWithShape="0">
              <a:schemeClr val="bg2"/>
            </a:outerShdw>
          </a:effectLst>
        </p:spPr>
      </p:pic>
      <p:pic>
        <p:nvPicPr>
          <p:cNvPr id="277511" name="Picture 7"/>
          <p:cNvPicPr>
            <a:picLocks noChangeAspect="1" noChangeArrowheads="1"/>
          </p:cNvPicPr>
          <p:nvPr/>
        </p:nvPicPr>
        <p:blipFill>
          <a:blip r:embed="rId4" cstate="print"/>
          <a:srcRect/>
          <a:stretch>
            <a:fillRect/>
          </a:stretch>
        </p:blipFill>
        <p:spPr bwMode="auto">
          <a:xfrm>
            <a:off x="6858000" y="5562600"/>
            <a:ext cx="1001912" cy="762000"/>
          </a:xfrm>
          <a:prstGeom prst="rect">
            <a:avLst/>
          </a:prstGeom>
          <a:noFill/>
          <a:ln w="50800">
            <a:noFill/>
            <a:miter lim="800000"/>
            <a:headEnd/>
            <a:tailEnd/>
          </a:ln>
          <a:effectLst>
            <a:outerShdw dist="35921" dir="2700000" algn="ctr" rotWithShape="0">
              <a:schemeClr val="bg2"/>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206850" name="Picture 2"/>
          <p:cNvPicPr>
            <a:picLocks noGrp="1" noChangeAspect="1" noChangeArrowheads="1"/>
          </p:cNvPicPr>
          <p:nvPr>
            <p:ph idx="1"/>
          </p:nvPr>
        </p:nvPicPr>
        <p:blipFill>
          <a:blip r:embed="rId2" cstate="print"/>
          <a:srcRect/>
          <a:stretch>
            <a:fillRect/>
          </a:stretch>
        </p:blipFill>
        <p:spPr bwMode="auto">
          <a:xfrm>
            <a:off x="876300" y="533400"/>
            <a:ext cx="8382000" cy="60960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r>
              <a:rPr lang="en-US" sz="4000"/>
              <a:t>Creating Undercuts with Bonded Resins</a:t>
            </a:r>
            <a:endParaRPr lang="en-US"/>
          </a:p>
        </p:txBody>
      </p:sp>
      <p:sp>
        <p:nvSpPr>
          <p:cNvPr id="279555" name="Rectangle 3"/>
          <p:cNvSpPr>
            <a:spLocks noGrp="1" noChangeArrowheads="1"/>
          </p:cNvSpPr>
          <p:nvPr>
            <p:ph type="body" idx="1"/>
          </p:nvPr>
        </p:nvSpPr>
        <p:spPr>
          <a:xfrm>
            <a:off x="1628775" y="2514600"/>
            <a:ext cx="7115175" cy="1295400"/>
          </a:xfrm>
        </p:spPr>
        <p:txBody>
          <a:bodyPr/>
          <a:lstStyle/>
          <a:p>
            <a:r>
              <a:rPr lang="en-US"/>
              <a:t>Axial surface must be close to parallel the path of insertion</a:t>
            </a:r>
          </a:p>
        </p:txBody>
      </p:sp>
      <p:pic>
        <p:nvPicPr>
          <p:cNvPr id="279556" name="Picture 4"/>
          <p:cNvPicPr>
            <a:picLocks noChangeAspect="1" noChangeArrowheads="1"/>
          </p:cNvPicPr>
          <p:nvPr/>
        </p:nvPicPr>
        <p:blipFill>
          <a:blip r:embed="rId2" cstate="print"/>
          <a:srcRect/>
          <a:stretch>
            <a:fillRect/>
          </a:stretch>
        </p:blipFill>
        <p:spPr bwMode="auto">
          <a:xfrm>
            <a:off x="2743200" y="3962400"/>
            <a:ext cx="5084565" cy="2197100"/>
          </a:xfrm>
          <a:prstGeom prst="rect">
            <a:avLst/>
          </a:prstGeom>
          <a:noFill/>
          <a:ln w="50800">
            <a:noFill/>
            <a:miter lim="800000"/>
            <a:headEnd/>
            <a:tailEnd/>
          </a:ln>
          <a:effectLst>
            <a:outerShdw dist="35921" dir="2700000" algn="ctr" rotWithShape="0">
              <a:schemeClr val="bg2"/>
            </a:outerShdw>
          </a:effectLst>
        </p:spPr>
      </p:pic>
      <p:pic>
        <p:nvPicPr>
          <p:cNvPr id="279557" name="Picture 5"/>
          <p:cNvPicPr>
            <a:picLocks noChangeAspect="1" noChangeArrowheads="1"/>
          </p:cNvPicPr>
          <p:nvPr/>
        </p:nvPicPr>
        <p:blipFill>
          <a:blip r:embed="rId3" cstate="print"/>
          <a:srcRect/>
          <a:stretch>
            <a:fillRect/>
          </a:stretch>
        </p:blipFill>
        <p:spPr bwMode="auto">
          <a:xfrm>
            <a:off x="6343650" y="4648200"/>
            <a:ext cx="1001912" cy="762000"/>
          </a:xfrm>
          <a:prstGeom prst="rect">
            <a:avLst/>
          </a:prstGeom>
          <a:noFill/>
          <a:ln w="50800">
            <a:noFill/>
            <a:miter lim="800000"/>
            <a:headEnd/>
            <a:tailEnd/>
          </a:ln>
          <a:effectLst>
            <a:outerShdw dist="35921" dir="2700000" algn="ctr" rotWithShape="0">
              <a:schemeClr val="bg2"/>
            </a:out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r>
              <a:rPr lang="en-US" sz="4000" dirty="0"/>
              <a:t>Summary of Abutment Modifications</a:t>
            </a:r>
            <a:endParaRPr lang="en-US" dirty="0"/>
          </a:p>
        </p:txBody>
      </p:sp>
      <p:sp>
        <p:nvSpPr>
          <p:cNvPr id="278531" name="Rectangle 3"/>
          <p:cNvSpPr>
            <a:spLocks noGrp="1" noChangeArrowheads="1"/>
          </p:cNvSpPr>
          <p:nvPr>
            <p:ph type="body" idx="1"/>
          </p:nvPr>
        </p:nvSpPr>
        <p:spPr>
          <a:xfrm>
            <a:off x="2400300" y="1981200"/>
            <a:ext cx="6347222" cy="2036763"/>
          </a:xfrm>
        </p:spPr>
        <p:txBody>
          <a:bodyPr/>
          <a:lstStyle/>
          <a:p>
            <a:r>
              <a:rPr lang="en-US" sz="3200" dirty="0"/>
              <a:t>After RPD Designed</a:t>
            </a:r>
          </a:p>
          <a:p>
            <a:pPr marL="855663" lvl="1" indent="-398463"/>
            <a:r>
              <a:rPr lang="en-US" sz="2800" dirty="0" err="1"/>
              <a:t>Guideplanes</a:t>
            </a:r>
            <a:endParaRPr lang="en-US" sz="2800" dirty="0"/>
          </a:p>
          <a:p>
            <a:pPr marL="855663" lvl="1" indent="-398463"/>
            <a:r>
              <a:rPr lang="en-US" sz="2800" dirty="0"/>
              <a:t>Lower heights of contour to eliminate interferences &amp; improve esthetics</a:t>
            </a:r>
          </a:p>
          <a:p>
            <a:pPr marL="855663" lvl="1" indent="-398463"/>
            <a:r>
              <a:rPr lang="en-US" sz="2800" dirty="0"/>
              <a:t>Create undercuts if absolutely necessary (raising heights of contour)</a:t>
            </a:r>
          </a:p>
          <a:p>
            <a:pPr marL="855663" lvl="1" indent="-398463"/>
            <a:r>
              <a:rPr lang="en-US" sz="2800" dirty="0">
                <a:solidFill>
                  <a:srgbClr val="FFFF00"/>
                </a:solidFill>
              </a:rPr>
              <a:t>Rest seat preparation</a:t>
            </a:r>
            <a:endParaRPr lang="en-US" sz="36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153602" name="Picture 2"/>
          <p:cNvPicPr>
            <a:picLocks noGrp="1" noChangeAspect="1" noChangeArrowheads="1"/>
          </p:cNvPicPr>
          <p:nvPr>
            <p:ph idx="1"/>
          </p:nvPr>
        </p:nvPicPr>
        <p:blipFill>
          <a:blip r:embed="rId2" cstate="print"/>
          <a:srcRect/>
          <a:stretch>
            <a:fillRect/>
          </a:stretch>
        </p:blipFill>
        <p:spPr bwMode="auto">
          <a:xfrm>
            <a:off x="1257300" y="0"/>
            <a:ext cx="76962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154626" name="Picture 2"/>
          <p:cNvPicPr>
            <a:picLocks noGrp="1" noChangeAspect="1" noChangeArrowheads="1"/>
          </p:cNvPicPr>
          <p:nvPr>
            <p:ph idx="1"/>
          </p:nvPr>
        </p:nvPicPr>
        <p:blipFill>
          <a:blip r:embed="rId2" cstate="print"/>
          <a:srcRect/>
          <a:stretch>
            <a:fillRect/>
          </a:stretch>
        </p:blipFill>
        <p:spPr bwMode="auto">
          <a:xfrm>
            <a:off x="1104900" y="0"/>
            <a:ext cx="7772400" cy="6858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en-US" sz="3200" i="1" dirty="0" smtClean="0"/>
              <a:t>McCracken’s Removable </a:t>
            </a:r>
            <a:r>
              <a:rPr lang="en-US" sz="3200" i="1" dirty="0" err="1" smtClean="0"/>
              <a:t>Prosthodontics</a:t>
            </a:r>
            <a:r>
              <a:rPr lang="en-US" sz="3200" i="1" dirty="0" smtClean="0"/>
              <a:t>, 11</a:t>
            </a:r>
            <a:r>
              <a:rPr lang="en-US" sz="3200" i="1" baseline="30000" dirty="0" smtClean="0"/>
              <a:t>th</a:t>
            </a:r>
            <a:r>
              <a:rPr lang="en-US" sz="3200" i="1" dirty="0" smtClean="0"/>
              <a:t> Edition 2005 by McGivney GP, Carr AB.  </a:t>
            </a:r>
            <a:r>
              <a:rPr lang="en-US" sz="3200" i="1" smtClean="0"/>
              <a:t>Chapter 10</a:t>
            </a:r>
            <a:endParaRPr lang="en-US" sz="3200" i="1" dirty="0" smtClean="0"/>
          </a:p>
          <a:p>
            <a:r>
              <a:rPr lang="en-US" sz="3200" i="1" dirty="0" smtClean="0"/>
              <a:t>Dalhousie continual education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sz="half" idx="1"/>
          </p:nvPr>
        </p:nvSpPr>
        <p:spPr>
          <a:xfrm>
            <a:off x="571500" y="2057400"/>
            <a:ext cx="9258300" cy="4525963"/>
          </a:xfrm>
        </p:spPr>
        <p:txBody>
          <a:bodyPr/>
          <a:lstStyle/>
          <a:p>
            <a:pPr marL="624078" indent="-514350">
              <a:buAutoNum type="arabicPeriod"/>
            </a:pPr>
            <a:r>
              <a:rPr lang="en-US" dirty="0" smtClean="0"/>
              <a:t>Tooth support &amp; ridge support</a:t>
            </a:r>
          </a:p>
          <a:p>
            <a:pPr marL="624078" indent="-514350">
              <a:buAutoNum type="arabicPeriod"/>
            </a:pPr>
            <a:r>
              <a:rPr lang="en-US" dirty="0" smtClean="0"/>
              <a:t>Major &amp; minor connectors</a:t>
            </a:r>
          </a:p>
          <a:p>
            <a:pPr marL="624078" indent="-514350">
              <a:buAutoNum type="arabicPeriod"/>
            </a:pPr>
            <a:r>
              <a:rPr lang="en-US" dirty="0" smtClean="0"/>
              <a:t>Direct retainers</a:t>
            </a:r>
          </a:p>
          <a:p>
            <a:pPr marL="624078" indent="-514350">
              <a:buAutoNum type="arabicPeriod"/>
            </a:pPr>
            <a:r>
              <a:rPr lang="en-US" dirty="0" smtClean="0"/>
              <a:t>Stabilizing components</a:t>
            </a:r>
          </a:p>
          <a:p>
            <a:pPr marL="624078" indent="-514350">
              <a:buAutoNum type="arabicPeriod"/>
            </a:pPr>
            <a:r>
              <a:rPr lang="en-US" dirty="0" smtClean="0"/>
              <a:t>Guiding planes</a:t>
            </a:r>
          </a:p>
          <a:p>
            <a:pPr marL="624078" indent="-514350">
              <a:buAutoNum type="arabicPeriod"/>
            </a:pPr>
            <a:r>
              <a:rPr lang="en-US" dirty="0" smtClean="0"/>
              <a:t>Indirect retainers</a:t>
            </a:r>
            <a:endParaRPr lang="en-US" dirty="0"/>
          </a:p>
        </p:txBody>
      </p:sp>
      <p:sp>
        <p:nvSpPr>
          <p:cNvPr id="3" name="عنصر نائب للمحتوى 2"/>
          <p:cNvSpPr>
            <a:spLocks noGrp="1"/>
          </p:cNvSpPr>
          <p:nvPr>
            <p:ph sz="half" idx="2"/>
          </p:nvPr>
        </p:nvSpPr>
        <p:spPr/>
        <p:txBody>
          <a:bodyPr/>
          <a:lstStyle/>
          <a:p>
            <a:endParaRPr lang="en-US"/>
          </a:p>
        </p:txBody>
      </p:sp>
      <p:sp>
        <p:nvSpPr>
          <p:cNvPr id="4" name="عنوان 3"/>
          <p:cNvSpPr>
            <a:spLocks noGrp="1"/>
          </p:cNvSpPr>
          <p:nvPr>
            <p:ph type="title"/>
          </p:nvPr>
        </p:nvSpPr>
        <p:spPr/>
        <p:txBody>
          <a:bodyPr>
            <a:normAutofit fontScale="90000"/>
          </a:bodyPr>
          <a:lstStyle/>
          <a:p>
            <a:r>
              <a:rPr lang="en-US" dirty="0" smtClean="0"/>
              <a:t>Components of Partial Denture Design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sz="half" idx="1"/>
          </p:nvPr>
        </p:nvSpPr>
        <p:spPr>
          <a:xfrm>
            <a:off x="495300" y="1828800"/>
            <a:ext cx="9429750" cy="4525963"/>
          </a:xfrm>
        </p:spPr>
        <p:txBody>
          <a:bodyPr>
            <a:normAutofit/>
          </a:bodyPr>
          <a:lstStyle/>
          <a:p>
            <a:pPr>
              <a:buNone/>
            </a:pPr>
            <a:r>
              <a:rPr lang="en-US" dirty="0" smtClean="0"/>
              <a:t>    </a:t>
            </a:r>
          </a:p>
          <a:p>
            <a:r>
              <a:rPr lang="en-US" sz="3200" dirty="0" smtClean="0"/>
              <a:t>the body of an </a:t>
            </a:r>
            <a:r>
              <a:rPr lang="en-US" sz="3200" dirty="0" err="1" smtClean="0"/>
              <a:t>extracoronal</a:t>
            </a:r>
            <a:r>
              <a:rPr lang="en-US" sz="3200" dirty="0" smtClean="0"/>
              <a:t> direct retainer,</a:t>
            </a:r>
          </a:p>
          <a:p>
            <a:r>
              <a:rPr lang="en-US" sz="3200" dirty="0" smtClean="0"/>
              <a:t>the stabilizing arm of a direct retainer</a:t>
            </a:r>
          </a:p>
          <a:p>
            <a:r>
              <a:rPr lang="en-US" sz="3200" dirty="0" smtClean="0"/>
              <a:t>the minor connector portion of an indirect retainer</a:t>
            </a:r>
          </a:p>
          <a:p>
            <a:r>
              <a:rPr lang="en-US" sz="3200" dirty="0" smtClean="0"/>
              <a:t>or by a minor connector specifically designed to contact the guiding plane surface.</a:t>
            </a:r>
            <a:endParaRPr lang="en-US" sz="3200" dirty="0"/>
          </a:p>
        </p:txBody>
      </p:sp>
      <p:sp>
        <p:nvSpPr>
          <p:cNvPr id="4" name="عنوان 3"/>
          <p:cNvSpPr>
            <a:spLocks noGrp="1"/>
          </p:cNvSpPr>
          <p:nvPr>
            <p:ph type="title"/>
          </p:nvPr>
        </p:nvSpPr>
        <p:spPr/>
        <p:txBody>
          <a:bodyPr/>
          <a:lstStyle/>
          <a:p>
            <a:r>
              <a:rPr lang="en-US" dirty="0" smtClean="0"/>
              <a:t>Guiding Plane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4" name="عنصر نائب للمحتوى 3"/>
          <p:cNvSpPr>
            <a:spLocks noGrp="1"/>
          </p:cNvSpPr>
          <p:nvPr>
            <p:ph sz="half" idx="2"/>
          </p:nvPr>
        </p:nvSpPr>
        <p:spPr/>
        <p:txBody>
          <a:bodyPr/>
          <a:lstStyle/>
          <a:p>
            <a:endParaRPr lang="en-US"/>
          </a:p>
        </p:txBody>
      </p:sp>
      <p:pic>
        <p:nvPicPr>
          <p:cNvPr id="5" name="Picture 10"/>
          <p:cNvPicPr>
            <a:picLocks noGrp="1" noChangeAspect="1" noChangeArrowheads="1"/>
          </p:cNvPicPr>
          <p:nvPr>
            <p:ph sz="half" idx="1"/>
          </p:nvPr>
        </p:nvPicPr>
        <p:blipFill>
          <a:blip r:embed="rId2" cstate="print"/>
          <a:srcRect l="18513" t="19443" r="24071" b="8333"/>
          <a:stretch>
            <a:fillRect/>
          </a:stretch>
        </p:blipFill>
        <p:spPr bwMode="auto">
          <a:xfrm>
            <a:off x="2093912" y="1752600"/>
            <a:ext cx="4725987" cy="3782907"/>
          </a:xfrm>
          <a:prstGeom prst="rect">
            <a:avLst/>
          </a:prstGeom>
          <a:noFill/>
          <a:ln w="12700" cap="sq">
            <a:noFill/>
            <a:miter lim="800000"/>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800100" y="609600"/>
            <a:ext cx="8572500" cy="1123950"/>
          </a:xfrm>
        </p:spPr>
        <p:txBody>
          <a:bodyPr/>
          <a:lstStyle/>
          <a:p>
            <a:endParaRPr lang="en-US" dirty="0"/>
          </a:p>
        </p:txBody>
      </p:sp>
      <p:pic>
        <p:nvPicPr>
          <p:cNvPr id="273412" name="Picture 4"/>
          <p:cNvPicPr>
            <a:picLocks noChangeAspect="1" noChangeArrowheads="1"/>
          </p:cNvPicPr>
          <p:nvPr/>
        </p:nvPicPr>
        <p:blipFill>
          <a:blip r:embed="rId2" cstate="print"/>
          <a:srcRect/>
          <a:stretch>
            <a:fillRect/>
          </a:stretch>
        </p:blipFill>
        <p:spPr bwMode="auto">
          <a:xfrm>
            <a:off x="1714500" y="2362200"/>
            <a:ext cx="5873949" cy="1435100"/>
          </a:xfrm>
          <a:prstGeom prst="rect">
            <a:avLst/>
          </a:prstGeom>
          <a:noFill/>
          <a:ln w="50800">
            <a:noFill/>
            <a:miter lim="800000"/>
            <a:headEnd/>
            <a:tailEnd/>
          </a:ln>
          <a:effectLst>
            <a:outerShdw dist="35921" dir="2700000" algn="ctr" rotWithShape="0">
              <a:schemeClr val="bg2"/>
            </a:outerShdw>
          </a:effectLst>
        </p:spPr>
      </p:pic>
      <p:pic>
        <p:nvPicPr>
          <p:cNvPr id="273413" name="Picture 5"/>
          <p:cNvPicPr>
            <a:picLocks noChangeAspect="1" noChangeArrowheads="1"/>
          </p:cNvPicPr>
          <p:nvPr/>
        </p:nvPicPr>
        <p:blipFill>
          <a:blip r:embed="rId3" cstate="print"/>
          <a:srcRect/>
          <a:stretch>
            <a:fillRect/>
          </a:stretch>
        </p:blipFill>
        <p:spPr bwMode="auto">
          <a:xfrm>
            <a:off x="2171700" y="4876800"/>
            <a:ext cx="6858000" cy="966788"/>
          </a:xfrm>
          <a:prstGeom prst="rect">
            <a:avLst/>
          </a:prstGeom>
          <a:noFill/>
          <a:ln w="50800">
            <a:noFill/>
            <a:miter lim="800000"/>
            <a:headEnd/>
            <a:tailEnd/>
          </a:ln>
          <a:effectLst>
            <a:outerShdw dist="35921" dir="2700000" algn="ctr" rotWithShape="0">
              <a:schemeClr val="bg2"/>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sz="half" idx="1"/>
          </p:nvPr>
        </p:nvSpPr>
        <p:spPr>
          <a:xfrm>
            <a:off x="0" y="1752600"/>
            <a:ext cx="5334000" cy="4724400"/>
          </a:xfrm>
        </p:spPr>
        <p:txBody>
          <a:bodyPr>
            <a:noAutofit/>
          </a:bodyPr>
          <a:lstStyle/>
          <a:p>
            <a:pPr>
              <a:buFont typeface="Wingdings" pitchFamily="2" charset="2"/>
              <a:buChar char="§"/>
            </a:pPr>
            <a:endParaRPr lang="en-US" sz="2400" dirty="0"/>
          </a:p>
        </p:txBody>
      </p:sp>
      <p:sp>
        <p:nvSpPr>
          <p:cNvPr id="4" name="عنوان 3"/>
          <p:cNvSpPr>
            <a:spLocks noGrp="1"/>
          </p:cNvSpPr>
          <p:nvPr>
            <p:ph type="title"/>
          </p:nvPr>
        </p:nvSpPr>
        <p:spPr>
          <a:xfrm>
            <a:off x="342900" y="457200"/>
            <a:ext cx="8743950" cy="1143000"/>
          </a:xfrm>
        </p:spPr>
        <p:txBody>
          <a:bodyPr/>
          <a:lstStyle/>
          <a:p>
            <a:r>
              <a:rPr lang="en-US" dirty="0" smtClean="0"/>
              <a:t>Guiding Plane</a:t>
            </a:r>
            <a:endParaRPr lang="en-US" dirty="0"/>
          </a:p>
        </p:txBody>
      </p:sp>
      <p:pic>
        <p:nvPicPr>
          <p:cNvPr id="8194" name="Picture 2"/>
          <p:cNvPicPr>
            <a:picLocks noGrp="1" noChangeAspect="1" noChangeArrowheads="1"/>
          </p:cNvPicPr>
          <p:nvPr>
            <p:ph sz="half" idx="2"/>
          </p:nvPr>
        </p:nvPicPr>
        <p:blipFill>
          <a:blip r:embed="rId2" cstate="print"/>
          <a:srcRect/>
          <a:stretch>
            <a:fillRect/>
          </a:stretch>
        </p:blipFill>
        <p:spPr bwMode="auto">
          <a:xfrm>
            <a:off x="1409700" y="2133600"/>
            <a:ext cx="6553200" cy="35994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oject Overview (Standard)">
  <a:themeElements>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Project Overview (Standard)">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pitchFamily="1" charset="0"/>
          </a:defRPr>
        </a:defPPr>
      </a:lstStyle>
    </a:lnDef>
  </a:objectDefaults>
  <a:extraClrSchemeLst>
    <a:extraClrScheme>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Standard)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Standard)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سمة Office">
  <a:themeElements>
    <a:clrScheme name="">
      <a:dk1>
        <a:srgbClr val="000000"/>
      </a:dk1>
      <a:lt1>
        <a:srgbClr val="FFFFFF"/>
      </a:lt1>
      <a:dk2>
        <a:srgbClr val="00FF00"/>
      </a:dk2>
      <a:lt2>
        <a:srgbClr val="FF0000"/>
      </a:lt2>
      <a:accent1>
        <a:srgbClr val="0000FF"/>
      </a:accent1>
      <a:accent2>
        <a:srgbClr val="00FFFF"/>
      </a:accent2>
      <a:accent3>
        <a:srgbClr val="FFFFFF"/>
      </a:accent3>
      <a:accent4>
        <a:srgbClr val="000000"/>
      </a:accent4>
      <a:accent5>
        <a:srgbClr val="AAAAFF"/>
      </a:accent5>
      <a:accent6>
        <a:srgbClr val="00E7E7"/>
      </a:accent6>
      <a:hlink>
        <a:srgbClr val="FF00FF"/>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سمة Office">
  <a:themeElements>
    <a:clrScheme name="">
      <a:dk1>
        <a:srgbClr val="000000"/>
      </a:dk1>
      <a:lt1>
        <a:srgbClr val="FFFFFF"/>
      </a:lt1>
      <a:dk2>
        <a:srgbClr val="00FF00"/>
      </a:dk2>
      <a:lt2>
        <a:srgbClr val="FF0000"/>
      </a:lt2>
      <a:accent1>
        <a:srgbClr val="0000FF"/>
      </a:accent1>
      <a:accent2>
        <a:srgbClr val="00FFFF"/>
      </a:accent2>
      <a:accent3>
        <a:srgbClr val="FFFFFF"/>
      </a:accent3>
      <a:accent4>
        <a:srgbClr val="000000"/>
      </a:accent4>
      <a:accent5>
        <a:srgbClr val="AAAAFF"/>
      </a:accent5>
      <a:accent6>
        <a:srgbClr val="00E7E7"/>
      </a:accent6>
      <a:hlink>
        <a:srgbClr val="FF00FF"/>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98:Templates:Presentations:Project Overview (Standard)</Template>
  <TotalTime>3141</TotalTime>
  <Pages>39</Pages>
  <Words>1197</Words>
  <Application>Microsoft Office PowerPoint</Application>
  <PresentationFormat>شرائح 35 مم</PresentationFormat>
  <Paragraphs>143</Paragraphs>
  <Slides>44</Slides>
  <Notes>8</Notes>
  <HiddenSlides>0</HiddenSlides>
  <MMClips>0</MMClips>
  <ScaleCrop>false</ScaleCrop>
  <HeadingPairs>
    <vt:vector size="8" baseType="variant">
      <vt:variant>
        <vt:lpstr>سمة</vt:lpstr>
      </vt:variant>
      <vt:variant>
        <vt:i4>1</vt:i4>
      </vt:variant>
      <vt:variant>
        <vt:lpstr>خوادم OLE مضمنة</vt:lpstr>
      </vt:variant>
      <vt:variant>
        <vt:i4>1</vt:i4>
      </vt:variant>
      <vt:variant>
        <vt:lpstr>عناوين الشرائح</vt:lpstr>
      </vt:variant>
      <vt:variant>
        <vt:i4>44</vt:i4>
      </vt:variant>
      <vt:variant>
        <vt:lpstr>عروض مخصصة</vt:lpstr>
      </vt:variant>
      <vt:variant>
        <vt:i4>1</vt:i4>
      </vt:variant>
    </vt:vector>
  </HeadingPairs>
  <TitlesOfParts>
    <vt:vector size="47" baseType="lpstr">
      <vt:lpstr>Project Overview (Standard)</vt:lpstr>
      <vt:lpstr>Document</vt:lpstr>
      <vt:lpstr>Principles of RPD Design</vt:lpstr>
      <vt:lpstr> Differentiation between tooth-supported and tooth-tissue  supported partial denture </vt:lpstr>
      <vt:lpstr>الشريحة 3</vt:lpstr>
      <vt:lpstr>الشريحة 4</vt:lpstr>
      <vt:lpstr>Components of Partial Denture Design</vt:lpstr>
      <vt:lpstr>Guiding Plane</vt:lpstr>
      <vt:lpstr>الشريحة 7</vt:lpstr>
      <vt:lpstr>الشريحة 8</vt:lpstr>
      <vt:lpstr>Guiding Plane</vt:lpstr>
      <vt:lpstr>Guiding Plane</vt:lpstr>
      <vt:lpstr>Guiding Plane</vt:lpstr>
      <vt:lpstr>Direct Retainer Selection</vt:lpstr>
      <vt:lpstr>Rest Placement: Tooth-Borne RPD’s</vt:lpstr>
      <vt:lpstr>Retainer Selection: Tooth-Borne RPD’s</vt:lpstr>
      <vt:lpstr>Tooth-Borne Direct Retainers</vt:lpstr>
      <vt:lpstr>Class III Removable Partial Denture </vt:lpstr>
      <vt:lpstr>الشريحة 17</vt:lpstr>
      <vt:lpstr>Tooth- Tissue Borne Cases</vt:lpstr>
      <vt:lpstr>Stress-Releasing Direct Retainers</vt:lpstr>
      <vt:lpstr>Stress-Releasing Direct Retainers</vt:lpstr>
      <vt:lpstr>Non-Stress-Releasing Direct Retainers</vt:lpstr>
      <vt:lpstr>Distal Rest Concept</vt:lpstr>
      <vt:lpstr>الشريحة 23</vt:lpstr>
      <vt:lpstr>الشريحة 24</vt:lpstr>
      <vt:lpstr>الشريحة 25</vt:lpstr>
      <vt:lpstr>Retainer Selection: Tooth-Tissue Borne RPD’s</vt:lpstr>
      <vt:lpstr>RPI Clasp</vt:lpstr>
      <vt:lpstr>RPA Clasp </vt:lpstr>
      <vt:lpstr>Combination Clasp</vt:lpstr>
      <vt:lpstr>الشريحة 30</vt:lpstr>
      <vt:lpstr>Kennedy Class II, modification 1</vt:lpstr>
      <vt:lpstr>Kennedy Class II, modification 1</vt:lpstr>
      <vt:lpstr>Kennedy Class II, modification I</vt:lpstr>
      <vt:lpstr>Other Alterations of  Axial Contours</vt:lpstr>
      <vt:lpstr>الشريحة 35</vt:lpstr>
      <vt:lpstr>الشريحة 36</vt:lpstr>
      <vt:lpstr>Other Alterations of  Axial Contours</vt:lpstr>
      <vt:lpstr>Preparing Retention</vt:lpstr>
      <vt:lpstr>Retentive Preparation Shape</vt:lpstr>
      <vt:lpstr>Creating Undercuts with Bonded Resins</vt:lpstr>
      <vt:lpstr>Summary of Abutment Modifications</vt:lpstr>
      <vt:lpstr>الشريحة 42</vt:lpstr>
      <vt:lpstr>الشريحة 43</vt:lpstr>
      <vt:lpstr>الشريحة 44</vt:lpstr>
      <vt:lpstr>Qualifying Prog Direct Retainer</vt:lpstr>
    </vt:vector>
  </TitlesOfParts>
  <Company>Basinview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Retention</dc:title>
  <dc:creator>Loney</dc:creator>
  <cp:lastModifiedBy>Dr.rola</cp:lastModifiedBy>
  <cp:revision>57</cp:revision>
  <cp:lastPrinted>2009-04-22T19:24:48Z</cp:lastPrinted>
  <dcterms:created xsi:type="dcterms:W3CDTF">2000-06-26T17:29:52Z</dcterms:created>
  <dcterms:modified xsi:type="dcterms:W3CDTF">2012-12-14T15:25:58Z</dcterms:modified>
</cp:coreProperties>
</file>