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5" r:id="rId1"/>
  </p:sldMasterIdLst>
  <p:notesMasterIdLst>
    <p:notesMasterId r:id="rId65"/>
  </p:notesMasterIdLst>
  <p:sldIdLst>
    <p:sldId id="295" r:id="rId2"/>
    <p:sldId id="338" r:id="rId3"/>
    <p:sldId id="339" r:id="rId4"/>
    <p:sldId id="344" r:id="rId5"/>
    <p:sldId id="349" r:id="rId6"/>
    <p:sldId id="384" r:id="rId7"/>
    <p:sldId id="385" r:id="rId8"/>
    <p:sldId id="469" r:id="rId9"/>
    <p:sldId id="392" r:id="rId10"/>
    <p:sldId id="393" r:id="rId11"/>
    <p:sldId id="394" r:id="rId12"/>
    <p:sldId id="395" r:id="rId13"/>
    <p:sldId id="499" r:id="rId14"/>
    <p:sldId id="493" r:id="rId15"/>
    <p:sldId id="492" r:id="rId16"/>
    <p:sldId id="494" r:id="rId17"/>
    <p:sldId id="495" r:id="rId18"/>
    <p:sldId id="500" r:id="rId19"/>
    <p:sldId id="398" r:id="rId20"/>
    <p:sldId id="399" r:id="rId21"/>
    <p:sldId id="466" r:id="rId22"/>
    <p:sldId id="405" r:id="rId23"/>
    <p:sldId id="408" r:id="rId24"/>
    <p:sldId id="409" r:id="rId25"/>
    <p:sldId id="412" r:id="rId26"/>
    <p:sldId id="496" r:id="rId27"/>
    <p:sldId id="497" r:id="rId28"/>
    <p:sldId id="498" r:id="rId29"/>
    <p:sldId id="410" r:id="rId30"/>
    <p:sldId id="419" r:id="rId31"/>
    <p:sldId id="420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501" r:id="rId42"/>
    <p:sldId id="433" r:id="rId43"/>
    <p:sldId id="434" r:id="rId44"/>
    <p:sldId id="437" r:id="rId45"/>
    <p:sldId id="438" r:id="rId46"/>
    <p:sldId id="439" r:id="rId47"/>
    <p:sldId id="467" r:id="rId48"/>
    <p:sldId id="440" r:id="rId49"/>
    <p:sldId id="441" r:id="rId50"/>
    <p:sldId id="442" r:id="rId51"/>
    <p:sldId id="443" r:id="rId52"/>
    <p:sldId id="445" r:id="rId53"/>
    <p:sldId id="446" r:id="rId54"/>
    <p:sldId id="447" r:id="rId55"/>
    <p:sldId id="448" r:id="rId56"/>
    <p:sldId id="449" r:id="rId57"/>
    <p:sldId id="456" r:id="rId58"/>
    <p:sldId id="457" r:id="rId59"/>
    <p:sldId id="458" r:id="rId60"/>
    <p:sldId id="461" r:id="rId61"/>
    <p:sldId id="491" r:id="rId62"/>
    <p:sldId id="490" r:id="rId63"/>
    <p:sldId id="502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6" autoAdjust="0"/>
    <p:restoredTop sz="94660"/>
  </p:normalViewPr>
  <p:slideViewPr>
    <p:cSldViewPr>
      <p:cViewPr>
        <p:scale>
          <a:sx n="73" d="100"/>
          <a:sy n="73" d="100"/>
        </p:scale>
        <p:origin x="-4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B03DD7-8212-4A2A-BC60-8D54DD473DC3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8EA14A-3738-4B06-8B0F-C11737337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If reclining position is used, there is a danger of gagging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Start</a:t>
            </a:r>
            <a:r>
              <a:rPr lang="en-US" baseline="0" dirty="0" smtClean="0">
                <a:cs typeface="Arial" charset="0"/>
              </a:rPr>
              <a:t> with lower before upper impression because………..?</a:t>
            </a:r>
            <a:endParaRPr lang="en-US" dirty="0" smtClean="0">
              <a:cs typeface="Arial" charset="0"/>
            </a:endParaRPr>
          </a:p>
        </p:txBody>
      </p:sp>
      <p:sp>
        <p:nvSpPr>
          <p:cNvPr id="7680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FDB9C2-3A0B-41DC-99C8-7541AEF3BCD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alginate, a perforated tray is preferred to retain impression. </a:t>
            </a:r>
            <a:r>
              <a:rPr lang="en-US" dirty="0" err="1" smtClean="0"/>
              <a:t>Nonperforated</a:t>
            </a:r>
            <a:r>
              <a:rPr lang="en-US" dirty="0" smtClean="0"/>
              <a:t> tray may</a:t>
            </a:r>
            <a:r>
              <a:rPr lang="en-US" baseline="0" dirty="0" smtClean="0"/>
              <a:t> be used f</a:t>
            </a:r>
            <a:r>
              <a:rPr lang="en-US" dirty="0" smtClean="0"/>
              <a:t>or alginate</a:t>
            </a:r>
            <a:r>
              <a:rPr lang="en-US" baseline="0" dirty="0" smtClean="0"/>
              <a:t> but only in conjunction with adhesive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EA14A-3738-4B06-8B0F-C11737337D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* Preload some alginate material in these areas either with syringe or with your finger before inserting the</a:t>
            </a:r>
            <a:r>
              <a:rPr lang="en-US" sz="1200" kern="1200" baseline="0" dirty="0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 loaded tray. This is recommended to</a:t>
            </a:r>
            <a:r>
              <a:rPr lang="en-US" dirty="0" smtClean="0"/>
              <a:t> reduce air</a:t>
            </a:r>
            <a:r>
              <a:rPr lang="en-US" baseline="0" dirty="0" smtClean="0"/>
              <a:t> entrapment and to improve detail.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EA14A-3738-4B06-8B0F-C11737337DA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Don’t put wax spacer for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mandibular</a:t>
            </a:r>
            <a:r>
              <a:rPr lang="en-US" baseline="0" dirty="0" smtClean="0"/>
              <a:t> cast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EA14A-3738-4B06-8B0F-C11737337DA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05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15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150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524000" y="2209800"/>
            <a:ext cx="3162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38700" y="2209800"/>
            <a:ext cx="3162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1">
                <a:gamma/>
                <a:shade val="86275"/>
                <a:invGamma/>
              </a:schemeClr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77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77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7" name="Freeform 9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209800"/>
            <a:ext cx="647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Times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Times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Times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Times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 b="1" i="1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2"/>
          </a:solidFill>
          <a:latin typeface="+mn-lt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folHlink"/>
          </a:solidFill>
          <a:latin typeface="+mn-lt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accent1"/>
          </a:solidFill>
          <a:latin typeface="+mn-lt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b="1">
          <a:solidFill>
            <a:schemeClr val="tx1"/>
          </a:solidFill>
          <a:latin typeface="+mn-lt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32766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E2E642"/>
                </a:solidFill>
                <a:cs typeface="+mj-cs"/>
              </a:rPr>
              <a:t>Preliminary Edentulous Impressions &amp; Custom Tray Fabrication</a:t>
            </a:r>
            <a:endParaRPr lang="en-US" dirty="0" smtClean="0">
              <a:solidFill>
                <a:schemeClr val="accent1">
                  <a:tint val="83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048000" y="5486400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cs typeface="Tahoma" pitchFamily="34" charset="0"/>
              </a:rPr>
              <a:t>Rola</a:t>
            </a:r>
            <a:r>
              <a:rPr lang="en-US" i="1" dirty="0" smtClean="0">
                <a:cs typeface="Tahoma" pitchFamily="34" charset="0"/>
              </a:rPr>
              <a:t>  M. </a:t>
            </a:r>
            <a:r>
              <a:rPr lang="en-US" i="1" dirty="0" err="1" smtClean="0">
                <a:cs typeface="Tahoma" pitchFamily="34" charset="0"/>
              </a:rPr>
              <a:t>Shadid</a:t>
            </a:r>
            <a:r>
              <a:rPr lang="en-US" i="1" dirty="0" smtClean="0">
                <a:cs typeface="Tahoma" pitchFamily="34" charset="0"/>
              </a:rPr>
              <a:t>, BDS, </a:t>
            </a:r>
            <a:r>
              <a:rPr lang="en-US" i="1" dirty="0" err="1" smtClean="0">
                <a:cs typeface="Tahoma" pitchFamily="34" charset="0"/>
              </a:rPr>
              <a:t>MSc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Tray Selection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84263" y="1981200"/>
            <a:ext cx="6265862" cy="3465513"/>
          </a:xfrm>
        </p:spPr>
        <p:txBody>
          <a:bodyPr/>
          <a:lstStyle/>
          <a:p>
            <a:pPr marL="519113" indent="-519113" eaLnBrk="1" hangingPunct="1">
              <a:defRPr/>
            </a:pPr>
            <a:r>
              <a:rPr lang="en-US" smtClean="0">
                <a:cs typeface="+mn-cs"/>
              </a:rPr>
              <a:t>Maxillary trays should extend slightly beyond vibrating line</a:t>
            </a:r>
          </a:p>
          <a:p>
            <a:pPr marL="519113" indent="-519113" eaLnBrk="1" hangingPunct="1">
              <a:defRPr/>
            </a:pPr>
            <a:r>
              <a:rPr lang="en-US" smtClean="0">
                <a:cs typeface="+mn-cs"/>
              </a:rPr>
              <a:t>Mandibular trays should cover the retromolar pads</a:t>
            </a:r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2" cstate="print"/>
          <a:srcRect l="23703" r="5185" b="25555"/>
          <a:stretch>
            <a:fillRect/>
          </a:stretch>
        </p:blipFill>
        <p:spPr bwMode="auto">
          <a:xfrm>
            <a:off x="5554663" y="3968750"/>
            <a:ext cx="3114675" cy="2446338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Tray Selection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60550" y="1905000"/>
            <a:ext cx="6311900" cy="39068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Stock </a:t>
            </a:r>
            <a:r>
              <a:rPr lang="en-US" dirty="0" smtClean="0">
                <a:solidFill>
                  <a:srgbClr val="FFFF00"/>
                </a:solidFill>
                <a:cs typeface="+mn-cs"/>
              </a:rPr>
              <a:t>edentulous</a:t>
            </a:r>
            <a:r>
              <a:rPr lang="en-US" dirty="0" smtClean="0">
                <a:cs typeface="+mn-cs"/>
              </a:rPr>
              <a:t> trays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cs typeface="+mn-cs"/>
              </a:rPr>
              <a:t>Short flanges</a:t>
            </a:r>
            <a:r>
              <a:rPr lang="en-US" dirty="0" smtClean="0">
                <a:cs typeface="+mn-cs"/>
              </a:rPr>
              <a:t>, so don</a:t>
            </a:r>
            <a:r>
              <a:rPr lang="ja-JP" altLang="en-US" dirty="0" smtClean="0">
                <a:latin typeface="Arial" pitchFamily="34" charset="0"/>
                <a:cs typeface="+mn-cs"/>
              </a:rPr>
              <a:t>’</a:t>
            </a:r>
            <a:r>
              <a:rPr lang="en-US" altLang="ja-JP" dirty="0" smtClean="0">
                <a:cs typeface="+mn-cs"/>
              </a:rPr>
              <a:t>t distort vestibule</a:t>
            </a:r>
            <a:endParaRPr lang="en-US" dirty="0" smtClean="0">
              <a:cs typeface="+mn-cs"/>
            </a:endParaRPr>
          </a:p>
        </p:txBody>
      </p:sp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138" y="3581400"/>
            <a:ext cx="3794125" cy="28448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Tray Modification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93863" y="2133600"/>
            <a:ext cx="6311900" cy="34655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Trays can be modified with compound  or wax to extend the tray if desired</a:t>
            </a:r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3997325" cy="29972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Preliminary Edentulous Impression Materials</a:t>
            </a:r>
            <a:endParaRPr lang="en-US" dirty="0"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Alginate (</a:t>
            </a:r>
            <a:r>
              <a:rPr lang="en-US" dirty="0" smtClean="0"/>
              <a:t>irreversible hydrocolloid) </a:t>
            </a:r>
            <a:r>
              <a:rPr lang="en-US" dirty="0" smtClean="0">
                <a:cs typeface="+mn-cs"/>
              </a:rPr>
              <a:t>is used for edentulous primary impression and it is indicated when  there are </a:t>
            </a:r>
            <a:r>
              <a:rPr lang="en-US" dirty="0" err="1" smtClean="0">
                <a:cs typeface="+mn-cs"/>
              </a:rPr>
              <a:t>flappy</a:t>
            </a:r>
            <a:r>
              <a:rPr lang="en-US" dirty="0" smtClean="0">
                <a:cs typeface="+mn-cs"/>
              </a:rPr>
              <a:t> ridges or </a:t>
            </a:r>
            <a:r>
              <a:rPr lang="en-US" dirty="0" err="1" smtClean="0">
                <a:cs typeface="+mn-cs"/>
              </a:rPr>
              <a:t>severly</a:t>
            </a:r>
            <a:r>
              <a:rPr lang="en-US" dirty="0" smtClean="0">
                <a:cs typeface="+mn-cs"/>
              </a:rPr>
              <a:t> undercut ridges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Impression compound is also used</a:t>
            </a:r>
            <a:r>
              <a:rPr lang="en-US" dirty="0" smtClean="0"/>
              <a:t> for edentulous primary impression 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If </a:t>
            </a:r>
            <a:r>
              <a:rPr lang="en-US" dirty="0" err="1" smtClean="0">
                <a:cs typeface="+mj-cs"/>
              </a:rPr>
              <a:t>Severly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Resorped</a:t>
            </a:r>
            <a:r>
              <a:rPr lang="en-US" dirty="0" smtClean="0">
                <a:cs typeface="+mj-cs"/>
              </a:rPr>
              <a:t> Ridge?</a:t>
            </a:r>
            <a:endParaRPr lang="en-US" dirty="0">
              <a:cs typeface="+mj-cs"/>
            </a:endParaRPr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514600"/>
            <a:ext cx="7467600" cy="3429000"/>
          </a:xfrm>
          <a:ln w="12700" cap="sq"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Preliminary edentulous impression materials</a:t>
            </a:r>
            <a:endParaRPr lang="en-US" dirty="0"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0" y="2209800"/>
            <a:ext cx="7010400" cy="41148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dirty="0" smtClean="0">
                <a:cs typeface="+mn-cs"/>
              </a:rPr>
              <a:t>When using alginate : 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Make stiff or thick for edentulous impression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mouth should be relatively dry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Elastic so suitable for ridges with severe undercuts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Not very dimensionally stable so should be poured within 15 minutes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Alginate Storage 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87463" y="2209800"/>
            <a:ext cx="6311900" cy="3465513"/>
          </a:xfrm>
        </p:spPr>
        <p:txBody>
          <a:bodyPr/>
          <a:lstStyle/>
          <a:p>
            <a:pPr marL="450850" indent="-450850" eaLnBrk="1" hangingPunct="1">
              <a:defRPr/>
            </a:pPr>
            <a:r>
              <a:rPr lang="en-US" smtClean="0"/>
              <a:t>Deteriorates if: </a:t>
            </a:r>
          </a:p>
          <a:p>
            <a:pPr marL="877888" lvl="1" eaLnBrk="1" hangingPunct="1">
              <a:defRPr/>
            </a:pPr>
            <a:r>
              <a:rPr lang="en-US" smtClean="0"/>
              <a:t>Stored above 54°C</a:t>
            </a:r>
          </a:p>
          <a:p>
            <a:pPr marL="877888" lvl="1" eaLnBrk="1" hangingPunct="1">
              <a:defRPr/>
            </a:pPr>
            <a:r>
              <a:rPr lang="en-US" smtClean="0"/>
              <a:t>Repeated openings</a:t>
            </a:r>
          </a:p>
          <a:p>
            <a:pPr marL="450850" indent="-450850" eaLnBrk="1" hangingPunct="1">
              <a:defRPr/>
            </a:pPr>
            <a:r>
              <a:rPr lang="en-US" smtClean="0"/>
              <a:t>Deterioration results in: </a:t>
            </a:r>
          </a:p>
          <a:p>
            <a:pPr marL="877888" lvl="1" eaLnBrk="1" hangingPunct="1">
              <a:defRPr/>
            </a:pPr>
            <a:r>
              <a:rPr lang="en-US" smtClean="0"/>
              <a:t>Thin mixtures</a:t>
            </a:r>
          </a:p>
          <a:p>
            <a:pPr marL="877888" lvl="1" eaLnBrk="1" hangingPunct="1">
              <a:defRPr/>
            </a:pPr>
            <a:r>
              <a:rPr lang="en-US" smtClean="0"/>
              <a:t>Reduced strength</a:t>
            </a:r>
          </a:p>
          <a:p>
            <a:pPr marL="877888" lvl="1" eaLnBrk="1" hangingPunct="1">
              <a:defRPr/>
            </a:pPr>
            <a:r>
              <a:rPr lang="en-US" smtClean="0"/>
              <a:t>Permanent deformation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Alginate Storage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44538" y="2133600"/>
            <a:ext cx="4810125" cy="34655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Pre-weighed pouches </a:t>
            </a:r>
          </a:p>
          <a:p>
            <a:pPr lvl="1" eaLnBrk="1" hangingPunct="1">
              <a:defRPr/>
            </a:pPr>
            <a:r>
              <a:rPr lang="en-US" dirty="0" smtClean="0"/>
              <a:t>Easier dispensing</a:t>
            </a:r>
          </a:p>
          <a:p>
            <a:pPr lvl="1" eaLnBrk="1" hangingPunct="1">
              <a:defRPr/>
            </a:pPr>
            <a:r>
              <a:rPr lang="en-US" dirty="0" smtClean="0"/>
              <a:t>Minimizes contamination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Bulk material </a:t>
            </a:r>
          </a:p>
          <a:p>
            <a:pPr lvl="1" eaLnBrk="1" hangingPunct="1">
              <a:defRPr/>
            </a:pPr>
            <a:r>
              <a:rPr lang="en-US" dirty="0" smtClean="0"/>
              <a:t>Store in cool dry airtight containers</a:t>
            </a:r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667000"/>
            <a:ext cx="3386138" cy="25400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Patient Preparation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47738" y="2286000"/>
            <a:ext cx="6311900" cy="34655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Practice placing tray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Rotate into place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961063" y="2362200"/>
            <a:ext cx="2058987" cy="3657600"/>
            <a:chOff x="4224" y="1488"/>
            <a:chExt cx="1459" cy="2304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4224" y="1488"/>
              <a:ext cx="1459" cy="1643"/>
              <a:chOff x="4176" y="1789"/>
              <a:chExt cx="1459" cy="1643"/>
            </a:xfrm>
          </p:grpSpPr>
          <p:sp>
            <p:nvSpPr>
              <p:cNvPr id="107527" name="Oval 7"/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1200" cy="1488"/>
              </a:xfrm>
              <a:prstGeom prst="ellipse">
                <a:avLst/>
              </a:prstGeom>
              <a:solidFill>
                <a:schemeClr val="folHlink"/>
              </a:solidFill>
              <a:ln w="12700" cap="sq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07528" name="Freeform 8"/>
              <p:cNvSpPr>
                <a:spLocks/>
              </p:cNvSpPr>
              <p:nvPr/>
            </p:nvSpPr>
            <p:spPr bwMode="auto">
              <a:xfrm>
                <a:off x="4809" y="3251"/>
                <a:ext cx="241" cy="181"/>
              </a:xfrm>
              <a:custGeom>
                <a:avLst/>
                <a:gdLst>
                  <a:gd name="T0" fmla="*/ 43 w 241"/>
                  <a:gd name="T1" fmla="*/ 26 h 181"/>
                  <a:gd name="T2" fmla="*/ 112 w 241"/>
                  <a:gd name="T3" fmla="*/ 181 h 181"/>
                  <a:gd name="T4" fmla="*/ 146 w 241"/>
                  <a:gd name="T5" fmla="*/ 172 h 181"/>
                  <a:gd name="T6" fmla="*/ 163 w 241"/>
                  <a:gd name="T7" fmla="*/ 147 h 181"/>
                  <a:gd name="T8" fmla="*/ 241 w 241"/>
                  <a:gd name="T9" fmla="*/ 69 h 181"/>
                  <a:gd name="T10" fmla="*/ 146 w 241"/>
                  <a:gd name="T11" fmla="*/ 0 h 181"/>
                  <a:gd name="T12" fmla="*/ 9 w 241"/>
                  <a:gd name="T13" fmla="*/ 26 h 181"/>
                  <a:gd name="T14" fmla="*/ 0 w 241"/>
                  <a:gd name="T15" fmla="*/ 52 h 181"/>
                  <a:gd name="T16" fmla="*/ 95 w 241"/>
                  <a:gd name="T17" fmla="*/ 12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181">
                    <a:moveTo>
                      <a:pt x="43" y="26"/>
                    </a:moveTo>
                    <a:cubicBezTo>
                      <a:pt x="61" y="79"/>
                      <a:pt x="93" y="127"/>
                      <a:pt x="112" y="181"/>
                    </a:cubicBezTo>
                    <a:cubicBezTo>
                      <a:pt x="123" y="178"/>
                      <a:pt x="136" y="178"/>
                      <a:pt x="146" y="172"/>
                    </a:cubicBezTo>
                    <a:cubicBezTo>
                      <a:pt x="154" y="166"/>
                      <a:pt x="156" y="154"/>
                      <a:pt x="163" y="147"/>
                    </a:cubicBezTo>
                    <a:cubicBezTo>
                      <a:pt x="187" y="116"/>
                      <a:pt x="218" y="102"/>
                      <a:pt x="241" y="69"/>
                    </a:cubicBezTo>
                    <a:cubicBezTo>
                      <a:pt x="224" y="22"/>
                      <a:pt x="188" y="11"/>
                      <a:pt x="146" y="0"/>
                    </a:cubicBezTo>
                    <a:cubicBezTo>
                      <a:pt x="87" y="6"/>
                      <a:pt x="58" y="8"/>
                      <a:pt x="9" y="26"/>
                    </a:cubicBezTo>
                    <a:cubicBezTo>
                      <a:pt x="6" y="34"/>
                      <a:pt x="0" y="42"/>
                      <a:pt x="0" y="52"/>
                    </a:cubicBezTo>
                    <a:cubicBezTo>
                      <a:pt x="0" y="104"/>
                      <a:pt x="68" y="94"/>
                      <a:pt x="95" y="121"/>
                    </a:cubicBezTo>
                  </a:path>
                </a:pathLst>
              </a:custGeom>
              <a:solidFill>
                <a:schemeClr val="folHlink"/>
              </a:solidFill>
              <a:ln w="12700" cap="sq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07529" name="Freeform 9"/>
              <p:cNvSpPr>
                <a:spLocks/>
              </p:cNvSpPr>
              <p:nvPr/>
            </p:nvSpPr>
            <p:spPr bwMode="auto">
              <a:xfrm>
                <a:off x="5453" y="2477"/>
                <a:ext cx="182" cy="287"/>
              </a:xfrm>
              <a:custGeom>
                <a:avLst/>
                <a:gdLst>
                  <a:gd name="T0" fmla="*/ 87 w 182"/>
                  <a:gd name="T1" fmla="*/ 43 h 287"/>
                  <a:gd name="T2" fmla="*/ 147 w 182"/>
                  <a:gd name="T3" fmla="*/ 0 h 287"/>
                  <a:gd name="T4" fmla="*/ 182 w 182"/>
                  <a:gd name="T5" fmla="*/ 69 h 287"/>
                  <a:gd name="T6" fmla="*/ 130 w 182"/>
                  <a:gd name="T7" fmla="*/ 138 h 287"/>
                  <a:gd name="T8" fmla="*/ 104 w 182"/>
                  <a:gd name="T9" fmla="*/ 181 h 287"/>
                  <a:gd name="T10" fmla="*/ 70 w 182"/>
                  <a:gd name="T11" fmla="*/ 250 h 287"/>
                  <a:gd name="T12" fmla="*/ 10 w 182"/>
                  <a:gd name="T13" fmla="*/ 275 h 287"/>
                  <a:gd name="T14" fmla="*/ 1 w 182"/>
                  <a:gd name="T15" fmla="*/ 250 h 287"/>
                  <a:gd name="T16" fmla="*/ 36 w 182"/>
                  <a:gd name="T17" fmla="*/ 86 h 287"/>
                  <a:gd name="T18" fmla="*/ 44 w 182"/>
                  <a:gd name="T19" fmla="*/ 60 h 287"/>
                  <a:gd name="T20" fmla="*/ 87 w 182"/>
                  <a:gd name="T21" fmla="*/ 4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287">
                    <a:moveTo>
                      <a:pt x="87" y="43"/>
                    </a:moveTo>
                    <a:cubicBezTo>
                      <a:pt x="100" y="3"/>
                      <a:pt x="109" y="13"/>
                      <a:pt x="147" y="0"/>
                    </a:cubicBezTo>
                    <a:cubicBezTo>
                      <a:pt x="169" y="21"/>
                      <a:pt x="172" y="40"/>
                      <a:pt x="182" y="69"/>
                    </a:cubicBezTo>
                    <a:cubicBezTo>
                      <a:pt x="170" y="103"/>
                      <a:pt x="160" y="118"/>
                      <a:pt x="130" y="138"/>
                    </a:cubicBezTo>
                    <a:cubicBezTo>
                      <a:pt x="107" y="210"/>
                      <a:pt x="139" y="122"/>
                      <a:pt x="104" y="181"/>
                    </a:cubicBezTo>
                    <a:cubicBezTo>
                      <a:pt x="88" y="206"/>
                      <a:pt x="91" y="226"/>
                      <a:pt x="70" y="250"/>
                    </a:cubicBezTo>
                    <a:cubicBezTo>
                      <a:pt x="57" y="286"/>
                      <a:pt x="45" y="287"/>
                      <a:pt x="10" y="275"/>
                    </a:cubicBezTo>
                    <a:cubicBezTo>
                      <a:pt x="7" y="266"/>
                      <a:pt x="0" y="258"/>
                      <a:pt x="1" y="250"/>
                    </a:cubicBezTo>
                    <a:cubicBezTo>
                      <a:pt x="4" y="191"/>
                      <a:pt x="18" y="140"/>
                      <a:pt x="36" y="86"/>
                    </a:cubicBezTo>
                    <a:cubicBezTo>
                      <a:pt x="38" y="77"/>
                      <a:pt x="37" y="66"/>
                      <a:pt x="44" y="60"/>
                    </a:cubicBezTo>
                    <a:cubicBezTo>
                      <a:pt x="54" y="49"/>
                      <a:pt x="73" y="50"/>
                      <a:pt x="87" y="4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12700" cap="sq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07530" name="Freeform 10"/>
              <p:cNvSpPr>
                <a:spLocks/>
              </p:cNvSpPr>
              <p:nvPr/>
            </p:nvSpPr>
            <p:spPr bwMode="auto">
              <a:xfrm rot="6871792">
                <a:off x="4226" y="2505"/>
                <a:ext cx="182" cy="287"/>
              </a:xfrm>
              <a:custGeom>
                <a:avLst/>
                <a:gdLst>
                  <a:gd name="T0" fmla="*/ 87 w 182"/>
                  <a:gd name="T1" fmla="*/ 43 h 287"/>
                  <a:gd name="T2" fmla="*/ 147 w 182"/>
                  <a:gd name="T3" fmla="*/ 0 h 287"/>
                  <a:gd name="T4" fmla="*/ 182 w 182"/>
                  <a:gd name="T5" fmla="*/ 69 h 287"/>
                  <a:gd name="T6" fmla="*/ 130 w 182"/>
                  <a:gd name="T7" fmla="*/ 138 h 287"/>
                  <a:gd name="T8" fmla="*/ 104 w 182"/>
                  <a:gd name="T9" fmla="*/ 181 h 287"/>
                  <a:gd name="T10" fmla="*/ 70 w 182"/>
                  <a:gd name="T11" fmla="*/ 250 h 287"/>
                  <a:gd name="T12" fmla="*/ 10 w 182"/>
                  <a:gd name="T13" fmla="*/ 275 h 287"/>
                  <a:gd name="T14" fmla="*/ 1 w 182"/>
                  <a:gd name="T15" fmla="*/ 250 h 287"/>
                  <a:gd name="T16" fmla="*/ 36 w 182"/>
                  <a:gd name="T17" fmla="*/ 86 h 287"/>
                  <a:gd name="T18" fmla="*/ 44 w 182"/>
                  <a:gd name="T19" fmla="*/ 60 h 287"/>
                  <a:gd name="T20" fmla="*/ 87 w 182"/>
                  <a:gd name="T21" fmla="*/ 4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287">
                    <a:moveTo>
                      <a:pt x="87" y="43"/>
                    </a:moveTo>
                    <a:cubicBezTo>
                      <a:pt x="100" y="3"/>
                      <a:pt x="109" y="13"/>
                      <a:pt x="147" y="0"/>
                    </a:cubicBezTo>
                    <a:cubicBezTo>
                      <a:pt x="169" y="21"/>
                      <a:pt x="172" y="40"/>
                      <a:pt x="182" y="69"/>
                    </a:cubicBezTo>
                    <a:cubicBezTo>
                      <a:pt x="170" y="103"/>
                      <a:pt x="160" y="118"/>
                      <a:pt x="130" y="138"/>
                    </a:cubicBezTo>
                    <a:cubicBezTo>
                      <a:pt x="107" y="210"/>
                      <a:pt x="139" y="122"/>
                      <a:pt x="104" y="181"/>
                    </a:cubicBezTo>
                    <a:cubicBezTo>
                      <a:pt x="88" y="206"/>
                      <a:pt x="91" y="226"/>
                      <a:pt x="70" y="250"/>
                    </a:cubicBezTo>
                    <a:cubicBezTo>
                      <a:pt x="57" y="286"/>
                      <a:pt x="45" y="287"/>
                      <a:pt x="10" y="275"/>
                    </a:cubicBezTo>
                    <a:cubicBezTo>
                      <a:pt x="7" y="266"/>
                      <a:pt x="0" y="258"/>
                      <a:pt x="1" y="250"/>
                    </a:cubicBezTo>
                    <a:cubicBezTo>
                      <a:pt x="4" y="191"/>
                      <a:pt x="18" y="140"/>
                      <a:pt x="36" y="86"/>
                    </a:cubicBezTo>
                    <a:cubicBezTo>
                      <a:pt x="38" y="77"/>
                      <a:pt x="37" y="66"/>
                      <a:pt x="44" y="60"/>
                    </a:cubicBezTo>
                    <a:cubicBezTo>
                      <a:pt x="54" y="49"/>
                      <a:pt x="73" y="50"/>
                      <a:pt x="87" y="4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12700" cap="sq" cmpd="sng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07531" name="Freeform 11"/>
              <p:cNvSpPr>
                <a:spLocks/>
              </p:cNvSpPr>
              <p:nvPr/>
            </p:nvSpPr>
            <p:spPr bwMode="auto">
              <a:xfrm>
                <a:off x="4293" y="1789"/>
                <a:ext cx="1248" cy="1299"/>
              </a:xfrm>
              <a:custGeom>
                <a:avLst/>
                <a:gdLst>
                  <a:gd name="T0" fmla="*/ 17 w 1247"/>
                  <a:gd name="T1" fmla="*/ 748 h 1299"/>
                  <a:gd name="T2" fmla="*/ 26 w 1247"/>
                  <a:gd name="T3" fmla="*/ 852 h 1299"/>
                  <a:gd name="T4" fmla="*/ 129 w 1247"/>
                  <a:gd name="T5" fmla="*/ 903 h 1299"/>
                  <a:gd name="T6" fmla="*/ 180 w 1247"/>
                  <a:gd name="T7" fmla="*/ 1032 h 1299"/>
                  <a:gd name="T8" fmla="*/ 249 w 1247"/>
                  <a:gd name="T9" fmla="*/ 1075 h 1299"/>
                  <a:gd name="T10" fmla="*/ 352 w 1247"/>
                  <a:gd name="T11" fmla="*/ 1161 h 1299"/>
                  <a:gd name="T12" fmla="*/ 542 w 1247"/>
                  <a:gd name="T13" fmla="*/ 1230 h 1299"/>
                  <a:gd name="T14" fmla="*/ 705 w 1247"/>
                  <a:gd name="T15" fmla="*/ 1290 h 1299"/>
                  <a:gd name="T16" fmla="*/ 757 w 1247"/>
                  <a:gd name="T17" fmla="*/ 1299 h 1299"/>
                  <a:gd name="T18" fmla="*/ 886 w 1247"/>
                  <a:gd name="T19" fmla="*/ 1135 h 1299"/>
                  <a:gd name="T20" fmla="*/ 903 w 1247"/>
                  <a:gd name="T21" fmla="*/ 1127 h 1299"/>
                  <a:gd name="T22" fmla="*/ 1006 w 1247"/>
                  <a:gd name="T23" fmla="*/ 1049 h 1299"/>
                  <a:gd name="T24" fmla="*/ 1084 w 1247"/>
                  <a:gd name="T25" fmla="*/ 981 h 1299"/>
                  <a:gd name="T26" fmla="*/ 1127 w 1247"/>
                  <a:gd name="T27" fmla="*/ 946 h 1299"/>
                  <a:gd name="T28" fmla="*/ 1135 w 1247"/>
                  <a:gd name="T29" fmla="*/ 920 h 1299"/>
                  <a:gd name="T30" fmla="*/ 1161 w 1247"/>
                  <a:gd name="T31" fmla="*/ 895 h 1299"/>
                  <a:gd name="T32" fmla="*/ 1196 w 1247"/>
                  <a:gd name="T33" fmla="*/ 800 h 1299"/>
                  <a:gd name="T34" fmla="*/ 1247 w 1247"/>
                  <a:gd name="T35" fmla="*/ 697 h 1299"/>
                  <a:gd name="T36" fmla="*/ 1247 w 1247"/>
                  <a:gd name="T37" fmla="*/ 482 h 1299"/>
                  <a:gd name="T38" fmla="*/ 1204 w 1247"/>
                  <a:gd name="T39" fmla="*/ 413 h 1299"/>
                  <a:gd name="T40" fmla="*/ 1187 w 1247"/>
                  <a:gd name="T41" fmla="*/ 387 h 1299"/>
                  <a:gd name="T42" fmla="*/ 1170 w 1247"/>
                  <a:gd name="T43" fmla="*/ 336 h 1299"/>
                  <a:gd name="T44" fmla="*/ 1135 w 1247"/>
                  <a:gd name="T45" fmla="*/ 301 h 1299"/>
                  <a:gd name="T46" fmla="*/ 1101 w 1247"/>
                  <a:gd name="T47" fmla="*/ 250 h 1299"/>
                  <a:gd name="T48" fmla="*/ 1066 w 1247"/>
                  <a:gd name="T49" fmla="*/ 163 h 1299"/>
                  <a:gd name="T50" fmla="*/ 1015 w 1247"/>
                  <a:gd name="T51" fmla="*/ 146 h 1299"/>
                  <a:gd name="T52" fmla="*/ 972 w 1247"/>
                  <a:gd name="T53" fmla="*/ 112 h 1299"/>
                  <a:gd name="T54" fmla="*/ 937 w 1247"/>
                  <a:gd name="T55" fmla="*/ 69 h 1299"/>
                  <a:gd name="T56" fmla="*/ 860 w 1247"/>
                  <a:gd name="T57" fmla="*/ 34 h 1299"/>
                  <a:gd name="T58" fmla="*/ 783 w 1247"/>
                  <a:gd name="T59" fmla="*/ 9 h 1299"/>
                  <a:gd name="T60" fmla="*/ 611 w 1247"/>
                  <a:gd name="T61" fmla="*/ 0 h 1299"/>
                  <a:gd name="T62" fmla="*/ 550 w 1247"/>
                  <a:gd name="T63" fmla="*/ 9 h 1299"/>
                  <a:gd name="T64" fmla="*/ 456 w 1247"/>
                  <a:gd name="T65" fmla="*/ 26 h 1299"/>
                  <a:gd name="T66" fmla="*/ 352 w 1247"/>
                  <a:gd name="T67" fmla="*/ 69 h 1299"/>
                  <a:gd name="T68" fmla="*/ 284 w 1247"/>
                  <a:gd name="T69" fmla="*/ 112 h 1299"/>
                  <a:gd name="T70" fmla="*/ 258 w 1247"/>
                  <a:gd name="T71" fmla="*/ 155 h 1299"/>
                  <a:gd name="T72" fmla="*/ 172 w 1247"/>
                  <a:gd name="T73" fmla="*/ 224 h 1299"/>
                  <a:gd name="T74" fmla="*/ 112 w 1247"/>
                  <a:gd name="T75" fmla="*/ 293 h 1299"/>
                  <a:gd name="T76" fmla="*/ 94 w 1247"/>
                  <a:gd name="T77" fmla="*/ 344 h 1299"/>
                  <a:gd name="T78" fmla="*/ 86 w 1247"/>
                  <a:gd name="T79" fmla="*/ 396 h 1299"/>
                  <a:gd name="T80" fmla="*/ 51 w 1247"/>
                  <a:gd name="T81" fmla="*/ 465 h 1299"/>
                  <a:gd name="T82" fmla="*/ 34 w 1247"/>
                  <a:gd name="T83" fmla="*/ 559 h 1299"/>
                  <a:gd name="T84" fmla="*/ 0 w 1247"/>
                  <a:gd name="T85" fmla="*/ 637 h 1299"/>
                  <a:gd name="T86" fmla="*/ 8 w 1247"/>
                  <a:gd name="T87" fmla="*/ 731 h 1299"/>
                  <a:gd name="T88" fmla="*/ 17 w 1247"/>
                  <a:gd name="T89" fmla="*/ 748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47" h="1299">
                    <a:moveTo>
                      <a:pt x="17" y="748"/>
                    </a:moveTo>
                    <a:cubicBezTo>
                      <a:pt x="20" y="782"/>
                      <a:pt x="21" y="817"/>
                      <a:pt x="26" y="852"/>
                    </a:cubicBezTo>
                    <a:cubicBezTo>
                      <a:pt x="31" y="897"/>
                      <a:pt x="93" y="892"/>
                      <a:pt x="129" y="903"/>
                    </a:cubicBezTo>
                    <a:cubicBezTo>
                      <a:pt x="155" y="942"/>
                      <a:pt x="156" y="992"/>
                      <a:pt x="180" y="1032"/>
                    </a:cubicBezTo>
                    <a:cubicBezTo>
                      <a:pt x="194" y="1056"/>
                      <a:pt x="228" y="1056"/>
                      <a:pt x="249" y="1075"/>
                    </a:cubicBezTo>
                    <a:cubicBezTo>
                      <a:pt x="286" y="1108"/>
                      <a:pt x="305" y="1146"/>
                      <a:pt x="352" y="1161"/>
                    </a:cubicBezTo>
                    <a:cubicBezTo>
                      <a:pt x="406" y="1212"/>
                      <a:pt x="470" y="1215"/>
                      <a:pt x="542" y="1230"/>
                    </a:cubicBezTo>
                    <a:cubicBezTo>
                      <a:pt x="603" y="1270"/>
                      <a:pt x="623" y="1275"/>
                      <a:pt x="705" y="1290"/>
                    </a:cubicBezTo>
                    <a:cubicBezTo>
                      <a:pt x="722" y="1293"/>
                      <a:pt x="757" y="1299"/>
                      <a:pt x="757" y="1299"/>
                    </a:cubicBezTo>
                    <a:cubicBezTo>
                      <a:pt x="858" y="1265"/>
                      <a:pt x="860" y="1213"/>
                      <a:pt x="886" y="1135"/>
                    </a:cubicBezTo>
                    <a:cubicBezTo>
                      <a:pt x="891" y="1111"/>
                      <a:pt x="883" y="1140"/>
                      <a:pt x="903" y="1127"/>
                    </a:cubicBezTo>
                    <a:cubicBezTo>
                      <a:pt x="922" y="1114"/>
                      <a:pt x="983" y="1052"/>
                      <a:pt x="1006" y="1049"/>
                    </a:cubicBezTo>
                    <a:cubicBezTo>
                      <a:pt x="1061" y="1031"/>
                      <a:pt x="1028" y="998"/>
                      <a:pt x="1084" y="981"/>
                    </a:cubicBezTo>
                    <a:cubicBezTo>
                      <a:pt x="1096" y="967"/>
                      <a:pt x="1115" y="960"/>
                      <a:pt x="1127" y="946"/>
                    </a:cubicBezTo>
                    <a:cubicBezTo>
                      <a:pt x="1132" y="938"/>
                      <a:pt x="1129" y="927"/>
                      <a:pt x="1135" y="920"/>
                    </a:cubicBezTo>
                    <a:cubicBezTo>
                      <a:pt x="1141" y="909"/>
                      <a:pt x="1152" y="903"/>
                      <a:pt x="1161" y="895"/>
                    </a:cubicBezTo>
                    <a:cubicBezTo>
                      <a:pt x="1172" y="863"/>
                      <a:pt x="1184" y="831"/>
                      <a:pt x="1196" y="800"/>
                    </a:cubicBezTo>
                    <a:cubicBezTo>
                      <a:pt x="1206" y="732"/>
                      <a:pt x="1213" y="747"/>
                      <a:pt x="1247" y="697"/>
                    </a:cubicBezTo>
                    <a:cubicBezTo>
                      <a:pt x="1236" y="619"/>
                      <a:pt x="1228" y="559"/>
                      <a:pt x="1247" y="482"/>
                    </a:cubicBezTo>
                    <a:cubicBezTo>
                      <a:pt x="1236" y="446"/>
                      <a:pt x="1235" y="433"/>
                      <a:pt x="1204" y="413"/>
                    </a:cubicBezTo>
                    <a:cubicBezTo>
                      <a:pt x="1198" y="404"/>
                      <a:pt x="1191" y="396"/>
                      <a:pt x="1187" y="387"/>
                    </a:cubicBezTo>
                    <a:cubicBezTo>
                      <a:pt x="1179" y="370"/>
                      <a:pt x="1182" y="349"/>
                      <a:pt x="1170" y="336"/>
                    </a:cubicBezTo>
                    <a:cubicBezTo>
                      <a:pt x="1158" y="324"/>
                      <a:pt x="1145" y="314"/>
                      <a:pt x="1135" y="301"/>
                    </a:cubicBezTo>
                    <a:cubicBezTo>
                      <a:pt x="1122" y="284"/>
                      <a:pt x="1101" y="250"/>
                      <a:pt x="1101" y="250"/>
                    </a:cubicBezTo>
                    <a:cubicBezTo>
                      <a:pt x="1095" y="224"/>
                      <a:pt x="1094" y="177"/>
                      <a:pt x="1066" y="163"/>
                    </a:cubicBezTo>
                    <a:cubicBezTo>
                      <a:pt x="1050" y="154"/>
                      <a:pt x="1015" y="146"/>
                      <a:pt x="1015" y="146"/>
                    </a:cubicBezTo>
                    <a:cubicBezTo>
                      <a:pt x="966" y="71"/>
                      <a:pt x="1031" y="158"/>
                      <a:pt x="972" y="112"/>
                    </a:cubicBezTo>
                    <a:cubicBezTo>
                      <a:pt x="923" y="73"/>
                      <a:pt x="983" y="97"/>
                      <a:pt x="937" y="69"/>
                    </a:cubicBezTo>
                    <a:cubicBezTo>
                      <a:pt x="914" y="55"/>
                      <a:pt x="885" y="42"/>
                      <a:pt x="860" y="34"/>
                    </a:cubicBezTo>
                    <a:cubicBezTo>
                      <a:pt x="834" y="25"/>
                      <a:pt x="783" y="9"/>
                      <a:pt x="783" y="9"/>
                    </a:cubicBezTo>
                    <a:cubicBezTo>
                      <a:pt x="725" y="22"/>
                      <a:pt x="667" y="20"/>
                      <a:pt x="611" y="0"/>
                    </a:cubicBezTo>
                    <a:cubicBezTo>
                      <a:pt x="590" y="3"/>
                      <a:pt x="570" y="5"/>
                      <a:pt x="550" y="9"/>
                    </a:cubicBezTo>
                    <a:cubicBezTo>
                      <a:pt x="518" y="14"/>
                      <a:pt x="456" y="26"/>
                      <a:pt x="456" y="26"/>
                    </a:cubicBezTo>
                    <a:cubicBezTo>
                      <a:pt x="423" y="47"/>
                      <a:pt x="388" y="56"/>
                      <a:pt x="352" y="69"/>
                    </a:cubicBezTo>
                    <a:cubicBezTo>
                      <a:pt x="331" y="100"/>
                      <a:pt x="318" y="99"/>
                      <a:pt x="284" y="112"/>
                    </a:cubicBezTo>
                    <a:cubicBezTo>
                      <a:pt x="231" y="161"/>
                      <a:pt x="299" y="92"/>
                      <a:pt x="258" y="155"/>
                    </a:cubicBezTo>
                    <a:cubicBezTo>
                      <a:pt x="238" y="184"/>
                      <a:pt x="200" y="205"/>
                      <a:pt x="172" y="224"/>
                    </a:cubicBezTo>
                    <a:cubicBezTo>
                      <a:pt x="153" y="251"/>
                      <a:pt x="125" y="262"/>
                      <a:pt x="112" y="293"/>
                    </a:cubicBezTo>
                    <a:cubicBezTo>
                      <a:pt x="104" y="309"/>
                      <a:pt x="94" y="344"/>
                      <a:pt x="94" y="344"/>
                    </a:cubicBezTo>
                    <a:cubicBezTo>
                      <a:pt x="91" y="361"/>
                      <a:pt x="91" y="379"/>
                      <a:pt x="86" y="396"/>
                    </a:cubicBezTo>
                    <a:cubicBezTo>
                      <a:pt x="77" y="420"/>
                      <a:pt x="51" y="465"/>
                      <a:pt x="51" y="465"/>
                    </a:cubicBezTo>
                    <a:cubicBezTo>
                      <a:pt x="48" y="484"/>
                      <a:pt x="44" y="535"/>
                      <a:pt x="34" y="559"/>
                    </a:cubicBezTo>
                    <a:cubicBezTo>
                      <a:pt x="22" y="586"/>
                      <a:pt x="9" y="607"/>
                      <a:pt x="0" y="637"/>
                    </a:cubicBezTo>
                    <a:cubicBezTo>
                      <a:pt x="2" y="668"/>
                      <a:pt x="3" y="699"/>
                      <a:pt x="8" y="731"/>
                    </a:cubicBezTo>
                    <a:cubicBezTo>
                      <a:pt x="17" y="801"/>
                      <a:pt x="17" y="752"/>
                      <a:pt x="17" y="748"/>
                    </a:cubicBezTo>
                    <a:close/>
                  </a:path>
                </a:pathLst>
              </a:custGeom>
              <a:solidFill>
                <a:srgbClr val="663300"/>
              </a:solidFill>
              <a:ln w="12700" cap="sq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07532" name="Freeform 12"/>
              <p:cNvSpPr>
                <a:spLocks/>
              </p:cNvSpPr>
              <p:nvPr/>
            </p:nvSpPr>
            <p:spPr bwMode="auto">
              <a:xfrm>
                <a:off x="5040" y="3216"/>
                <a:ext cx="192" cy="48"/>
              </a:xfrm>
              <a:custGeom>
                <a:avLst/>
                <a:gdLst>
                  <a:gd name="T0" fmla="*/ 0 w 192"/>
                  <a:gd name="T1" fmla="*/ 48 h 48"/>
                  <a:gd name="T2" fmla="*/ 192 w 192"/>
                  <a:gd name="T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2" h="48">
                    <a:moveTo>
                      <a:pt x="0" y="48"/>
                    </a:moveTo>
                    <a:cubicBezTo>
                      <a:pt x="79" y="28"/>
                      <a:pt x="159" y="8"/>
                      <a:pt x="192" y="0"/>
                    </a:cubicBezTo>
                  </a:path>
                </a:pathLst>
              </a:custGeom>
              <a:noFill/>
              <a:ln w="38100" cap="sq" cmpd="sng">
                <a:solidFill>
                  <a:srgbClr val="6633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07534" name="Freeform 14"/>
              <p:cNvSpPr>
                <a:spLocks/>
              </p:cNvSpPr>
              <p:nvPr/>
            </p:nvSpPr>
            <p:spPr bwMode="auto">
              <a:xfrm>
                <a:off x="4608" y="3216"/>
                <a:ext cx="192" cy="48"/>
              </a:xfrm>
              <a:custGeom>
                <a:avLst/>
                <a:gdLst>
                  <a:gd name="T0" fmla="*/ 192 w 192"/>
                  <a:gd name="T1" fmla="*/ 48 h 48"/>
                  <a:gd name="T2" fmla="*/ 72 w 192"/>
                  <a:gd name="T3" fmla="*/ 35 h 48"/>
                  <a:gd name="T4" fmla="*/ 0 w 192"/>
                  <a:gd name="T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8">
                    <a:moveTo>
                      <a:pt x="192" y="48"/>
                    </a:moveTo>
                    <a:cubicBezTo>
                      <a:pt x="172" y="45"/>
                      <a:pt x="104" y="43"/>
                      <a:pt x="72" y="35"/>
                    </a:cubicBezTo>
                    <a:cubicBezTo>
                      <a:pt x="39" y="26"/>
                      <a:pt x="14" y="7"/>
                      <a:pt x="0" y="0"/>
                    </a:cubicBezTo>
                  </a:path>
                </a:pathLst>
              </a:custGeom>
              <a:noFill/>
              <a:ln w="38100" cap="sq" cmpd="sng">
                <a:solidFill>
                  <a:srgbClr val="6633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4752" y="3279"/>
              <a:ext cx="627" cy="513"/>
              <a:chOff x="4653" y="3471"/>
              <a:chExt cx="627" cy="513"/>
            </a:xfrm>
          </p:grpSpPr>
          <p:sp>
            <p:nvSpPr>
              <p:cNvPr id="107535" name="Freeform 15"/>
              <p:cNvSpPr>
                <a:spLocks/>
              </p:cNvSpPr>
              <p:nvPr/>
            </p:nvSpPr>
            <p:spPr bwMode="auto">
              <a:xfrm>
                <a:off x="4653" y="3471"/>
                <a:ext cx="522" cy="513"/>
              </a:xfrm>
              <a:custGeom>
                <a:avLst/>
                <a:gdLst>
                  <a:gd name="T0" fmla="*/ 43 w 519"/>
                  <a:gd name="T1" fmla="*/ 336 h 513"/>
                  <a:gd name="T2" fmla="*/ 121 w 519"/>
                  <a:gd name="T3" fmla="*/ 215 h 513"/>
                  <a:gd name="T4" fmla="*/ 164 w 519"/>
                  <a:gd name="T5" fmla="*/ 147 h 513"/>
                  <a:gd name="T6" fmla="*/ 207 w 519"/>
                  <a:gd name="T7" fmla="*/ 86 h 513"/>
                  <a:gd name="T8" fmla="*/ 258 w 519"/>
                  <a:gd name="T9" fmla="*/ 0 h 513"/>
                  <a:gd name="T10" fmla="*/ 471 w 519"/>
                  <a:gd name="T11" fmla="*/ 177 h 513"/>
                  <a:gd name="T12" fmla="*/ 519 w 519"/>
                  <a:gd name="T13" fmla="*/ 321 h 513"/>
                  <a:gd name="T14" fmla="*/ 519 w 519"/>
                  <a:gd name="T15" fmla="*/ 417 h 513"/>
                  <a:gd name="T16" fmla="*/ 471 w 519"/>
                  <a:gd name="T17" fmla="*/ 465 h 513"/>
                  <a:gd name="T18" fmla="*/ 327 w 519"/>
                  <a:gd name="T19" fmla="*/ 513 h 513"/>
                  <a:gd name="T20" fmla="*/ 231 w 519"/>
                  <a:gd name="T21" fmla="*/ 513 h 513"/>
                  <a:gd name="T22" fmla="*/ 0 w 519"/>
                  <a:gd name="T23" fmla="*/ 396 h 513"/>
                  <a:gd name="T24" fmla="*/ 15 w 519"/>
                  <a:gd name="T25" fmla="*/ 373 h 513"/>
                  <a:gd name="T26" fmla="*/ 43 w 519"/>
                  <a:gd name="T27" fmla="*/ 336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9" h="513">
                    <a:moveTo>
                      <a:pt x="43" y="336"/>
                    </a:moveTo>
                    <a:cubicBezTo>
                      <a:pt x="62" y="279"/>
                      <a:pt x="79" y="258"/>
                      <a:pt x="121" y="215"/>
                    </a:cubicBezTo>
                    <a:cubicBezTo>
                      <a:pt x="130" y="186"/>
                      <a:pt x="146" y="172"/>
                      <a:pt x="164" y="147"/>
                    </a:cubicBezTo>
                    <a:cubicBezTo>
                      <a:pt x="173" y="115"/>
                      <a:pt x="187" y="110"/>
                      <a:pt x="207" y="86"/>
                    </a:cubicBezTo>
                    <a:cubicBezTo>
                      <a:pt x="227" y="59"/>
                      <a:pt x="244" y="30"/>
                      <a:pt x="258" y="0"/>
                    </a:cubicBezTo>
                    <a:lnTo>
                      <a:pt x="471" y="177"/>
                    </a:lnTo>
                    <a:lnTo>
                      <a:pt x="519" y="321"/>
                    </a:lnTo>
                    <a:lnTo>
                      <a:pt x="519" y="417"/>
                    </a:lnTo>
                    <a:lnTo>
                      <a:pt x="471" y="465"/>
                    </a:lnTo>
                    <a:lnTo>
                      <a:pt x="327" y="513"/>
                    </a:lnTo>
                    <a:lnTo>
                      <a:pt x="231" y="513"/>
                    </a:lnTo>
                    <a:lnTo>
                      <a:pt x="0" y="396"/>
                    </a:lnTo>
                    <a:lnTo>
                      <a:pt x="15" y="373"/>
                    </a:lnTo>
                    <a:lnTo>
                      <a:pt x="43" y="336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sq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5076" y="3856"/>
                <a:ext cx="204" cy="128"/>
                <a:chOff x="5076" y="3856"/>
                <a:chExt cx="204" cy="128"/>
              </a:xfrm>
            </p:grpSpPr>
            <p:sp>
              <p:nvSpPr>
                <p:cNvPr id="107536" name="Line 16"/>
                <p:cNvSpPr>
                  <a:spLocks noChangeShapeType="1"/>
                </p:cNvSpPr>
                <p:nvPr/>
              </p:nvSpPr>
              <p:spPr bwMode="auto">
                <a:xfrm>
                  <a:off x="5076" y="3888"/>
                  <a:ext cx="192" cy="96"/>
                </a:xfrm>
                <a:prstGeom prst="line">
                  <a:avLst/>
                </a:prstGeom>
                <a:noFill/>
                <a:ln w="762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107537" name="Freeform 17"/>
                <p:cNvSpPr>
                  <a:spLocks/>
                </p:cNvSpPr>
                <p:nvPr/>
              </p:nvSpPr>
              <p:spPr bwMode="auto">
                <a:xfrm>
                  <a:off x="5088" y="3856"/>
                  <a:ext cx="192" cy="104"/>
                </a:xfrm>
                <a:custGeom>
                  <a:avLst/>
                  <a:gdLst>
                    <a:gd name="T0" fmla="*/ 0 w 192"/>
                    <a:gd name="T1" fmla="*/ 0 h 104"/>
                    <a:gd name="T2" fmla="*/ 192 w 192"/>
                    <a:gd name="T3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92" h="104">
                      <a:moveTo>
                        <a:pt x="0" y="0"/>
                      </a:moveTo>
                      <a:lnTo>
                        <a:pt x="192" y="104"/>
                      </a:lnTo>
                    </a:path>
                  </a:pathLst>
                </a:custGeom>
                <a:noFill/>
                <a:ln w="76200" cap="sq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07539" name="Freeform 19"/>
            <p:cNvSpPr>
              <a:spLocks/>
            </p:cNvSpPr>
            <p:nvPr/>
          </p:nvSpPr>
          <p:spPr bwMode="auto">
            <a:xfrm>
              <a:off x="4982" y="2784"/>
              <a:ext cx="201" cy="534"/>
            </a:xfrm>
            <a:custGeom>
              <a:avLst/>
              <a:gdLst>
                <a:gd name="T0" fmla="*/ 10 w 202"/>
                <a:gd name="T1" fmla="*/ 534 h 534"/>
                <a:gd name="T2" fmla="*/ 10 w 202"/>
                <a:gd name="T3" fmla="*/ 390 h 534"/>
                <a:gd name="T4" fmla="*/ 10 w 202"/>
                <a:gd name="T5" fmla="*/ 150 h 534"/>
                <a:gd name="T6" fmla="*/ 66 w 202"/>
                <a:gd name="T7" fmla="*/ 38 h 534"/>
                <a:gd name="T8" fmla="*/ 154 w 202"/>
                <a:gd name="T9" fmla="*/ 6 h 534"/>
                <a:gd name="T10" fmla="*/ 202 w 202"/>
                <a:gd name="T11" fmla="*/ 6 h 5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2" h="534">
                  <a:moveTo>
                    <a:pt x="10" y="534"/>
                  </a:moveTo>
                  <a:cubicBezTo>
                    <a:pt x="10" y="494"/>
                    <a:pt x="10" y="454"/>
                    <a:pt x="10" y="390"/>
                  </a:cubicBezTo>
                  <a:cubicBezTo>
                    <a:pt x="10" y="326"/>
                    <a:pt x="0" y="208"/>
                    <a:pt x="10" y="150"/>
                  </a:cubicBezTo>
                  <a:cubicBezTo>
                    <a:pt x="19" y="91"/>
                    <a:pt x="42" y="62"/>
                    <a:pt x="66" y="38"/>
                  </a:cubicBezTo>
                  <a:cubicBezTo>
                    <a:pt x="90" y="14"/>
                    <a:pt x="131" y="11"/>
                    <a:pt x="154" y="6"/>
                  </a:cubicBezTo>
                  <a:cubicBezTo>
                    <a:pt x="176" y="0"/>
                    <a:pt x="194" y="6"/>
                    <a:pt x="202" y="6"/>
                  </a:cubicBezTo>
                </a:path>
              </a:pathLst>
            </a:custGeom>
            <a:noFill/>
            <a:ln w="38100" cap="sq" cmpd="sng">
              <a:solidFill>
                <a:schemeClr val="hlink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Patient Preparation for alginate impression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50938" y="2133600"/>
            <a:ext cx="6311900" cy="34655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Dry the mucosa</a:t>
            </a:r>
          </a:p>
          <a:p>
            <a:pPr lvl="1" eaLnBrk="1" hangingPunct="1">
              <a:defRPr/>
            </a:pPr>
            <a:r>
              <a:rPr lang="en-US" dirty="0" smtClean="0"/>
              <a:t>Dry the maxilla with folded gauze</a:t>
            </a:r>
          </a:p>
          <a:p>
            <a:pPr lvl="1" eaLnBrk="1" hangingPunct="1">
              <a:defRPr/>
            </a:pPr>
            <a:r>
              <a:rPr lang="en-US" dirty="0" smtClean="0"/>
              <a:t>Don</a:t>
            </a:r>
            <a:r>
              <a:rPr lang="ja-JP" altLang="en-US" dirty="0" smtClean="0">
                <a:latin typeface="Arial" pitchFamily="34" charset="0"/>
              </a:rPr>
              <a:t>’</a:t>
            </a:r>
            <a:r>
              <a:rPr lang="en-US" altLang="ja-JP" dirty="0" smtClean="0"/>
              <a:t>t let patient close</a:t>
            </a:r>
            <a:endParaRPr lang="en-US" dirty="0" smtClean="0"/>
          </a:p>
        </p:txBody>
      </p:sp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10000"/>
            <a:ext cx="3048000" cy="22860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cs typeface="+mj-cs"/>
              </a:rPr>
              <a:t>What Is An Impression?</a:t>
            </a:r>
            <a:endParaRPr lang="en-US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0" dirty="0" smtClean="0">
                <a:cs typeface="+mn-cs"/>
              </a:rPr>
              <a:t>A negative likeness or copy in reverse of the surface of an object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1016000" y="609600"/>
            <a:ext cx="60880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Mark Vibrating Line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47738" y="2133600"/>
            <a:ext cx="4810125" cy="2743200"/>
          </a:xfrm>
        </p:spPr>
        <p:txBody>
          <a:bodyPr/>
          <a:lstStyle/>
          <a:p>
            <a:pPr marL="520700" indent="-520700" eaLnBrk="1" hangingPunct="1">
              <a:defRPr/>
            </a:pPr>
            <a:r>
              <a:rPr lang="en-US" dirty="0" smtClean="0">
                <a:cs typeface="+mn-cs"/>
              </a:rPr>
              <a:t>Prior to making preliminary &amp; final impressions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31110" t="7407" r="32593"/>
          <a:stretch>
            <a:fillRect/>
          </a:stretch>
        </p:blipFill>
        <p:spPr bwMode="auto">
          <a:xfrm>
            <a:off x="6840538" y="914400"/>
            <a:ext cx="15668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 cstate="print"/>
          <a:srcRect l="23703" r="4443" b="25555"/>
          <a:stretch>
            <a:fillRect/>
          </a:stretch>
        </p:blipFill>
        <p:spPr bwMode="auto">
          <a:xfrm>
            <a:off x="5621338" y="3581400"/>
            <a:ext cx="26416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4" cstate="print"/>
          <a:srcRect l="16295" r="12590" b="14444"/>
          <a:stretch>
            <a:fillRect/>
          </a:stretch>
        </p:blipFill>
        <p:spPr bwMode="auto">
          <a:xfrm>
            <a:off x="3589338" y="4724400"/>
            <a:ext cx="216852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Locate &amp; Mark the Hamular Notch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3929063" cy="3465513"/>
          </a:xfrm>
        </p:spPr>
        <p:txBody>
          <a:bodyPr/>
          <a:lstStyle/>
          <a:p>
            <a:pPr marL="519113" indent="-519113" eaLnBrk="1" hangingPunct="1">
              <a:defRPr/>
            </a:pPr>
            <a:r>
              <a:rPr lang="en-US" smtClean="0">
                <a:cs typeface="+mn-cs"/>
              </a:rPr>
              <a:t>Use the head of a mirror, to palpate the notch</a:t>
            </a:r>
          </a:p>
          <a:p>
            <a:pPr marL="519113" indent="-519113" eaLnBrk="1" hangingPunct="1">
              <a:defRPr/>
            </a:pPr>
            <a:r>
              <a:rPr lang="en-US" smtClean="0">
                <a:cs typeface="+mn-cs"/>
              </a:rPr>
              <a:t>Mark with an indelible marker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663" y="1905000"/>
            <a:ext cx="447040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Indelible Marks Prior to Impression</a:t>
            </a:r>
            <a:endParaRPr lang="en-US" smtClean="0">
              <a:cs typeface="+mj-cs"/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9113" indent="-519113" eaLnBrk="1" hangingPunct="1">
              <a:buFont typeface="Wingdings" charset="0"/>
              <a:buChar char=""/>
              <a:defRPr/>
            </a:pPr>
            <a:r>
              <a:rPr lang="en-US" smtClean="0">
                <a:cs typeface="+mn-cs"/>
              </a:rPr>
              <a:t>Transfer to the impression and cast when it is poured</a:t>
            </a:r>
          </a:p>
          <a:p>
            <a:pPr marL="519113" indent="-519113" eaLnBrk="1" hangingPunct="1">
              <a:buFont typeface="Wingdings" charset="0"/>
              <a:buChar char=""/>
              <a:defRPr/>
            </a:pPr>
            <a:r>
              <a:rPr lang="en-US" smtClean="0">
                <a:cs typeface="+mn-cs"/>
              </a:rPr>
              <a:t>Eliminates error</a:t>
            </a:r>
          </a:p>
          <a:p>
            <a:pPr marL="519113" indent="-519113" eaLnBrk="1" hangingPunct="1">
              <a:buFont typeface="Wingdings" charset="0"/>
              <a:buChar char=""/>
              <a:defRPr/>
            </a:pPr>
            <a:r>
              <a:rPr lang="en-US" smtClean="0">
                <a:cs typeface="+mn-cs"/>
              </a:rPr>
              <a:t>Tissue should be relatively dry to be most effective</a:t>
            </a:r>
          </a:p>
          <a:p>
            <a:pPr marL="519113" indent="-519113" eaLnBrk="1" hangingPunct="1">
              <a:buFont typeface="Wingdings" charset="0"/>
              <a:buChar char=""/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Measuring Powder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1338" y="2362200"/>
            <a:ext cx="4741862" cy="34655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Fluff (shake) the powder, measure, tap and flatten the scoop with powder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Follow  the manufacturer’s instructions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311626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962400"/>
            <a:ext cx="311626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4" cstate="print"/>
          <a:srcRect l="32591" r="37776" b="4443"/>
          <a:stretch>
            <a:fillRect/>
          </a:stretch>
        </p:blipFill>
        <p:spPr bwMode="auto">
          <a:xfrm>
            <a:off x="4335463" y="3962400"/>
            <a:ext cx="944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Mixing 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1338" y="2362200"/>
            <a:ext cx="5013325" cy="34655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Smooth creamy homologous mixture that glistens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Not granular or lumpy</a:t>
            </a: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4263" y="15240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4263" y="3276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 b="12500"/>
          <a:stretch>
            <a:fillRect/>
          </a:stretch>
        </p:blipFill>
        <p:spPr bwMode="auto">
          <a:xfrm>
            <a:off x="6164263" y="49530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Cheek Retraction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50938" y="2362200"/>
            <a:ext cx="3522662" cy="34655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Use a mirror, instead of a finger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Provides better visibility, more maneuverability</a:t>
            </a:r>
          </a:p>
        </p:txBody>
      </p:sp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14600"/>
            <a:ext cx="3657600" cy="27432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200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Alginate Syringe Technique</a:t>
            </a:r>
            <a:endParaRPr lang="en-US" dirty="0" smtClean="0">
              <a:cs typeface="+mj-cs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6311900" cy="34655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Critical anatomy registration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*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Retromylohyoid</a:t>
            </a:r>
            <a:r>
              <a:rPr lang="en-US" dirty="0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 area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Hamular</a:t>
            </a:r>
            <a:r>
              <a:rPr lang="en-US" dirty="0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 notches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Retrozygomal</a:t>
            </a:r>
            <a:r>
              <a:rPr lang="en-US" dirty="0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 area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Deep palatal vaults</a:t>
            </a:r>
          </a:p>
          <a:p>
            <a:pPr lvl="1" eaLnBrk="1" hangingPunct="1">
              <a:defRPr/>
            </a:pPr>
            <a:r>
              <a:rPr lang="en-US" sz="2400" dirty="0" err="1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Occlusal</a:t>
            </a:r>
            <a:r>
              <a:rPr lang="en-US" sz="2400" dirty="0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 surfaces of teeth in partially edentulous</a:t>
            </a:r>
            <a:endParaRPr lang="en-US" dirty="0" smtClean="0">
              <a:solidFill>
                <a:schemeClr val="accent2">
                  <a:lumMod val="10000"/>
                  <a:lumOff val="90000"/>
                </a:schemeClr>
              </a:solidFill>
            </a:endParaRP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 cstate="print"/>
          <a:srcRect l="6381" r="6383" b="13829"/>
          <a:stretch>
            <a:fillRect/>
          </a:stretch>
        </p:blipFill>
        <p:spPr bwMode="auto">
          <a:xfrm>
            <a:off x="6019800" y="2286000"/>
            <a:ext cx="27765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4" cstate="print"/>
          <a:srcRect l="17021" b="13829"/>
          <a:stretch>
            <a:fillRect/>
          </a:stretch>
        </p:blipFill>
        <p:spPr bwMode="auto">
          <a:xfrm>
            <a:off x="6096000" y="4495800"/>
            <a:ext cx="264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Syringe Preparation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47738" y="2133600"/>
            <a:ext cx="4945062" cy="3465513"/>
          </a:xfrm>
        </p:spPr>
        <p:txBody>
          <a:bodyPr/>
          <a:lstStyle/>
          <a:p>
            <a:pPr marL="519113" indent="-519113" eaLnBrk="1" hangingPunct="1">
              <a:defRPr/>
            </a:pPr>
            <a:r>
              <a:rPr lang="en-US" smtClean="0">
                <a:cs typeface="+mn-cs"/>
              </a:rPr>
              <a:t>12 cc disposable syringe</a:t>
            </a:r>
          </a:p>
          <a:p>
            <a:pPr marL="519113" indent="-519113" eaLnBrk="1" hangingPunct="1">
              <a:defRPr/>
            </a:pPr>
            <a:r>
              <a:rPr lang="en-US" smtClean="0">
                <a:cs typeface="+mn-cs"/>
              </a:rPr>
              <a:t>Cut off the tip where it begins to curve </a:t>
            </a:r>
          </a:p>
          <a:p>
            <a:pPr marL="519113" indent="-519113" eaLnBrk="1" hangingPunct="1">
              <a:defRPr/>
            </a:pPr>
            <a:r>
              <a:rPr lang="en-US" smtClean="0">
                <a:cs typeface="+mn-cs"/>
              </a:rPr>
              <a:t> 5 mm orifice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2" cstate="print"/>
          <a:srcRect l="28148" t="6667" r="27406" b="4443"/>
          <a:stretch>
            <a:fillRect/>
          </a:stretch>
        </p:blipFill>
        <p:spPr bwMode="auto">
          <a:xfrm>
            <a:off x="6705600" y="762000"/>
            <a:ext cx="2133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3" cstate="print"/>
          <a:srcRect l="28146" t="33333" r="37776"/>
          <a:stretch>
            <a:fillRect/>
          </a:stretch>
        </p:blipFill>
        <p:spPr bwMode="auto">
          <a:xfrm>
            <a:off x="5148263" y="3810000"/>
            <a:ext cx="18684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Plunger Preparation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81063" y="2133600"/>
            <a:ext cx="5418137" cy="34655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Vaseline plunger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Ease of extruding material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Use:</a:t>
            </a:r>
          </a:p>
          <a:p>
            <a:pPr lvl="1" eaLnBrk="1" hangingPunct="1">
              <a:defRPr/>
            </a:pPr>
            <a:r>
              <a:rPr lang="en-US" smtClean="0"/>
              <a:t>Uncontaminated bowl, spatula</a:t>
            </a:r>
          </a:p>
          <a:p>
            <a:pPr lvl="1" eaLnBrk="1" hangingPunct="1">
              <a:defRPr/>
            </a:pPr>
            <a:r>
              <a:rPr lang="en-US" smtClean="0"/>
              <a:t>Regular set alginate</a:t>
            </a:r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463" y="3581400"/>
            <a:ext cx="3454400" cy="25908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Syringe Loading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16000" y="2362200"/>
            <a:ext cx="3895725" cy="34655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assistant loads the syringe nearly full from the back and inserts plunger </a:t>
            </a:r>
          </a:p>
        </p:txBody>
      </p:sp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0" y="2743200"/>
            <a:ext cx="3792538" cy="28448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rgbClr val="FFFF00"/>
                </a:solidFill>
                <a:cs typeface="+mj-cs"/>
              </a:rPr>
              <a:t>Principles &amp; objectives of impression making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209800"/>
            <a:ext cx="7239000" cy="3921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i="0" dirty="0" smtClean="0">
                <a:cs typeface="+mn-cs"/>
              </a:rPr>
              <a:t>T</a:t>
            </a:r>
            <a:r>
              <a:rPr lang="en-US" i="0" dirty="0" smtClean="0">
                <a:cs typeface="+mn-cs"/>
              </a:rPr>
              <a:t>o </a:t>
            </a:r>
            <a:r>
              <a:rPr lang="en-US" i="0" dirty="0" smtClean="0">
                <a:cs typeface="+mn-cs"/>
              </a:rPr>
              <a:t>provide support, retention &amp; stability for the denture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i="0" dirty="0" smtClean="0">
                <a:cs typeface="+mn-cs"/>
              </a:rPr>
              <a:t>A</a:t>
            </a:r>
            <a:r>
              <a:rPr lang="en-US" i="0" dirty="0" smtClean="0">
                <a:cs typeface="+mn-cs"/>
              </a:rPr>
              <a:t>ct </a:t>
            </a:r>
            <a:r>
              <a:rPr lang="en-US" i="0" dirty="0" smtClean="0">
                <a:cs typeface="+mn-cs"/>
              </a:rPr>
              <a:t>as a foundation for improved appearance of lips &amp; cheeks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i="0" dirty="0" smtClean="0">
                <a:cs typeface="+mn-cs"/>
              </a:rPr>
              <a:t>M</a:t>
            </a:r>
            <a:r>
              <a:rPr lang="en-US" i="0" dirty="0" smtClean="0">
                <a:cs typeface="+mn-cs"/>
              </a:rPr>
              <a:t>aintain </a:t>
            </a:r>
            <a:r>
              <a:rPr lang="en-US" i="0" dirty="0" smtClean="0">
                <a:cs typeface="+mn-cs"/>
              </a:rPr>
              <a:t>the health of oral tissues.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Preliminary Impressions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4945063" cy="34655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Place the anterior portion of the tray first, then seat the posterior of the tray</a:t>
            </a:r>
          </a:p>
        </p:txBody>
      </p: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863" y="2590800"/>
            <a:ext cx="3046412" cy="29273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Preliminary Impressions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6400" y="1981200"/>
            <a:ext cx="6311900" cy="3465513"/>
          </a:xfrm>
        </p:spPr>
        <p:txBody>
          <a:bodyPr/>
          <a:lstStyle/>
          <a:p>
            <a:pPr marL="455613" indent="-455613" eaLnBrk="1" hangingPunct="1">
              <a:defRPr/>
            </a:pPr>
            <a:r>
              <a:rPr lang="en-US" dirty="0" smtClean="0">
                <a:cs typeface="+mn-cs"/>
              </a:rPr>
              <a:t>Less gagging if the patient is lying down</a:t>
            </a:r>
          </a:p>
          <a:p>
            <a:pPr marL="455613" indent="-455613" eaLnBrk="1" hangingPunct="1">
              <a:defRPr/>
            </a:pPr>
            <a:r>
              <a:rPr lang="en-US" dirty="0" smtClean="0">
                <a:cs typeface="+mn-cs"/>
              </a:rPr>
              <a:t>Mold the vestibular area</a:t>
            </a:r>
          </a:p>
          <a:p>
            <a:pPr marL="455613" indent="-455613" eaLnBrk="1" hangingPunct="1">
              <a:defRPr/>
            </a:pPr>
            <a:r>
              <a:rPr lang="en-US" dirty="0" smtClean="0">
                <a:cs typeface="+mn-cs"/>
              </a:rPr>
              <a:t>Pull on the cheeks and lips to activate muscles and </a:t>
            </a:r>
            <a:r>
              <a:rPr lang="en-US" dirty="0" err="1" smtClean="0">
                <a:cs typeface="+mn-cs"/>
              </a:rPr>
              <a:t>frena</a:t>
            </a:r>
            <a:endParaRPr lang="en-US" dirty="0" smtClean="0">
              <a:cs typeface="+mn-cs"/>
            </a:endParaRPr>
          </a:p>
        </p:txBody>
      </p:sp>
      <p:pic>
        <p:nvPicPr>
          <p:cNvPr id="132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362200"/>
            <a:ext cx="3276600" cy="26416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Preliminary Impressions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81063" y="2286000"/>
            <a:ext cx="3827462" cy="34655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Support the tray during setting - do not leave the patient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Movement causes distortion</a:t>
            </a:r>
          </a:p>
        </p:txBody>
      </p:sp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90800"/>
            <a:ext cx="3995738" cy="29972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Preliminary Impressions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76250" y="1844675"/>
            <a:ext cx="6311900" cy="3465513"/>
          </a:xfrm>
        </p:spPr>
        <p:txBody>
          <a:bodyPr/>
          <a:lstStyle/>
          <a:p>
            <a:pPr marL="511175" indent="-511175" eaLnBrk="1" hangingPunct="1">
              <a:defRPr/>
            </a:pPr>
            <a:r>
              <a:rPr lang="en-US" dirty="0" smtClean="0">
                <a:cs typeface="+mn-cs"/>
              </a:rPr>
              <a:t>Break peripheral seal</a:t>
            </a:r>
          </a:p>
          <a:p>
            <a:pPr marL="949325" lvl="1" indent="-511175" eaLnBrk="1" hangingPunct="1">
              <a:defRPr/>
            </a:pPr>
            <a:r>
              <a:rPr lang="en-US" dirty="0" smtClean="0"/>
              <a:t>Pull up cheek and let  air in</a:t>
            </a:r>
          </a:p>
          <a:p>
            <a:pPr marL="949325" lvl="1" indent="-511175" eaLnBrk="1" hangingPunct="1">
              <a:defRPr/>
            </a:pPr>
            <a:r>
              <a:rPr lang="en-US" dirty="0" smtClean="0"/>
              <a:t>Wiggle tray until hear seal break</a:t>
            </a:r>
          </a:p>
        </p:txBody>
      </p:sp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789363"/>
            <a:ext cx="3657600" cy="27432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Preliminary Impressions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74663" y="2438400"/>
            <a:ext cx="6311900" cy="3465513"/>
          </a:xfrm>
        </p:spPr>
        <p:txBody>
          <a:bodyPr/>
          <a:lstStyle/>
          <a:p>
            <a:pPr marL="511175" indent="-511175" eaLnBrk="1" hangingPunct="1">
              <a:defRPr/>
            </a:pPr>
            <a:r>
              <a:rPr lang="en-US" dirty="0" smtClean="0">
                <a:cs typeface="+mn-cs"/>
              </a:rPr>
              <a:t>Once seal broken, remove quickly (to avoid permanent deformation) </a:t>
            </a:r>
          </a:p>
          <a:p>
            <a:pPr marL="511175" indent="-511175" eaLnBrk="1" hangingPunct="1">
              <a:defRPr/>
            </a:pPr>
            <a:r>
              <a:rPr lang="en-US" dirty="0" smtClean="0">
                <a:cs typeface="+mn-cs"/>
              </a:rPr>
              <a:t>Evaluate impression</a:t>
            </a:r>
          </a:p>
          <a:p>
            <a:pPr marL="511175" indent="-511175" eaLnBrk="1" hangingPunct="1">
              <a:defRPr/>
            </a:pPr>
            <a:r>
              <a:rPr lang="en-US" dirty="0" smtClean="0">
                <a:cs typeface="+mn-cs"/>
              </a:rPr>
              <a:t>Pour within 15 minutes</a:t>
            </a:r>
          </a:p>
        </p:txBody>
      </p:sp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429000"/>
            <a:ext cx="3657600" cy="27432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Preliminary Impressions 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Rinse thoroughly with water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Gently shake to remove excess water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Preliminary Impressions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60538" y="2819400"/>
            <a:ext cx="5995987" cy="1997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Spray with disinfectant to coat all surfaces, wrap in wet paper towel  and seal in a bag 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Sample Impressions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 l="13846" r="10768"/>
          <a:stretch>
            <a:fillRect/>
          </a:stretch>
        </p:blipFill>
        <p:spPr bwMode="auto">
          <a:xfrm>
            <a:off x="541338" y="2057400"/>
            <a:ext cx="392906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 l="14705" r="8823"/>
          <a:stretch>
            <a:fillRect/>
          </a:stretch>
        </p:blipFill>
        <p:spPr bwMode="auto">
          <a:xfrm>
            <a:off x="4808538" y="2057400"/>
            <a:ext cx="3929062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Sample Impressions</a:t>
            </a: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2" cstate="print"/>
          <a:srcRect l="9677" r="6450"/>
          <a:stretch>
            <a:fillRect/>
          </a:stretch>
        </p:blipFill>
        <p:spPr bwMode="auto">
          <a:xfrm>
            <a:off x="541338" y="2057400"/>
            <a:ext cx="3929062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3" cstate="print"/>
          <a:srcRect l="6667" r="17036"/>
          <a:stretch>
            <a:fillRect/>
          </a:stretch>
        </p:blipFill>
        <p:spPr bwMode="auto">
          <a:xfrm>
            <a:off x="4945063" y="2057400"/>
            <a:ext cx="358933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Some Problems 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1338" y="2209800"/>
            <a:ext cx="6311900" cy="3465513"/>
          </a:xfrm>
        </p:spPr>
        <p:txBody>
          <a:bodyPr/>
          <a:lstStyle/>
          <a:p>
            <a:pPr marL="511175" indent="-511175" eaLnBrk="1" hangingPunct="1">
              <a:defRPr/>
            </a:pPr>
            <a:r>
              <a:rPr lang="en-US" smtClean="0">
                <a:cs typeface="+mn-cs"/>
              </a:rPr>
              <a:t>Vestibular material may not join the tray material</a:t>
            </a:r>
          </a:p>
          <a:p>
            <a:pPr marL="938213" lvl="1" eaLnBrk="1" hangingPunct="1">
              <a:defRPr/>
            </a:pPr>
            <a:r>
              <a:rPr lang="en-US" smtClean="0"/>
              <a:t>Saliva contamination</a:t>
            </a:r>
          </a:p>
          <a:p>
            <a:pPr marL="938213" lvl="1" eaLnBrk="1" hangingPunct="1">
              <a:defRPr/>
            </a:pPr>
            <a:r>
              <a:rPr lang="en-US" smtClean="0"/>
              <a:t>Insufficient material</a:t>
            </a: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4958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743200"/>
            <a:ext cx="27098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7772400" cy="11430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cs typeface="+mj-cs"/>
              </a:rPr>
              <a:t>Making impressions</a:t>
            </a:r>
            <a:endParaRPr lang="en-US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835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Examination</a:t>
            </a:r>
          </a:p>
          <a:p>
            <a:pPr marL="57835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Selection of impression material</a:t>
            </a:r>
          </a:p>
          <a:p>
            <a:pPr marL="57835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Selection of tray</a:t>
            </a:r>
          </a:p>
          <a:p>
            <a:pPr marL="57835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Seating of the patient</a:t>
            </a:r>
          </a:p>
          <a:p>
            <a:pPr marL="57835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Preliminary impression</a:t>
            </a:r>
          </a:p>
          <a:p>
            <a:pPr marL="57835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Primary cast</a:t>
            </a:r>
          </a:p>
          <a:p>
            <a:pPr marL="57835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Custom tray</a:t>
            </a:r>
          </a:p>
          <a:p>
            <a:pPr marL="57835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Border molding</a:t>
            </a:r>
          </a:p>
          <a:p>
            <a:pPr marL="57835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Final impression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Some Problems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4808538" cy="3465513"/>
          </a:xfrm>
        </p:spPr>
        <p:txBody>
          <a:bodyPr/>
          <a:lstStyle/>
          <a:p>
            <a:pPr marL="455613" indent="-455613" eaLnBrk="1" hangingPunct="1">
              <a:defRPr/>
            </a:pPr>
            <a:r>
              <a:rPr lang="en-US" dirty="0" smtClean="0">
                <a:cs typeface="+mn-cs"/>
              </a:rPr>
              <a:t>Trapping tongue under the tray will result in </a:t>
            </a:r>
            <a:r>
              <a:rPr lang="en-US" dirty="0" err="1" smtClean="0">
                <a:cs typeface="+mn-cs"/>
              </a:rPr>
              <a:t>underextension</a:t>
            </a:r>
            <a:r>
              <a:rPr lang="en-US" dirty="0" smtClean="0">
                <a:cs typeface="+mn-cs"/>
              </a:rPr>
              <a:t> of the lingual vestibule</a:t>
            </a:r>
          </a:p>
        </p:txBody>
      </p:sp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73400"/>
            <a:ext cx="3454400" cy="25908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Watch Alginate Impression Video &amp; Primary Impression Video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Pouring a Model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12800" y="2209800"/>
            <a:ext cx="4573588" cy="34655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Weighing powder, measure water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Vacuum mix (less time, stronger cast)</a:t>
            </a: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148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j-cs"/>
            </a:endParaRPr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2286000"/>
            <a:ext cx="4200525" cy="31496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338" y="2286000"/>
            <a:ext cx="4200525" cy="31496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Pouring a Model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Casts should be a minimum of 12 mm (0.5 inch) in thinnest part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Separate the alginate impression from the stone cast after 45 minutes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Trimming Casts</a:t>
            </a:r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12800" y="2133600"/>
            <a:ext cx="4505325" cy="34655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Trim the base on the model trimmer parallel to the residual ridges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Leave the vestibular reflection intact for making a custom tray</a:t>
            </a:r>
          </a:p>
        </p:txBody>
      </p:sp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138" y="3886200"/>
            <a:ext cx="3116262" cy="23368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3116262" cy="23368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Trimming Casts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60550" y="2346325"/>
            <a:ext cx="5522913" cy="34655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All anatomical surfaces should be included with minimum voids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Custom Trays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Custom Trays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47800" y="1752600"/>
            <a:ext cx="6477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Individualized trays for making final impressions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Made on a diagnostic cast </a:t>
            </a:r>
          </a:p>
        </p:txBody>
      </p:sp>
      <p:pic>
        <p:nvPicPr>
          <p:cNvPr id="2058" name="Picture 10" descr="bm01/61                                                        0001659B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657600"/>
            <a:ext cx="4419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Purpose of a Custom Tray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Improve retention (border molded)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Minimize:</a:t>
            </a:r>
          </a:p>
          <a:p>
            <a:pPr lvl="1" eaLnBrk="1" hangingPunct="1">
              <a:defRPr/>
            </a:pPr>
            <a:r>
              <a:rPr lang="en-US"/>
              <a:t> Impression material distortion </a:t>
            </a:r>
          </a:p>
          <a:p>
            <a:pPr lvl="2" eaLnBrk="1" hangingPunct="1">
              <a:defRPr/>
            </a:pPr>
            <a:r>
              <a:rPr lang="en-US"/>
              <a:t>Uniform thickness</a:t>
            </a:r>
          </a:p>
          <a:p>
            <a:pPr lvl="2" eaLnBrk="1" hangingPunct="1">
              <a:defRPr/>
            </a:pPr>
            <a:r>
              <a:rPr lang="en-US"/>
              <a:t>Rigid tray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cs typeface="+mj-cs"/>
              </a:rPr>
              <a:t>Seating of the patient</a:t>
            </a:r>
            <a:endParaRPr lang="en-US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4579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267200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i="0" dirty="0" smtClean="0">
                <a:solidFill>
                  <a:srgbClr val="FFFF00"/>
                </a:solidFill>
                <a:cs typeface="+mn-cs"/>
              </a:rPr>
              <a:t>Maxillary impression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Patient in upright position</a:t>
            </a:r>
            <a:r>
              <a:rPr lang="en-US" sz="3200" dirty="0" smtClean="0">
                <a:solidFill>
                  <a:srgbClr val="FF0000"/>
                </a:solidFill>
                <a:cs typeface="+mn-cs"/>
              </a:rPr>
              <a:t>*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The operator stands behind and to the right side of patient (for right handed operator)</a:t>
            </a:r>
          </a:p>
        </p:txBody>
      </p:sp>
      <p:sp>
        <p:nvSpPr>
          <p:cNvPr id="24580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2672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i="0" dirty="0" err="1" smtClean="0">
                <a:solidFill>
                  <a:srgbClr val="FFFF00"/>
                </a:solidFill>
                <a:cs typeface="+mn-cs"/>
              </a:rPr>
              <a:t>Mandibular</a:t>
            </a:r>
            <a:r>
              <a:rPr lang="en-US" i="0" dirty="0" smtClean="0">
                <a:solidFill>
                  <a:srgbClr val="FFFF00"/>
                </a:solidFill>
                <a:cs typeface="+mn-cs"/>
              </a:rPr>
              <a:t> impression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 smtClean="0"/>
              <a:t>Patient in upright position</a:t>
            </a:r>
            <a:endParaRPr lang="en-US" dirty="0" smtClean="0"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The operator stands facing the patient to the front and to the right side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Purpose of a Custom Tray</a:t>
            </a: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6477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cs typeface="+mn-cs"/>
              </a:rPr>
              <a:t>Minimize:</a:t>
            </a:r>
          </a:p>
          <a:p>
            <a:pPr lvl="1" eaLnBrk="1" hangingPunct="1">
              <a:defRPr/>
            </a:pPr>
            <a:r>
              <a:rPr lang="en-US" sz="3600"/>
              <a:t>Tissue distortion </a:t>
            </a:r>
          </a:p>
          <a:p>
            <a:pPr lvl="2" eaLnBrk="1" hangingPunct="1">
              <a:defRPr/>
            </a:pPr>
            <a:r>
              <a:rPr lang="en-US" sz="3200"/>
              <a:t>Less viscous material</a:t>
            </a:r>
          </a:p>
          <a:p>
            <a:pPr lvl="2" eaLnBrk="1" hangingPunct="1">
              <a:defRPr/>
            </a:pPr>
            <a:r>
              <a:rPr lang="en-US" sz="3200"/>
              <a:t>Accurately adapted tray</a:t>
            </a:r>
          </a:p>
          <a:p>
            <a:pPr lvl="1" eaLnBrk="1" hangingPunct="1">
              <a:defRPr/>
            </a:pPr>
            <a:r>
              <a:rPr lang="en-US" sz="3600"/>
              <a:t>Costs </a:t>
            </a:r>
          </a:p>
          <a:p>
            <a:pPr lvl="2" eaLnBrk="1" hangingPunct="1">
              <a:defRPr/>
            </a:pPr>
            <a:r>
              <a:rPr lang="en-US" sz="3200"/>
              <a:t>less impression material used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Custom Material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5867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Light-cure resins  (Triad)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Auto polymerizing acrylic </a:t>
            </a:r>
            <a:r>
              <a:rPr lang="en-US" dirty="0" smtClean="0">
                <a:cs typeface="+mn-cs"/>
              </a:rPr>
              <a:t>resin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Vacuum-form poly vinyl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Thermoplastic </a:t>
            </a:r>
            <a:r>
              <a:rPr lang="en-US" dirty="0">
                <a:cs typeface="+mn-cs"/>
              </a:rPr>
              <a:t>materials</a:t>
            </a:r>
          </a:p>
        </p:txBody>
      </p:sp>
      <p:pic>
        <p:nvPicPr>
          <p:cNvPr id="59396" name="Picture 10" descr="rr14/71                                                        00018790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362200"/>
            <a:ext cx="24812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Extension 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64770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2-3 </a:t>
            </a:r>
            <a:r>
              <a:rPr lang="en-US" dirty="0">
                <a:cs typeface="+mn-cs"/>
              </a:rPr>
              <a:t>mm short of the </a:t>
            </a:r>
            <a:r>
              <a:rPr lang="en-US" dirty="0" smtClean="0">
                <a:cs typeface="+mn-cs"/>
              </a:rPr>
              <a:t>vestibular depth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Diagnostic casts usually overextended (irreversible hydrocolloid)</a:t>
            </a:r>
          </a:p>
        </p:txBody>
      </p:sp>
      <p:pic>
        <p:nvPicPr>
          <p:cNvPr id="30730" name="Picture 10" descr="bm15/61                                                        0001659B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0132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Extension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5715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Outline the depth of vestibule</a:t>
            </a:r>
          </a:p>
          <a:p>
            <a:pPr lvl="1" eaLnBrk="1" hangingPunct="1">
              <a:defRPr/>
            </a:pPr>
            <a:r>
              <a:rPr lang="en-US"/>
              <a:t>vertical portion turns toward horizontal</a:t>
            </a:r>
          </a:p>
          <a:p>
            <a:pPr lvl="1" eaLnBrk="1" hangingPunct="1">
              <a:defRPr/>
            </a:pPr>
            <a:r>
              <a:rPr lang="en-US"/>
              <a:t>Through hamular notches across vibrating line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Provide room for frenal attachments </a:t>
            </a:r>
          </a:p>
        </p:txBody>
      </p:sp>
      <p:pic>
        <p:nvPicPr>
          <p:cNvPr id="61444" name="Picture 11" descr="bm11/61                                                        0001659B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18518" t="3333" r="14813" b="8888"/>
          <a:stretch>
            <a:fillRect/>
          </a:stretch>
        </p:blipFill>
        <p:spPr bwMode="auto">
          <a:xfrm>
            <a:off x="5486400" y="3429000"/>
            <a:ext cx="32004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Block-Out Undercuts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3886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Baseplate wax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Prevent tray from locking onto cast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Lubricate cast (Petroleum jelly or Alcote)</a:t>
            </a:r>
          </a:p>
        </p:txBody>
      </p:sp>
      <p:pic>
        <p:nvPicPr>
          <p:cNvPr id="62468" name="Picture 10" descr="bm04/61                                                        0001659B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800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11" descr="bm10/61                                                        0001659B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2819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12" descr="bm05/61                                                        0001659BMacintosh HD                   ABA78158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124200"/>
            <a:ext cx="2819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Wax Spacer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4572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One thickness of base plate wax over the </a:t>
            </a:r>
            <a:r>
              <a:rPr lang="en-US" dirty="0" smtClean="0">
                <a:cs typeface="+mn-cs"/>
              </a:rPr>
              <a:t>maxillary cast </a:t>
            </a:r>
            <a:r>
              <a:rPr lang="en-US" b="0" dirty="0" smtClean="0">
                <a:solidFill>
                  <a:srgbClr val="FF0000"/>
                </a:solidFill>
                <a:cs typeface="+mn-cs"/>
              </a:rPr>
              <a:t>*</a:t>
            </a:r>
            <a:endParaRPr lang="en-US" b="0" dirty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Trim line in vestibule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Trim </a:t>
            </a:r>
            <a:r>
              <a:rPr lang="en-US" dirty="0" err="1">
                <a:cs typeface="+mn-cs"/>
              </a:rPr>
              <a:t>to“butterfly</a:t>
            </a:r>
            <a:r>
              <a:rPr lang="en-US" dirty="0">
                <a:cs typeface="+mn-cs"/>
              </a:rPr>
              <a:t>” configuration glandular tissue </a:t>
            </a:r>
          </a:p>
        </p:txBody>
      </p:sp>
      <p:pic>
        <p:nvPicPr>
          <p:cNvPr id="63492" name="Picture 10" descr="bm12/61                                                        0001659B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l="23701" t="14815" r="19257" b="8517"/>
          <a:stretch>
            <a:fillRect/>
          </a:stretch>
        </p:blipFill>
        <p:spPr bwMode="auto">
          <a:xfrm>
            <a:off x="5181600" y="2667000"/>
            <a:ext cx="37338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Wax Spacer</a:t>
            </a: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4191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Minimizes hydraulic pressures </a:t>
            </a:r>
          </a:p>
          <a:p>
            <a:pPr lvl="1" eaLnBrk="1" hangingPunct="1">
              <a:defRPr/>
            </a:pPr>
            <a:r>
              <a:rPr lang="en-US"/>
              <a:t>Do not place relief over blockout </a:t>
            </a:r>
          </a:p>
          <a:p>
            <a:pPr lvl="1" eaLnBrk="1" hangingPunct="1">
              <a:defRPr/>
            </a:pPr>
            <a:r>
              <a:rPr lang="en-US"/>
              <a:t>Already space from tissue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Provides room for impression material</a:t>
            </a:r>
          </a:p>
        </p:txBody>
      </p:sp>
      <p:grpSp>
        <p:nvGrpSpPr>
          <p:cNvPr id="65540" name="Group 14"/>
          <p:cNvGrpSpPr>
            <a:grpSpLocks/>
          </p:cNvGrpSpPr>
          <p:nvPr/>
        </p:nvGrpSpPr>
        <p:grpSpPr bwMode="auto">
          <a:xfrm>
            <a:off x="5638800" y="1752600"/>
            <a:ext cx="2590800" cy="4622800"/>
            <a:chOff x="3504" y="1120"/>
            <a:chExt cx="1632" cy="2912"/>
          </a:xfrm>
        </p:grpSpPr>
        <p:pic>
          <p:nvPicPr>
            <p:cNvPr id="65541" name="Picture 11" descr="bm07/61                                                        0001659BMacintosh HD                   ABA78158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4" y="1120"/>
              <a:ext cx="1632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2" name="Picture 12" descr="bm08/61                                                        0001659BMacintosh HD                   ABA78158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2112"/>
              <a:ext cx="1632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3" name="Picture 13" descr="bm09/61                                                        0001659BMacintosh HD                   ABA78158:"/>
            <p:cNvPicPr>
              <a:picLocks noChangeAspect="1" noChangeArrowheads="1"/>
            </p:cNvPicPr>
            <p:nvPr/>
          </p:nvPicPr>
          <p:blipFill>
            <a:blip r:embed="rId4" cstate="print"/>
            <a:srcRect b="11765"/>
            <a:stretch>
              <a:fillRect/>
            </a:stretch>
          </p:blipFill>
          <p:spPr bwMode="auto">
            <a:xfrm>
              <a:off x="3504" y="3072"/>
              <a:ext cx="163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457200" y="1828800"/>
            <a:ext cx="8229600" cy="419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Trimming the Tray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3000" y="2514600"/>
          <a:ext cx="7543800" cy="2717800"/>
        </p:xfrm>
        <a:graphic>
          <a:graphicData uri="http://schemas.openxmlformats.org/presentationml/2006/ole">
            <p:oleObj spid="_x0000_s1026" name="Document" r:id="rId3" imgW="5956300" imgH="214630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Handle Addition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Small vertical </a:t>
            </a:r>
            <a:r>
              <a:rPr lang="en-US" dirty="0" smtClean="0">
                <a:cs typeface="+mn-cs"/>
              </a:rPr>
              <a:t>handle</a:t>
            </a:r>
            <a:endParaRPr lang="en-US" dirty="0">
              <a:cs typeface="+mn-cs"/>
            </a:endParaRPr>
          </a:p>
        </p:txBody>
      </p:sp>
      <p:pic>
        <p:nvPicPr>
          <p:cNvPr id="16394" name="Picture 10" descr="bm15/61                                                        0001659B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86200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Auxiliary Handles</a:t>
            </a:r>
            <a:br>
              <a:rPr lang="en-US">
                <a:cs typeface="+mj-cs"/>
              </a:rPr>
            </a:br>
            <a:r>
              <a:rPr lang="en-US" sz="3200" i="1">
                <a:solidFill>
                  <a:schemeClr val="tx1"/>
                </a:solidFill>
                <a:cs typeface="+mj-cs"/>
              </a:rPr>
              <a:t>Mandible</a:t>
            </a:r>
            <a:endParaRPr lang="en-US">
              <a:cs typeface="+mj-cs"/>
            </a:endParaRP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6781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For stabilization 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Orientation the tongue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Area of 2nd premolars / 1st molars</a:t>
            </a:r>
          </a:p>
        </p:txBody>
      </p:sp>
      <p:pic>
        <p:nvPicPr>
          <p:cNvPr id="18442" name="Picture 10" descr="fi04/73                                                        00018676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148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8443" name="Picture 11" descr="bm17/61                                                        0001659B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4724400" y="4165600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2286000"/>
            <a:ext cx="8026400" cy="1144588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4400" dirty="0" smtClean="0">
                <a:solidFill>
                  <a:srgbClr val="E2E642"/>
                </a:solidFill>
                <a:cs typeface="+mj-cs"/>
              </a:rPr>
              <a:t>Preliminary Edentulous Impressions</a:t>
            </a:r>
            <a:endParaRPr lang="en-US" sz="6000" dirty="0" smtClean="0">
              <a:cs typeface="+mj-cs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Finish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Arbor-bands and acrylic burs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Round and smooth edges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Mask and eye protection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Custom Trays - Quality Failures</a:t>
            </a:r>
            <a:endParaRPr lang="en-US" sz="3200" dirty="0"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7800" y="1676400"/>
            <a:ext cx="6477000" cy="41148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i="0" dirty="0" smtClean="0">
                <a:cs typeface="+mn-cs"/>
              </a:rPr>
              <a:t>Border extensions significantly longer or shorter than standard. </a:t>
            </a:r>
          </a:p>
          <a:p>
            <a:pPr eaLnBrk="1" hangingPunct="1">
              <a:defRPr/>
            </a:pPr>
            <a:r>
              <a:rPr lang="en-US" sz="2400" i="0" dirty="0" smtClean="0">
                <a:cs typeface="+mn-cs"/>
              </a:rPr>
              <a:t>Tray not stable (flexible) due to insufficient thickness. </a:t>
            </a:r>
          </a:p>
          <a:p>
            <a:pPr eaLnBrk="1" hangingPunct="1">
              <a:defRPr/>
            </a:pPr>
            <a:r>
              <a:rPr lang="en-US" sz="2400" i="0" dirty="0" smtClean="0">
                <a:cs typeface="+mn-cs"/>
              </a:rPr>
              <a:t>Tray cracked or damaged. </a:t>
            </a:r>
          </a:p>
          <a:p>
            <a:pPr eaLnBrk="1" hangingPunct="1">
              <a:defRPr/>
            </a:pPr>
            <a:r>
              <a:rPr lang="en-US" sz="2400" i="0" dirty="0" smtClean="0">
                <a:cs typeface="+mn-cs"/>
              </a:rPr>
              <a:t>Improper handle position (interferes with border molding or insertion). </a:t>
            </a:r>
          </a:p>
          <a:p>
            <a:pPr eaLnBrk="1" hangingPunct="1">
              <a:defRPr/>
            </a:pPr>
            <a:r>
              <a:rPr lang="en-US" sz="2400" i="0" dirty="0" smtClean="0">
                <a:cs typeface="+mn-cs"/>
              </a:rPr>
              <a:t>Sharp and/or rough edges, which may irritate the patient. 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Check custom tray in mouth prior to border molding</a:t>
            </a:r>
            <a:endParaRPr lang="en-US" dirty="0">
              <a:cs typeface="+mj-cs"/>
            </a:endParaRPr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981200"/>
            <a:ext cx="6553200" cy="4572000"/>
          </a:xfrm>
          <a:ln w="12700" cap="sq"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References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66800" y="2286000"/>
            <a:ext cx="6781800" cy="4114800"/>
          </a:xfrm>
        </p:spPr>
        <p:txBody>
          <a:bodyPr/>
          <a:lstStyle/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Dalhousie Continuing </a:t>
            </a:r>
            <a:r>
              <a:rPr lang="en-US" dirty="0" smtClean="0"/>
              <a:t>Education</a:t>
            </a:r>
            <a:endParaRPr lang="en-US" dirty="0" smtClean="0"/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Complete </a:t>
            </a:r>
            <a:r>
              <a:rPr lang="en-US" dirty="0" smtClean="0"/>
              <a:t>Denture </a:t>
            </a:r>
            <a:r>
              <a:rPr lang="en-US" dirty="0" err="1" smtClean="0"/>
              <a:t>Prosthodontics</a:t>
            </a:r>
            <a:r>
              <a:rPr lang="en-US" dirty="0" smtClean="0"/>
              <a:t>, 1</a:t>
            </a:r>
            <a:r>
              <a:rPr lang="en-US" baseline="30000" dirty="0" smtClean="0"/>
              <a:t>st</a:t>
            </a:r>
            <a:r>
              <a:rPr lang="en-US" dirty="0" smtClean="0"/>
              <a:t> Edition, 2006 by John Joy </a:t>
            </a:r>
            <a:r>
              <a:rPr lang="en-US" dirty="0" err="1" smtClean="0"/>
              <a:t>Manappallil</a:t>
            </a:r>
            <a:r>
              <a:rPr lang="en-US" dirty="0" smtClean="0"/>
              <a:t>, </a:t>
            </a:r>
            <a:r>
              <a:rPr lang="en-US" dirty="0" smtClean="0"/>
              <a:t>Chapter  </a:t>
            </a:r>
            <a:r>
              <a:rPr lang="en-US" dirty="0" smtClean="0"/>
              <a:t>6 </a:t>
            </a:r>
            <a:endParaRPr lang="en-US" dirty="0" smtClean="0"/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Preliminary Edentulous Impressions</a:t>
            </a:r>
            <a:endParaRPr lang="en-US" smtClean="0">
              <a:cs typeface="+mj-cs"/>
            </a:endParaRP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08100" y="2060575"/>
            <a:ext cx="6311900" cy="3465513"/>
          </a:xfrm>
        </p:spPr>
        <p:txBody>
          <a:bodyPr/>
          <a:lstStyle/>
          <a:p>
            <a:pPr marL="682625" indent="-504825" eaLnBrk="1" hangingPunct="1">
              <a:defRPr/>
            </a:pPr>
            <a:r>
              <a:rPr lang="en-US" dirty="0" smtClean="0">
                <a:cs typeface="+mn-cs"/>
              </a:rPr>
              <a:t>Preliminary impressions (slightly overextended) needed for diagnostic casts for making custom trays</a:t>
            </a:r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 cstate="print"/>
          <a:srcRect l="18518" t="8888" r="16296" b="8888"/>
          <a:stretch>
            <a:fillRect/>
          </a:stretch>
        </p:blipFill>
        <p:spPr bwMode="auto">
          <a:xfrm>
            <a:off x="1422400" y="4038600"/>
            <a:ext cx="2506663" cy="2370138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3" cstate="print"/>
          <a:srcRect l="8888" t="14444" r="8887"/>
          <a:stretch>
            <a:fillRect/>
          </a:stretch>
        </p:blipFill>
        <p:spPr bwMode="auto">
          <a:xfrm>
            <a:off x="4876800" y="4038600"/>
            <a:ext cx="3048000" cy="2379663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Tray Selection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Stock tray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Perforated </a:t>
            </a:r>
            <a:r>
              <a:rPr lang="en-US" dirty="0" err="1" smtClean="0">
                <a:cs typeface="+mn-cs"/>
              </a:rPr>
              <a:t>vs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nonperforated</a:t>
            </a:r>
            <a:r>
              <a:rPr lang="en-US" dirty="0" smtClean="0">
                <a:cs typeface="+mn-cs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cs typeface="+mn-cs"/>
              </a:rPr>
              <a:t>*</a:t>
            </a: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Dentulous</a:t>
            </a:r>
            <a:r>
              <a:rPr lang="en-US" dirty="0" smtClean="0">
                <a:cs typeface="+mn-cs"/>
              </a:rPr>
              <a:t>, edentulous, and combination tray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6628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524000"/>
            <a:ext cx="3733800" cy="2514600"/>
          </a:xfrm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14800"/>
            <a:ext cx="3829050" cy="1981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Tray Selection for Alginate (irreversible hydrocolloid) Preliminary Impression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1338" y="2438400"/>
            <a:ext cx="4606925" cy="3465513"/>
          </a:xfrm>
        </p:spPr>
        <p:txBody>
          <a:bodyPr/>
          <a:lstStyle/>
          <a:p>
            <a:pPr marL="519113" indent="-519113" eaLnBrk="1" hangingPunct="1">
              <a:defRPr/>
            </a:pPr>
            <a:r>
              <a:rPr lang="en-US" dirty="0" smtClean="0">
                <a:cs typeface="+mn-cs"/>
              </a:rPr>
              <a:t>5 mm of clearance with soft tissues</a:t>
            </a:r>
          </a:p>
          <a:p>
            <a:pPr marL="519113" indent="-519113" eaLnBrk="1" hangingPunct="1">
              <a:defRPr/>
            </a:pPr>
            <a:r>
              <a:rPr lang="en-US" dirty="0" smtClean="0">
                <a:cs typeface="+mn-cs"/>
              </a:rPr>
              <a:t>Extends to reflection of mucosa</a:t>
            </a:r>
          </a:p>
          <a:p>
            <a:pPr marL="519113" indent="-519113" eaLnBrk="1" hangingPunct="1">
              <a:defRPr/>
            </a:pPr>
            <a:r>
              <a:rPr lang="en-US" dirty="0" smtClean="0">
                <a:cs typeface="+mn-cs"/>
              </a:rPr>
              <a:t>Hydrocolloid requires bulk for accuracy, strength and stability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 cstate="print"/>
          <a:srcRect l="5923" r="10368" b="16664"/>
          <a:stretch>
            <a:fillRect/>
          </a:stretch>
        </p:blipFill>
        <p:spPr bwMode="auto">
          <a:xfrm>
            <a:off x="5148263" y="2398713"/>
            <a:ext cx="3521075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سمة11">
  <a:themeElements>
    <a:clrScheme name=" Loney 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 Loney Pulse">
      <a:majorFont>
        <a:latin typeface="Time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 Loney 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Loney 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Loney 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Loney 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Loney 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Loney 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سمة11</Template>
  <TotalTime>1619</TotalTime>
  <Words>1206</Words>
  <Application>Microsoft Office PowerPoint</Application>
  <PresentationFormat>عرض على الشاشة (3:4)‏</PresentationFormat>
  <Paragraphs>228</Paragraphs>
  <Slides>63</Slides>
  <Notes>4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63</vt:i4>
      </vt:variant>
    </vt:vector>
  </HeadingPairs>
  <TitlesOfParts>
    <vt:vector size="65" baseType="lpstr">
      <vt:lpstr>سمة11</vt:lpstr>
      <vt:lpstr>Document</vt:lpstr>
      <vt:lpstr>Preliminary Edentulous Impressions &amp; Custom Tray Fabrication</vt:lpstr>
      <vt:lpstr>What Is An Impression?</vt:lpstr>
      <vt:lpstr>Principles &amp; objectives of impression making</vt:lpstr>
      <vt:lpstr>Making impressions</vt:lpstr>
      <vt:lpstr>Seating of the patient</vt:lpstr>
      <vt:lpstr>Preliminary Edentulous Impressions</vt:lpstr>
      <vt:lpstr>Preliminary Edentulous Impressions</vt:lpstr>
      <vt:lpstr>Tray Selection</vt:lpstr>
      <vt:lpstr>Tray Selection for Alginate (irreversible hydrocolloid) Preliminary Impression</vt:lpstr>
      <vt:lpstr>Tray Selection</vt:lpstr>
      <vt:lpstr>Tray Selection</vt:lpstr>
      <vt:lpstr>Tray Modification</vt:lpstr>
      <vt:lpstr>Preliminary Edentulous Impression Materials</vt:lpstr>
      <vt:lpstr>If Severly Resorped Ridge?</vt:lpstr>
      <vt:lpstr>Preliminary edentulous impression materials</vt:lpstr>
      <vt:lpstr>Alginate Storage </vt:lpstr>
      <vt:lpstr>Alginate Storage</vt:lpstr>
      <vt:lpstr>Patient Preparation</vt:lpstr>
      <vt:lpstr>Patient Preparation for alginate impression</vt:lpstr>
      <vt:lpstr>Mark Vibrating Line</vt:lpstr>
      <vt:lpstr>Locate &amp; Mark the Hamular Notch</vt:lpstr>
      <vt:lpstr>Indelible Marks Prior to Impression</vt:lpstr>
      <vt:lpstr>Measuring Powder</vt:lpstr>
      <vt:lpstr>Mixing </vt:lpstr>
      <vt:lpstr>Cheek Retraction</vt:lpstr>
      <vt:lpstr>Alginate Syringe Technique</vt:lpstr>
      <vt:lpstr>Syringe Preparation</vt:lpstr>
      <vt:lpstr>Plunger Preparation</vt:lpstr>
      <vt:lpstr>Syringe Loading</vt:lpstr>
      <vt:lpstr>Preliminary Impressions</vt:lpstr>
      <vt:lpstr>Preliminary Impressions</vt:lpstr>
      <vt:lpstr>Preliminary Impressions</vt:lpstr>
      <vt:lpstr>Preliminary Impressions</vt:lpstr>
      <vt:lpstr>Preliminary Impressions</vt:lpstr>
      <vt:lpstr>Preliminary Impressions </vt:lpstr>
      <vt:lpstr>Preliminary Impressions</vt:lpstr>
      <vt:lpstr>Sample Impressions</vt:lpstr>
      <vt:lpstr>Sample Impressions</vt:lpstr>
      <vt:lpstr>Some Problems </vt:lpstr>
      <vt:lpstr>Some Problems</vt:lpstr>
      <vt:lpstr>الشريحة 41</vt:lpstr>
      <vt:lpstr>Pouring a Model</vt:lpstr>
      <vt:lpstr>الشريحة 43</vt:lpstr>
      <vt:lpstr>Pouring a Model</vt:lpstr>
      <vt:lpstr>Trimming Casts</vt:lpstr>
      <vt:lpstr>Trimming Casts</vt:lpstr>
      <vt:lpstr>Custom Trays</vt:lpstr>
      <vt:lpstr>Custom Trays</vt:lpstr>
      <vt:lpstr>Purpose of a Custom Tray</vt:lpstr>
      <vt:lpstr>Purpose of a Custom Tray</vt:lpstr>
      <vt:lpstr>Custom Material</vt:lpstr>
      <vt:lpstr>Extension </vt:lpstr>
      <vt:lpstr>Extension</vt:lpstr>
      <vt:lpstr>Block-Out Undercuts</vt:lpstr>
      <vt:lpstr>Wax Spacer</vt:lpstr>
      <vt:lpstr>Wax Spacer</vt:lpstr>
      <vt:lpstr>Trimming the Tray</vt:lpstr>
      <vt:lpstr>Handle Addition</vt:lpstr>
      <vt:lpstr>Auxiliary Handles Mandible</vt:lpstr>
      <vt:lpstr>Finish</vt:lpstr>
      <vt:lpstr>Custom Trays - Quality Failures</vt:lpstr>
      <vt:lpstr>Check custom tray in mouth prior to border molding</vt:lpstr>
      <vt:lpstr>References </vt:lpstr>
    </vt:vector>
  </TitlesOfParts>
  <Company>Dalhousie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Impressions for Complete Dentures</dc:title>
  <dc:creator>Dr. R. Price</dc:creator>
  <cp:lastModifiedBy>Dr.rola</cp:lastModifiedBy>
  <cp:revision>58</cp:revision>
  <dcterms:created xsi:type="dcterms:W3CDTF">2001-07-16T15:39:43Z</dcterms:created>
  <dcterms:modified xsi:type="dcterms:W3CDTF">2012-11-30T16:09:39Z</dcterms:modified>
</cp:coreProperties>
</file>