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313" r:id="rId2"/>
    <p:sldId id="322" r:id="rId3"/>
    <p:sldId id="257" r:id="rId4"/>
    <p:sldId id="325" r:id="rId5"/>
    <p:sldId id="337" r:id="rId6"/>
    <p:sldId id="258" r:id="rId7"/>
    <p:sldId id="259" r:id="rId8"/>
    <p:sldId id="260" r:id="rId9"/>
    <p:sldId id="261" r:id="rId10"/>
    <p:sldId id="262" r:id="rId11"/>
    <p:sldId id="263" r:id="rId12"/>
    <p:sldId id="265" r:id="rId13"/>
    <p:sldId id="264" r:id="rId14"/>
    <p:sldId id="266" r:id="rId15"/>
    <p:sldId id="336" r:id="rId16"/>
    <p:sldId id="334" r:id="rId17"/>
    <p:sldId id="335" r:id="rId18"/>
    <p:sldId id="267" r:id="rId19"/>
    <p:sldId id="269" r:id="rId20"/>
    <p:sldId id="317" r:id="rId21"/>
    <p:sldId id="318" r:id="rId22"/>
    <p:sldId id="319" r:id="rId23"/>
    <p:sldId id="320" r:id="rId24"/>
    <p:sldId id="321" r:id="rId25"/>
    <p:sldId id="331" r:id="rId26"/>
    <p:sldId id="329" r:id="rId27"/>
    <p:sldId id="330" r:id="rId28"/>
    <p:sldId id="314" r:id="rId29"/>
    <p:sldId id="345" r:id="rId30"/>
    <p:sldId id="344" r:id="rId31"/>
    <p:sldId id="341" r:id="rId32"/>
    <p:sldId id="339" r:id="rId33"/>
    <p:sldId id="346" r:id="rId34"/>
    <p:sldId id="271" r:id="rId35"/>
    <p:sldId id="272" r:id="rId36"/>
    <p:sldId id="343" r:id="rId37"/>
    <p:sldId id="273" r:id="rId38"/>
    <p:sldId id="274" r:id="rId39"/>
    <p:sldId id="276" r:id="rId40"/>
    <p:sldId id="338" r:id="rId41"/>
    <p:sldId id="34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400D1-B478-432C-81B7-A5C9193A8767}" type="datetimeFigureOut">
              <a:rPr lang="en-US" smtClean="0"/>
              <a:pPr/>
              <a:t>5/27/2012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63EFF-F2C0-487E-942A-28F5342A9F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n-US"/>
          </a:p>
        </p:txBody>
      </p:sp>
      <p:sp>
        <p:nvSpPr>
          <p:cNvPr id="5" name="Rectangle 3"/>
          <p:cNvSpPr>
            <a:spLocks noGrp="1" noChangeArrowheads="1"/>
          </p:cNvSpPr>
          <p:nvPr>
            <p:ph type="dt" sz="quarter" idx="1"/>
          </p:nvPr>
        </p:nvSpPr>
        <p:spPr/>
        <p:txBody>
          <a:bodyPr/>
          <a:lstStyle/>
          <a:p>
            <a:pPr>
              <a:defRPr/>
            </a:pPr>
            <a:endParaRPr lang="en-US"/>
          </a:p>
        </p:txBody>
      </p:sp>
      <p:sp>
        <p:nvSpPr>
          <p:cNvPr id="6" name="Rectangle 6"/>
          <p:cNvSpPr>
            <a:spLocks noGrp="1" noChangeArrowheads="1"/>
          </p:cNvSpPr>
          <p:nvPr>
            <p:ph type="ftr" sz="quarter" idx="4"/>
          </p:nvPr>
        </p:nvSpPr>
        <p:spPr/>
        <p:txBody>
          <a:bodyPr/>
          <a:lstStyle/>
          <a:p>
            <a:pPr>
              <a:defRPr/>
            </a:pPr>
            <a:endParaRPr lang="en-US"/>
          </a:p>
        </p:txBody>
      </p:sp>
      <p:sp>
        <p:nvSpPr>
          <p:cNvPr id="7" name="Rectangle 7"/>
          <p:cNvSpPr>
            <a:spLocks noGrp="1" noChangeArrowheads="1"/>
          </p:cNvSpPr>
          <p:nvPr>
            <p:ph type="sldNum" sz="quarter" idx="5"/>
          </p:nvPr>
        </p:nvSpPr>
        <p:spPr/>
        <p:txBody>
          <a:bodyPr/>
          <a:lstStyle/>
          <a:p>
            <a:pPr>
              <a:defRPr/>
            </a:pPr>
            <a:fld id="{2094819E-ED59-44B4-9F9E-A9023A439240}" type="slidenum">
              <a:rPr lang="en-US"/>
              <a:pPr>
                <a:defRPr/>
              </a:pPr>
              <a:t>1</a:t>
            </a:fld>
            <a:endParaRPr lang="en-US"/>
          </a:p>
        </p:txBody>
      </p:sp>
      <p:sp>
        <p:nvSpPr>
          <p:cNvPr id="49158"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pPr>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C12029F5-0108-4CB1-ADCF-6A4470FF9374}" type="slidenum">
              <a:rPr lang="en-US"/>
              <a:pPr/>
              <a:t>21</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A282CB14-8B2C-42BA-99F8-624F032F949E}" type="slidenum">
              <a:rPr lang="en-US"/>
              <a:pPr/>
              <a:t>22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F18FD74F-6675-40A7-8EC1-1AA5BED63225}" type="slidenum">
              <a:rPr lang="en-US"/>
              <a:pPr/>
              <a:t>23</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2E538913-FC96-4852-9DEE-068E2A90F379}" type="slidenum">
              <a:rPr lang="en-US"/>
              <a:pPr/>
              <a:t>24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n-US"/>
          </a:p>
        </p:txBody>
      </p:sp>
      <p:sp>
        <p:nvSpPr>
          <p:cNvPr id="5" name="Rectangle 3"/>
          <p:cNvSpPr>
            <a:spLocks noGrp="1" noChangeArrowheads="1"/>
          </p:cNvSpPr>
          <p:nvPr>
            <p:ph type="dt" sz="quarter" idx="1"/>
          </p:nvPr>
        </p:nvSpPr>
        <p:spPr/>
        <p:txBody>
          <a:bodyPr/>
          <a:lstStyle/>
          <a:p>
            <a:pPr>
              <a:defRPr/>
            </a:pPr>
            <a:endParaRPr lang="en-US"/>
          </a:p>
        </p:txBody>
      </p:sp>
      <p:sp>
        <p:nvSpPr>
          <p:cNvPr id="6" name="Rectangle 6"/>
          <p:cNvSpPr>
            <a:spLocks noGrp="1" noChangeArrowheads="1"/>
          </p:cNvSpPr>
          <p:nvPr>
            <p:ph type="ftr" sz="quarter" idx="4"/>
          </p:nvPr>
        </p:nvSpPr>
        <p:spPr/>
        <p:txBody>
          <a:bodyPr/>
          <a:lstStyle/>
          <a:p>
            <a:pPr>
              <a:defRPr/>
            </a:pPr>
            <a:endParaRPr lang="en-US"/>
          </a:p>
        </p:txBody>
      </p:sp>
      <p:sp>
        <p:nvSpPr>
          <p:cNvPr id="7" name="Rectangle 7"/>
          <p:cNvSpPr>
            <a:spLocks noGrp="1" noChangeArrowheads="1"/>
          </p:cNvSpPr>
          <p:nvPr>
            <p:ph type="sldNum" sz="quarter" idx="5"/>
          </p:nvPr>
        </p:nvSpPr>
        <p:spPr/>
        <p:txBody>
          <a:bodyPr/>
          <a:lstStyle/>
          <a:p>
            <a:pPr>
              <a:defRPr/>
            </a:pPr>
            <a:fld id="{81772491-147C-475F-86D9-3A767823C3A0}" type="slidenum">
              <a:rPr lang="en-US"/>
              <a:pPr>
                <a:defRPr/>
              </a:pPr>
              <a:t>34</a:t>
            </a:fld>
            <a:endParaRPr lang="en-US"/>
          </a:p>
        </p:txBody>
      </p:sp>
      <p:sp>
        <p:nvSpPr>
          <p:cNvPr id="52230"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pPr>
              <a:defRP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n-US"/>
          </a:p>
        </p:txBody>
      </p:sp>
      <p:sp>
        <p:nvSpPr>
          <p:cNvPr id="5" name="Rectangle 3"/>
          <p:cNvSpPr>
            <a:spLocks noGrp="1" noChangeArrowheads="1"/>
          </p:cNvSpPr>
          <p:nvPr>
            <p:ph type="dt" sz="quarter" idx="1"/>
          </p:nvPr>
        </p:nvSpPr>
        <p:spPr/>
        <p:txBody>
          <a:bodyPr/>
          <a:lstStyle/>
          <a:p>
            <a:pPr>
              <a:defRPr/>
            </a:pPr>
            <a:endParaRPr lang="en-US"/>
          </a:p>
        </p:txBody>
      </p:sp>
      <p:sp>
        <p:nvSpPr>
          <p:cNvPr id="6" name="Rectangle 6"/>
          <p:cNvSpPr>
            <a:spLocks noGrp="1" noChangeArrowheads="1"/>
          </p:cNvSpPr>
          <p:nvPr>
            <p:ph type="ftr" sz="quarter" idx="4"/>
          </p:nvPr>
        </p:nvSpPr>
        <p:spPr/>
        <p:txBody>
          <a:bodyPr/>
          <a:lstStyle/>
          <a:p>
            <a:pPr>
              <a:defRPr/>
            </a:pPr>
            <a:endParaRPr lang="en-US"/>
          </a:p>
        </p:txBody>
      </p:sp>
      <p:sp>
        <p:nvSpPr>
          <p:cNvPr id="7" name="Rectangle 7"/>
          <p:cNvSpPr>
            <a:spLocks noGrp="1" noChangeArrowheads="1"/>
          </p:cNvSpPr>
          <p:nvPr>
            <p:ph type="sldNum" sz="quarter" idx="5"/>
          </p:nvPr>
        </p:nvSpPr>
        <p:spPr/>
        <p:txBody>
          <a:bodyPr/>
          <a:lstStyle/>
          <a:p>
            <a:pPr>
              <a:defRPr/>
            </a:pPr>
            <a:fld id="{2479AD5C-9E99-42A5-9CC0-3F4F28E5C4E3}" type="slidenum">
              <a:rPr lang="en-US"/>
              <a:pPr>
                <a:defRPr/>
              </a:pPr>
              <a:t>35</a:t>
            </a:fld>
            <a:endParaRPr lang="en-US"/>
          </a:p>
        </p:txBody>
      </p:sp>
      <p:sp>
        <p:nvSpPr>
          <p:cNvPr id="53254"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pPr>
              <a:defRPr/>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n-US"/>
          </a:p>
        </p:txBody>
      </p:sp>
      <p:sp>
        <p:nvSpPr>
          <p:cNvPr id="5" name="Rectangle 3"/>
          <p:cNvSpPr>
            <a:spLocks noGrp="1" noChangeArrowheads="1"/>
          </p:cNvSpPr>
          <p:nvPr>
            <p:ph type="dt" sz="quarter" idx="1"/>
          </p:nvPr>
        </p:nvSpPr>
        <p:spPr/>
        <p:txBody>
          <a:bodyPr/>
          <a:lstStyle/>
          <a:p>
            <a:pPr>
              <a:defRPr/>
            </a:pPr>
            <a:endParaRPr lang="en-US"/>
          </a:p>
        </p:txBody>
      </p:sp>
      <p:sp>
        <p:nvSpPr>
          <p:cNvPr id="6" name="Rectangle 6"/>
          <p:cNvSpPr>
            <a:spLocks noGrp="1" noChangeArrowheads="1"/>
          </p:cNvSpPr>
          <p:nvPr>
            <p:ph type="ftr" sz="quarter" idx="4"/>
          </p:nvPr>
        </p:nvSpPr>
        <p:spPr/>
        <p:txBody>
          <a:bodyPr/>
          <a:lstStyle/>
          <a:p>
            <a:pPr>
              <a:defRPr/>
            </a:pPr>
            <a:endParaRPr lang="en-US"/>
          </a:p>
        </p:txBody>
      </p:sp>
      <p:sp>
        <p:nvSpPr>
          <p:cNvPr id="7" name="Rectangle 7"/>
          <p:cNvSpPr>
            <a:spLocks noGrp="1" noChangeArrowheads="1"/>
          </p:cNvSpPr>
          <p:nvPr>
            <p:ph type="sldNum" sz="quarter" idx="5"/>
          </p:nvPr>
        </p:nvSpPr>
        <p:spPr/>
        <p:txBody>
          <a:bodyPr/>
          <a:lstStyle/>
          <a:p>
            <a:pPr>
              <a:defRPr/>
            </a:pPr>
            <a:fld id="{352917EE-1914-4D2C-BFD0-B6A8F57D31BE}" type="slidenum">
              <a:rPr lang="en-US"/>
              <a:pPr>
                <a:defRPr/>
              </a:pPr>
              <a:t>36</a:t>
            </a:fld>
            <a:endParaRPr lang="en-US"/>
          </a:p>
        </p:txBody>
      </p:sp>
      <p:sp>
        <p:nvSpPr>
          <p:cNvPr id="58374"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pPr>
              <a:defRP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n-US"/>
          </a:p>
        </p:txBody>
      </p:sp>
      <p:sp>
        <p:nvSpPr>
          <p:cNvPr id="5" name="Rectangle 3"/>
          <p:cNvSpPr>
            <a:spLocks noGrp="1" noChangeArrowheads="1"/>
          </p:cNvSpPr>
          <p:nvPr>
            <p:ph type="dt" sz="quarter" idx="1"/>
          </p:nvPr>
        </p:nvSpPr>
        <p:spPr/>
        <p:txBody>
          <a:bodyPr/>
          <a:lstStyle/>
          <a:p>
            <a:pPr>
              <a:defRPr/>
            </a:pPr>
            <a:endParaRPr lang="en-US"/>
          </a:p>
        </p:txBody>
      </p:sp>
      <p:sp>
        <p:nvSpPr>
          <p:cNvPr id="6" name="Rectangle 6"/>
          <p:cNvSpPr>
            <a:spLocks noGrp="1" noChangeArrowheads="1"/>
          </p:cNvSpPr>
          <p:nvPr>
            <p:ph type="ftr" sz="quarter" idx="4"/>
          </p:nvPr>
        </p:nvSpPr>
        <p:spPr/>
        <p:txBody>
          <a:bodyPr/>
          <a:lstStyle/>
          <a:p>
            <a:pPr>
              <a:defRPr/>
            </a:pPr>
            <a:endParaRPr lang="en-US"/>
          </a:p>
        </p:txBody>
      </p:sp>
      <p:sp>
        <p:nvSpPr>
          <p:cNvPr id="7" name="Rectangle 7"/>
          <p:cNvSpPr>
            <a:spLocks noGrp="1" noChangeArrowheads="1"/>
          </p:cNvSpPr>
          <p:nvPr>
            <p:ph type="sldNum" sz="quarter" idx="5"/>
          </p:nvPr>
        </p:nvSpPr>
        <p:spPr/>
        <p:txBody>
          <a:bodyPr/>
          <a:lstStyle/>
          <a:p>
            <a:pPr>
              <a:defRPr/>
            </a:pPr>
            <a:fld id="{28687FCF-63FE-40B5-AEFD-AD9A465A2370}" type="slidenum">
              <a:rPr lang="en-US"/>
              <a:pPr>
                <a:defRPr/>
              </a:pPr>
              <a:t>37</a:t>
            </a:fld>
            <a:endParaRPr lang="en-US"/>
          </a:p>
        </p:txBody>
      </p:sp>
      <p:sp>
        <p:nvSpPr>
          <p:cNvPr id="54278"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pPr>
              <a:defRPr/>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n-US"/>
          </a:p>
        </p:txBody>
      </p:sp>
      <p:sp>
        <p:nvSpPr>
          <p:cNvPr id="5" name="Rectangle 3"/>
          <p:cNvSpPr>
            <a:spLocks noGrp="1" noChangeArrowheads="1"/>
          </p:cNvSpPr>
          <p:nvPr>
            <p:ph type="dt" sz="quarter" idx="1"/>
          </p:nvPr>
        </p:nvSpPr>
        <p:spPr/>
        <p:txBody>
          <a:bodyPr/>
          <a:lstStyle/>
          <a:p>
            <a:pPr>
              <a:defRPr/>
            </a:pPr>
            <a:endParaRPr lang="en-US"/>
          </a:p>
        </p:txBody>
      </p:sp>
      <p:sp>
        <p:nvSpPr>
          <p:cNvPr id="6" name="Rectangle 6"/>
          <p:cNvSpPr>
            <a:spLocks noGrp="1" noChangeArrowheads="1"/>
          </p:cNvSpPr>
          <p:nvPr>
            <p:ph type="ftr" sz="quarter" idx="4"/>
          </p:nvPr>
        </p:nvSpPr>
        <p:spPr/>
        <p:txBody>
          <a:bodyPr/>
          <a:lstStyle/>
          <a:p>
            <a:pPr>
              <a:defRPr/>
            </a:pPr>
            <a:endParaRPr lang="en-US"/>
          </a:p>
        </p:txBody>
      </p:sp>
      <p:sp>
        <p:nvSpPr>
          <p:cNvPr id="7" name="Rectangle 7"/>
          <p:cNvSpPr>
            <a:spLocks noGrp="1" noChangeArrowheads="1"/>
          </p:cNvSpPr>
          <p:nvPr>
            <p:ph type="sldNum" sz="quarter" idx="5"/>
          </p:nvPr>
        </p:nvSpPr>
        <p:spPr/>
        <p:txBody>
          <a:bodyPr/>
          <a:lstStyle/>
          <a:p>
            <a:pPr>
              <a:defRPr/>
            </a:pPr>
            <a:fld id="{B0B9559D-B67A-4409-B698-DE64DD9B1702}" type="slidenum">
              <a:rPr lang="en-US"/>
              <a:pPr>
                <a:defRPr/>
              </a:pPr>
              <a:t>38</a:t>
            </a:fld>
            <a:endParaRPr lang="en-US"/>
          </a:p>
        </p:txBody>
      </p:sp>
      <p:sp>
        <p:nvSpPr>
          <p:cNvPr id="55302"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pPr>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lvl="0" rtl="0"/>
            <a:r>
              <a:rPr lang="en-US" sz="1200" b="1" kern="1200" dirty="0" smtClean="0">
                <a:solidFill>
                  <a:schemeClr val="tx1"/>
                </a:solidFill>
                <a:effectLst>
                  <a:innerShdw blurRad="63500" dist="50800">
                    <a:prstClr val="black">
                      <a:alpha val="50000"/>
                    </a:prstClr>
                  </a:innerShdw>
                </a:effectLst>
                <a:latin typeface="+mn-lt"/>
                <a:ea typeface="+mn-ea"/>
                <a:cs typeface="+mn-cs"/>
              </a:rPr>
              <a:t>Retention will be</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determined by (1) the magnitude of the angle of cervical</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convergence below the point of convexity;</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(2) the depth at which the clasp terminal is placed</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in the angle; and (3) the flexibility of the clasp arm. </a:t>
            </a:r>
            <a:endParaRPr lang="en-US" sz="1200" kern="1200" dirty="0" smtClean="0">
              <a:solidFill>
                <a:schemeClr val="tx1"/>
              </a:solidFill>
              <a:effectLst>
                <a:innerShdw blurRad="63500" dist="50800">
                  <a:prstClr val="black">
                    <a:alpha val="50000"/>
                  </a:prstClr>
                </a:innerShdw>
              </a:effectLst>
              <a:latin typeface="+mn-lt"/>
              <a:ea typeface="+mn-ea"/>
              <a:cs typeface="+mn-cs"/>
            </a:endParaRPr>
          </a:p>
          <a:p>
            <a:pPr lvl="0"/>
            <a:r>
              <a:rPr lang="en-US" sz="1200" b="1" kern="1200" dirty="0" smtClean="0">
                <a:solidFill>
                  <a:schemeClr val="tx1"/>
                </a:solidFill>
                <a:effectLst>
                  <a:innerShdw blurRad="63500" dist="50800">
                    <a:prstClr val="black">
                      <a:alpha val="50000"/>
                    </a:prstClr>
                  </a:innerShdw>
                </a:effectLst>
                <a:latin typeface="+mn-lt"/>
                <a:ea typeface="+mn-ea"/>
                <a:cs typeface="+mn-cs"/>
              </a:rPr>
              <a:t>For example, cast circumferential or cast bar</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retention on the tooth-supported side of a Class II</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design should be balanced against the 18-gauge</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wrought-wire retention on a distal abutment only if the more rigid cast clasp engages a lesser undercut</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than the wrought-wire clasp arm. Therefore the</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degree of undercut alone does not ensure relatively</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equal retention unless clasp arms of equal length,</a:t>
            </a:r>
            <a:r>
              <a:rPr lang="en-US" sz="1200" kern="1200" dirty="0" smtClean="0">
                <a:solidFill>
                  <a:schemeClr val="tx1"/>
                </a:solidFill>
                <a:effectLst>
                  <a:innerShdw blurRad="63500" dist="50800">
                    <a:prstClr val="black">
                      <a:alpha val="50000"/>
                    </a:prstClr>
                  </a:innerShdw>
                </a:effectLst>
                <a:latin typeface="+mn-lt"/>
                <a:ea typeface="+mn-ea"/>
                <a:cs typeface="+mn-cs"/>
              </a:rPr>
              <a:t> </a:t>
            </a:r>
            <a:r>
              <a:rPr lang="en-US" sz="1200" b="1" kern="1200" dirty="0" smtClean="0">
                <a:solidFill>
                  <a:schemeClr val="tx1"/>
                </a:solidFill>
                <a:effectLst>
                  <a:innerShdw blurRad="63500" dist="50800">
                    <a:prstClr val="black">
                      <a:alpha val="50000"/>
                    </a:prstClr>
                  </a:innerShdw>
                </a:effectLst>
                <a:latin typeface="+mn-lt"/>
                <a:ea typeface="+mn-ea"/>
                <a:cs typeface="+mn-cs"/>
              </a:rPr>
              <a:t>diameter, form, and material are used. </a:t>
            </a:r>
            <a:endParaRPr lang="en-US" sz="1200" kern="1200" dirty="0" smtClean="0">
              <a:solidFill>
                <a:schemeClr val="tx1"/>
              </a:solidFill>
              <a:effectLst>
                <a:innerShdw blurRad="63500" dist="50800">
                  <a:prstClr val="black">
                    <a:alpha val="50000"/>
                  </a:prstClr>
                </a:innerShdw>
              </a:effectLst>
              <a:latin typeface="+mn-lt"/>
              <a:ea typeface="+mn-ea"/>
              <a:cs typeface="+mn-cs"/>
            </a:endParaRPr>
          </a:p>
          <a:p>
            <a:r>
              <a:rPr lang="en-US" sz="1200" kern="1200" dirty="0" smtClean="0">
                <a:solidFill>
                  <a:schemeClr val="tx1"/>
                </a:solidFill>
                <a:effectLst>
                  <a:innerShdw blurRad="63500" dist="50800">
                    <a:prstClr val="black">
                      <a:alpha val="50000"/>
                    </a:prstClr>
                  </a:innerShdw>
                </a:effectLst>
                <a:latin typeface="+mn-lt"/>
                <a:ea typeface="+mn-ea"/>
                <a:cs typeface="+mn-cs"/>
              </a:rPr>
              <a:t> </a:t>
            </a:r>
          </a:p>
          <a:p>
            <a:pPr lvl="0" rtl="0"/>
            <a:r>
              <a:rPr lang="en-US" sz="1200" b="1" kern="1200" dirty="0" smtClean="0">
                <a:solidFill>
                  <a:schemeClr val="tx1"/>
                </a:solidFill>
                <a:latin typeface="+mn-lt"/>
                <a:ea typeface="+mn-ea"/>
                <a:cs typeface="+mn-cs"/>
              </a:rPr>
              <a:t>Undercuts of 0. 01 inch are often adequate for retention by cast retainers. Tapered wrought-wire retention may safely use up to 0. 02 inch without inducing undesirable torque on the abutment tooth, provided the wire retentive arm is long enough (at</a:t>
            </a:r>
            <a:r>
              <a:rPr lang="en-US" sz="1200" b="0"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least 8 mm). The use of 0. 03 inch is rarely, if ever, justified with any clasp. When greater retention is required, such as when abutment teeth remain on only one side of the arch, multiple abutments should be used rather than increasing the retention on any one tooth.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n-US"/>
          </a:p>
        </p:txBody>
      </p:sp>
      <p:sp>
        <p:nvSpPr>
          <p:cNvPr id="5" name="Rectangle 3"/>
          <p:cNvSpPr>
            <a:spLocks noGrp="1" noChangeArrowheads="1"/>
          </p:cNvSpPr>
          <p:nvPr>
            <p:ph type="dt" sz="quarter" idx="1"/>
          </p:nvPr>
        </p:nvSpPr>
        <p:spPr/>
        <p:txBody>
          <a:bodyPr/>
          <a:lstStyle/>
          <a:p>
            <a:pPr>
              <a:defRPr/>
            </a:pPr>
            <a:endParaRPr lang="en-US"/>
          </a:p>
        </p:txBody>
      </p:sp>
      <p:sp>
        <p:nvSpPr>
          <p:cNvPr id="6" name="Rectangle 6"/>
          <p:cNvSpPr>
            <a:spLocks noGrp="1" noChangeArrowheads="1"/>
          </p:cNvSpPr>
          <p:nvPr>
            <p:ph type="ftr" sz="quarter" idx="4"/>
          </p:nvPr>
        </p:nvSpPr>
        <p:spPr/>
        <p:txBody>
          <a:bodyPr/>
          <a:lstStyle/>
          <a:p>
            <a:pPr>
              <a:defRPr/>
            </a:pPr>
            <a:endParaRPr lang="en-US"/>
          </a:p>
        </p:txBody>
      </p:sp>
      <p:sp>
        <p:nvSpPr>
          <p:cNvPr id="7" name="Rectangle 7"/>
          <p:cNvSpPr>
            <a:spLocks noGrp="1" noChangeArrowheads="1"/>
          </p:cNvSpPr>
          <p:nvPr>
            <p:ph type="sldNum" sz="quarter" idx="5"/>
          </p:nvPr>
        </p:nvSpPr>
        <p:spPr/>
        <p:txBody>
          <a:bodyPr/>
          <a:lstStyle/>
          <a:p>
            <a:pPr>
              <a:defRPr/>
            </a:pPr>
            <a:fld id="{3BF897B8-F808-4199-8397-992783D66B4B}" type="slidenum">
              <a:rPr lang="en-US"/>
              <a:pPr>
                <a:defRPr/>
              </a:pPr>
              <a:t>39</a:t>
            </a:fld>
            <a:endParaRPr lang="en-US"/>
          </a:p>
        </p:txBody>
      </p:sp>
      <p:sp>
        <p:nvSpPr>
          <p:cNvPr id="57350"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dirty="0" smtClean="0"/>
              <a:t>Finished</a:t>
            </a:r>
            <a:r>
              <a:rPr lang="en-US" baseline="0" dirty="0" smtClean="0"/>
              <a:t> </a:t>
            </a:r>
            <a:r>
              <a:rPr lang="en-US" dirty="0" smtClean="0"/>
              <a:t>removable partial denture framework should accurately fit</a:t>
            </a:r>
            <a:r>
              <a:rPr lang="en-US" baseline="0" dirty="0" smtClean="0"/>
              <a:t> </a:t>
            </a:r>
            <a:r>
              <a:rPr lang="en-US" dirty="0" smtClean="0"/>
              <a:t>master cast. Adjustment of framework by grinding to fit</a:t>
            </a:r>
            <a:r>
              <a:rPr lang="en-US" baseline="0" dirty="0" smtClean="0"/>
              <a:t> </a:t>
            </a:r>
            <a:r>
              <a:rPr lang="en-US" dirty="0" smtClean="0"/>
              <a:t>master cast or mouth is largely eliminated when </a:t>
            </a:r>
            <a:r>
              <a:rPr lang="en-US" dirty="0" err="1" smtClean="0"/>
              <a:t>blockout</a:t>
            </a:r>
            <a:r>
              <a:rPr lang="en-US" dirty="0" smtClean="0"/>
              <a:t> of</a:t>
            </a:r>
            <a:r>
              <a:rPr lang="en-US" baseline="0" dirty="0" smtClean="0"/>
              <a:t> </a:t>
            </a:r>
            <a:r>
              <a:rPr lang="en-US" dirty="0" smtClean="0"/>
              <a:t>cast has been meticulously carried out.</a:t>
            </a:r>
          </a:p>
          <a:p>
            <a:pPr>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They </a:t>
            </a:r>
            <a:r>
              <a:rPr lang="en-US" sz="1200" u="sng" dirty="0" smtClean="0"/>
              <a:t>do require</a:t>
            </a:r>
            <a:r>
              <a:rPr lang="en-US" sz="1200" u="sng" baseline="0" dirty="0" smtClean="0"/>
              <a:t> </a:t>
            </a:r>
            <a:r>
              <a:rPr lang="en-US" sz="1200" dirty="0" smtClean="0"/>
              <a:t>the use of the surveyor.</a:t>
            </a:r>
          </a:p>
          <a:p>
            <a:r>
              <a:rPr lang="en-US" sz="1200" kern="1200" baseline="0" dirty="0" smtClean="0">
                <a:solidFill>
                  <a:schemeClr val="tx1"/>
                </a:solidFill>
                <a:latin typeface="+mn-lt"/>
                <a:ea typeface="+mn-ea"/>
                <a:cs typeface="+mn-cs"/>
              </a:rPr>
              <a:t>Hard inlay wax may be used satisfactorily as a </a:t>
            </a:r>
            <a:r>
              <a:rPr lang="en-US" sz="1200" kern="1200" baseline="0" dirty="0" err="1" smtClean="0">
                <a:solidFill>
                  <a:schemeClr val="tx1"/>
                </a:solidFill>
                <a:latin typeface="+mn-lt"/>
                <a:ea typeface="+mn-ea"/>
                <a:cs typeface="+mn-cs"/>
              </a:rPr>
              <a:t>blockout</a:t>
            </a:r>
            <a:r>
              <a:rPr lang="en-US" sz="1200" kern="1200" baseline="0" dirty="0" smtClean="0">
                <a:solidFill>
                  <a:schemeClr val="tx1"/>
                </a:solidFill>
                <a:latin typeface="+mn-lt"/>
                <a:ea typeface="+mn-ea"/>
                <a:cs typeface="+mn-cs"/>
              </a:rPr>
              <a:t> material. It is easily applied and is easily trimmed with the surveyor blade. Trimming is facilitated by slightly warming the surveyor blade with an alcohol torch. Whereas it is true that any wax will melt more readily than a wax-clay mixture if the temperature of the duplicating material</a:t>
            </a:r>
          </a:p>
          <a:p>
            <a:r>
              <a:rPr lang="en-US" sz="1200" kern="1200" baseline="0" dirty="0" smtClean="0">
                <a:solidFill>
                  <a:schemeClr val="tx1"/>
                </a:solidFill>
                <a:latin typeface="+mn-lt"/>
                <a:ea typeface="+mn-ea"/>
                <a:cs typeface="+mn-cs"/>
              </a:rPr>
              <a:t>is too high, it should be presumed that the duplicating material will not be used at such an elevated temperature.</a:t>
            </a:r>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dirty="0" smtClean="0"/>
              <a:t>They do not require</a:t>
            </a:r>
            <a:r>
              <a:rPr lang="en-US" sz="1200" baseline="0" dirty="0" smtClean="0"/>
              <a:t> </a:t>
            </a:r>
            <a:r>
              <a:rPr lang="en-US" sz="1200" dirty="0" smtClean="0"/>
              <a:t>the use of the surveyor.</a:t>
            </a:r>
          </a:p>
          <a:p>
            <a:r>
              <a:rPr lang="en-US" sz="1200" kern="1200" baseline="0" dirty="0" smtClean="0">
                <a:solidFill>
                  <a:schemeClr val="tx1"/>
                </a:solidFill>
                <a:latin typeface="+mn-lt"/>
                <a:ea typeface="+mn-ea"/>
                <a:cs typeface="+mn-cs"/>
              </a:rPr>
              <a:t>Should be blocked out with hard </a:t>
            </a:r>
            <a:r>
              <a:rPr lang="en-US" sz="1200" kern="1200" baseline="0" dirty="0" err="1" smtClean="0">
                <a:solidFill>
                  <a:schemeClr val="tx1"/>
                </a:solidFill>
                <a:latin typeface="+mn-lt"/>
                <a:ea typeface="+mn-ea"/>
                <a:cs typeface="+mn-cs"/>
              </a:rPr>
              <a:t>baseplate</a:t>
            </a:r>
            <a:r>
              <a:rPr lang="en-US" sz="1200" kern="1200" baseline="0" dirty="0" smtClean="0">
                <a:solidFill>
                  <a:schemeClr val="tx1"/>
                </a:solidFill>
                <a:latin typeface="+mn-lt"/>
                <a:ea typeface="+mn-ea"/>
                <a:cs typeface="+mn-cs"/>
              </a:rPr>
              <a:t> wax or oil-base modeling clay (artist's modeling clay).</a:t>
            </a:r>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Top figure, Wax ledges on </a:t>
            </a:r>
            <a:r>
              <a:rPr lang="en-US" sz="1200" b="0" kern="1200" baseline="0" dirty="0" err="1" smtClean="0">
                <a:solidFill>
                  <a:schemeClr val="tx1"/>
                </a:solidFill>
                <a:latin typeface="+mn-lt"/>
                <a:ea typeface="+mn-ea"/>
                <a:cs typeface="+mn-cs"/>
              </a:rPr>
              <a:t>buccal</a:t>
            </a:r>
            <a:r>
              <a:rPr lang="en-US" sz="1200" b="0" kern="1200" baseline="0" dirty="0" smtClean="0">
                <a:solidFill>
                  <a:schemeClr val="tx1"/>
                </a:solidFill>
                <a:latin typeface="+mn-lt"/>
                <a:ea typeface="+mn-ea"/>
                <a:cs typeface="+mn-cs"/>
              </a:rPr>
              <a:t> surfaces of premolar and molar abutments have been duplicated in refractory  cast for exact placement of clasp molar pattern and the premolar wrought wire clasp. Bottom figure, Pattern and wrought wire in position at wax pattern stage. The molar ledge has been placed slightly below the outline of cast clasp arm to allow the gingival edge of clasp arm to be polished and still remain in its planned relationship to tooth when denture is seated. It should also be noted that wax ledge definitively establishes planned placement of direct retainer </a:t>
            </a:r>
            <a:r>
              <a:rPr lang="en-US" sz="1200" kern="1200" baseline="0" dirty="0" smtClean="0">
                <a:solidFill>
                  <a:schemeClr val="tx1"/>
                </a:solidFill>
                <a:latin typeface="+mn-lt"/>
                <a:ea typeface="+mn-ea"/>
                <a:cs typeface="+mn-cs"/>
              </a:rPr>
              <a:t>tip into measured undercut.</a:t>
            </a:r>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fontScale="92500" lnSpcReduction="20000"/>
          </a:bodyPr>
          <a:lstStyle/>
          <a:p>
            <a:r>
              <a:rPr lang="en-US" sz="1200" kern="1200" dirty="0" smtClean="0">
                <a:solidFill>
                  <a:schemeClr val="tx1"/>
                </a:solidFill>
                <a:effectLst>
                  <a:innerShdw blurRad="63500" dist="50800">
                    <a:prstClr val="black">
                      <a:alpha val="50000"/>
                    </a:prstClr>
                  </a:innerShdw>
                </a:effectLst>
                <a:latin typeface="+mn-lt"/>
                <a:ea typeface="+mn-ea"/>
                <a:cs typeface="+mn-cs"/>
              </a:rPr>
              <a:t>The difference between </a:t>
            </a:r>
            <a:r>
              <a:rPr lang="en-US" sz="1200" kern="1200" dirty="0" err="1" smtClean="0">
                <a:solidFill>
                  <a:schemeClr val="tx1"/>
                </a:solidFill>
                <a:effectLst>
                  <a:innerShdw blurRad="63500" dist="50800">
                    <a:prstClr val="black">
                      <a:alpha val="50000"/>
                    </a:prstClr>
                  </a:innerShdw>
                </a:effectLst>
                <a:latin typeface="+mn-lt"/>
                <a:ea typeface="+mn-ea"/>
                <a:cs typeface="+mn-cs"/>
              </a:rPr>
              <a:t>blockout</a:t>
            </a:r>
            <a:r>
              <a:rPr lang="en-US" sz="1200" kern="1200" dirty="0" smtClean="0">
                <a:solidFill>
                  <a:schemeClr val="tx1"/>
                </a:solidFill>
                <a:effectLst>
                  <a:innerShdw blurRad="63500" dist="50800">
                    <a:prstClr val="black">
                      <a:alpha val="50000"/>
                    </a:prstClr>
                  </a:innerShdw>
                </a:effectLst>
                <a:latin typeface="+mn-lt"/>
                <a:ea typeface="+mn-ea"/>
                <a:cs typeface="+mn-cs"/>
              </a:rPr>
              <a:t> and relief must be clearly understood. For example, tissue undercuts that would offer interference to the seating of a lingual bar connector are blocked out with </a:t>
            </a:r>
            <a:r>
              <a:rPr lang="en-US" sz="1200" kern="1200" dirty="0" err="1" smtClean="0">
                <a:solidFill>
                  <a:schemeClr val="tx1"/>
                </a:solidFill>
                <a:effectLst>
                  <a:innerShdw blurRad="63500" dist="50800">
                    <a:prstClr val="black">
                      <a:alpha val="50000"/>
                    </a:prstClr>
                  </a:innerShdw>
                </a:effectLst>
                <a:latin typeface="+mn-lt"/>
                <a:ea typeface="+mn-ea"/>
                <a:cs typeface="+mn-cs"/>
              </a:rPr>
              <a:t>blockout</a:t>
            </a:r>
            <a:r>
              <a:rPr lang="en-US" sz="1200" kern="1200" dirty="0" smtClean="0">
                <a:solidFill>
                  <a:schemeClr val="tx1"/>
                </a:solidFill>
                <a:effectLst>
                  <a:innerShdw blurRad="63500" dist="50800">
                    <a:prstClr val="black">
                      <a:alpha val="50000"/>
                    </a:prstClr>
                  </a:innerShdw>
                </a:effectLst>
                <a:latin typeface="+mn-lt"/>
                <a:ea typeface="+mn-ea"/>
                <a:cs typeface="+mn-cs"/>
              </a:rPr>
              <a:t> wax and trimmed parallel to the path of placement. This does not in itself necessarily afford relief to prevent tissue impingement. In addition to such </a:t>
            </a:r>
            <a:r>
              <a:rPr lang="en-US" sz="1200" kern="1200" dirty="0" err="1" smtClean="0">
                <a:solidFill>
                  <a:schemeClr val="tx1"/>
                </a:solidFill>
                <a:effectLst>
                  <a:innerShdw blurRad="63500" dist="50800">
                    <a:prstClr val="black">
                      <a:alpha val="50000"/>
                    </a:prstClr>
                  </a:innerShdw>
                </a:effectLst>
                <a:latin typeface="+mn-lt"/>
                <a:ea typeface="+mn-ea"/>
                <a:cs typeface="+mn-cs"/>
              </a:rPr>
              <a:t>blockout</a:t>
            </a:r>
            <a:r>
              <a:rPr lang="en-US" sz="1200" kern="1200" dirty="0" smtClean="0">
                <a:solidFill>
                  <a:schemeClr val="tx1"/>
                </a:solidFill>
                <a:effectLst>
                  <a:innerShdw blurRad="63500" dist="50800">
                    <a:prstClr val="black">
                      <a:alpha val="50000"/>
                    </a:prstClr>
                  </a:innerShdw>
                </a:effectLst>
                <a:latin typeface="+mn-lt"/>
                <a:ea typeface="+mn-ea"/>
                <a:cs typeface="+mn-cs"/>
              </a:rPr>
              <a:t>, a relief of varying thickness must sometimes be used—depending on the location of the connector, the relative slope of the alveolar ridge, and the predictable effect of denture rotation. Vertical downward rotation of the denture bases around posterior abutments places the bar increasingly farther from the lingual aspect of the alveolar ridge when this surface slopes inferiorly and </a:t>
            </a:r>
            <a:r>
              <a:rPr lang="en-US" sz="1200" kern="1200" dirty="0" err="1" smtClean="0">
                <a:solidFill>
                  <a:schemeClr val="tx1"/>
                </a:solidFill>
                <a:effectLst>
                  <a:innerShdw blurRad="63500" dist="50800">
                    <a:prstClr val="black">
                      <a:alpha val="50000"/>
                    </a:prstClr>
                  </a:innerShdw>
                </a:effectLst>
                <a:latin typeface="+mn-lt"/>
                <a:ea typeface="+mn-ea"/>
                <a:cs typeface="+mn-cs"/>
              </a:rPr>
              <a:t>posteriorly</a:t>
            </a:r>
            <a:r>
              <a:rPr lang="en-US" sz="1200" kern="1200" dirty="0" smtClean="0">
                <a:solidFill>
                  <a:schemeClr val="tx1"/>
                </a:solidFill>
                <a:effectLst>
                  <a:innerShdw blurRad="63500" dist="50800">
                    <a:prstClr val="black">
                      <a:alpha val="50000"/>
                    </a:prstClr>
                  </a:innerShdw>
                </a:effectLst>
                <a:latin typeface="+mn-lt"/>
                <a:ea typeface="+mn-ea"/>
                <a:cs typeface="+mn-cs"/>
              </a:rPr>
              <a:t>. Adequate relief of soft tissues adjacent to the lingual bar is obtained by the initial finishing and polishing of the framework in these instances. However, excessive upward vertical rotation of a lingual bar will impinge on lingual tissues if the alveolar ridge is nearly vertical or undercut to the path of placement. The region of the cast involving the proposed placement of the lingual bar should, in this situation, be first relieved by parallel </a:t>
            </a:r>
            <a:r>
              <a:rPr lang="en-US" sz="1200" kern="1200" dirty="0" err="1" smtClean="0">
                <a:solidFill>
                  <a:schemeClr val="tx1"/>
                </a:solidFill>
                <a:effectLst>
                  <a:innerShdw blurRad="63500" dist="50800">
                    <a:prstClr val="black">
                      <a:alpha val="50000"/>
                    </a:prstClr>
                  </a:innerShdw>
                </a:effectLst>
                <a:latin typeface="+mn-lt"/>
                <a:ea typeface="+mn-ea"/>
                <a:cs typeface="+mn-cs"/>
              </a:rPr>
              <a:t>blockout</a:t>
            </a:r>
            <a:r>
              <a:rPr lang="en-US" sz="1200" kern="1200" dirty="0" smtClean="0">
                <a:solidFill>
                  <a:schemeClr val="tx1"/>
                </a:solidFill>
                <a:effectLst>
                  <a:innerShdw blurRad="63500" dist="50800">
                    <a:prstClr val="black">
                      <a:alpha val="50000"/>
                    </a:prstClr>
                  </a:innerShdw>
                </a:effectLst>
                <a:latin typeface="+mn-lt"/>
                <a:ea typeface="+mn-ea"/>
                <a:cs typeface="+mn-cs"/>
              </a:rPr>
              <a:t> and then by a 32-gauge wax strip. </a:t>
            </a:r>
          </a:p>
          <a:p>
            <a:r>
              <a:rPr lang="en-US" sz="1200" kern="1200" smtClean="0">
                <a:solidFill>
                  <a:schemeClr val="tx1"/>
                </a:solidFill>
                <a:effectLst>
                  <a:innerShdw blurRad="63500" dist="50800">
                    <a:prstClr val="black">
                      <a:alpha val="50000"/>
                    </a:prstClr>
                  </a:innerShdw>
                </a:effectLst>
                <a:latin typeface="+mn-lt"/>
                <a:ea typeface="+mn-ea"/>
                <a:cs typeface="+mn-cs"/>
              </a:rPr>
              <a:t> </a:t>
            </a:r>
          </a:p>
          <a:p>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Sagittal</a:t>
            </a:r>
            <a:r>
              <a:rPr lang="en-US" sz="1200" kern="1200" baseline="0" dirty="0" smtClean="0">
                <a:solidFill>
                  <a:schemeClr val="tx1"/>
                </a:solidFill>
                <a:latin typeface="+mn-lt"/>
                <a:ea typeface="+mn-ea"/>
                <a:cs typeface="+mn-cs"/>
              </a:rPr>
              <a:t> section of cast and denture framework. Lingual alveolar ridge slopes inferiorly and </a:t>
            </a:r>
            <a:r>
              <a:rPr lang="en-US" sz="1200" kern="1200" baseline="0" dirty="0" err="1" smtClean="0">
                <a:solidFill>
                  <a:schemeClr val="tx1"/>
                </a:solidFill>
                <a:latin typeface="+mn-lt"/>
                <a:ea typeface="+mn-ea"/>
                <a:cs typeface="+mn-cs"/>
              </a:rPr>
              <a:t>posteriorly</a:t>
            </a:r>
            <a:r>
              <a:rPr lang="en-US" sz="1200" kern="1200" baseline="0" dirty="0" smtClean="0">
                <a:solidFill>
                  <a:schemeClr val="tx1"/>
                </a:solidFill>
                <a:latin typeface="+mn-lt"/>
                <a:ea typeface="+mn-ea"/>
                <a:cs typeface="+mn-cs"/>
              </a:rPr>
              <a:t> (upper figure). When force is directed to displace denture base downward, lingual bar rotates forward and upward but does not impinge on soft tissue of alveolar ridge (lower figure). Therefore in such instances, adequate relief to avoid impingement is gained when tissue side of lingual bar is highly polished during finishing process.</a:t>
            </a:r>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Undercut alveolar ridge was blocked out parallel to path of placement in fabricating lingual bar (upper figure). Application of vertical force to create rotation of lingual bar upward can cause impingement of lingual tissue on</a:t>
            </a:r>
          </a:p>
          <a:p>
            <a:r>
              <a:rPr lang="en-US" sz="1200" kern="1200" baseline="0" dirty="0" smtClean="0">
                <a:solidFill>
                  <a:schemeClr val="tx1"/>
                </a:solidFill>
                <a:latin typeface="+mn-lt"/>
                <a:ea typeface="+mn-ea"/>
                <a:cs typeface="+mn-cs"/>
              </a:rPr>
              <a:t>alveolar ridge (lower figure). To avoid impingement in these instances, not only should master cast be blocked out parallel to path of placement but also an additional relief of 32-gauge sheet wax should be used in blocking out cast in such undercut areas.</a:t>
            </a:r>
            <a:endParaRPr lang="en-US" dirty="0"/>
          </a:p>
        </p:txBody>
      </p:sp>
      <p:sp>
        <p:nvSpPr>
          <p:cNvPr id="4" name="عنصر نائب لرقم الشريحة 3"/>
          <p:cNvSpPr>
            <a:spLocks noGrp="1"/>
          </p:cNvSpPr>
          <p:nvPr>
            <p:ph type="sldNum" sz="quarter" idx="10"/>
          </p:nvPr>
        </p:nvSpPr>
        <p:spPr/>
        <p:txBody>
          <a:bodyPr/>
          <a:lstStyle/>
          <a:p>
            <a:fld id="{73B63EFF-F2C0-487E-942A-28F5342A9F8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F7DC440F-7C38-4E21-A8A8-109B8C593B76}" type="slidenum">
              <a:rPr lang="en-US"/>
              <a:pPr/>
              <a:t>20</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343400"/>
            <a:ext cx="5486400" cy="4114800"/>
          </a:xfrm>
          <a:prstGeom prst="rect">
            <a:avLst/>
          </a:prstGeo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2" name="Group 2"/>
          <p:cNvGrpSpPr>
            <a:grpSpLocks/>
          </p:cNvGrpSpPr>
          <p:nvPr/>
        </p:nvGrpSpPr>
        <p:grpSpPr bwMode="auto">
          <a:xfrm>
            <a:off x="668338" y="2381250"/>
            <a:ext cx="7867650" cy="1354138"/>
            <a:chOff x="421" y="444"/>
            <a:chExt cx="4956" cy="853"/>
          </a:xfrm>
        </p:grpSpPr>
        <p:sp>
          <p:nvSpPr>
            <p:cNvPr id="5" name="Freeform 3"/>
            <p:cNvSpPr>
              <a:spLocks/>
            </p:cNvSpPr>
            <p:nvPr/>
          </p:nvSpPr>
          <p:spPr bwMode="auto">
            <a:xfrm>
              <a:off x="421" y="444"/>
              <a:ext cx="44" cy="853"/>
            </a:xfrm>
            <a:custGeom>
              <a:avLst/>
              <a:gdLst/>
              <a:ahLst/>
              <a:cxnLst>
                <a:cxn ang="0">
                  <a:pos x="0" y="0"/>
                </a:cxn>
                <a:cxn ang="0">
                  <a:pos x="43" y="57"/>
                </a:cxn>
                <a:cxn ang="0">
                  <a:pos x="43" y="795"/>
                </a:cxn>
                <a:cxn ang="0">
                  <a:pos x="0" y="852"/>
                </a:cxn>
                <a:cxn ang="0">
                  <a:pos x="0" y="0"/>
                </a:cxn>
              </a:cxnLst>
              <a:rect l="0" t="0" r="r" b="b"/>
              <a:pathLst>
                <a:path w="44" h="853">
                  <a:moveTo>
                    <a:pt x="0" y="0"/>
                  </a:moveTo>
                  <a:lnTo>
                    <a:pt x="43" y="57"/>
                  </a:lnTo>
                  <a:lnTo>
                    <a:pt x="43" y="795"/>
                  </a:lnTo>
                  <a:lnTo>
                    <a:pt x="0" y="852"/>
                  </a:lnTo>
                  <a:lnTo>
                    <a:pt x="0" y="0"/>
                  </a:lnTo>
                </a:path>
              </a:pathLst>
            </a:custGeom>
            <a:solidFill>
              <a:srgbClr val="F0B33E"/>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6" name="Freeform 4"/>
            <p:cNvSpPr>
              <a:spLocks/>
            </p:cNvSpPr>
            <p:nvPr/>
          </p:nvSpPr>
          <p:spPr bwMode="auto">
            <a:xfrm>
              <a:off x="421" y="444"/>
              <a:ext cx="4956" cy="58"/>
            </a:xfrm>
            <a:custGeom>
              <a:avLst/>
              <a:gdLst/>
              <a:ahLst/>
              <a:cxnLst>
                <a:cxn ang="0">
                  <a:pos x="0" y="0"/>
                </a:cxn>
                <a:cxn ang="0">
                  <a:pos x="43" y="57"/>
                </a:cxn>
                <a:cxn ang="0">
                  <a:pos x="4912" y="57"/>
                </a:cxn>
                <a:cxn ang="0">
                  <a:pos x="4955" y="0"/>
                </a:cxn>
                <a:cxn ang="0">
                  <a:pos x="0" y="0"/>
                </a:cxn>
              </a:cxnLst>
              <a:rect l="0" t="0" r="r" b="b"/>
              <a:pathLst>
                <a:path w="4956" h="58">
                  <a:moveTo>
                    <a:pt x="0" y="0"/>
                  </a:moveTo>
                  <a:lnTo>
                    <a:pt x="43" y="57"/>
                  </a:lnTo>
                  <a:lnTo>
                    <a:pt x="4912" y="57"/>
                  </a:lnTo>
                  <a:lnTo>
                    <a:pt x="4955" y="0"/>
                  </a:lnTo>
                  <a:lnTo>
                    <a:pt x="0" y="0"/>
                  </a:lnTo>
                </a:path>
              </a:pathLst>
            </a:custGeom>
            <a:solidFill>
              <a:srgbClr val="F6D18C"/>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7" name="Freeform 5"/>
            <p:cNvSpPr>
              <a:spLocks/>
            </p:cNvSpPr>
            <p:nvPr/>
          </p:nvSpPr>
          <p:spPr bwMode="auto">
            <a:xfrm>
              <a:off x="5333" y="444"/>
              <a:ext cx="44" cy="853"/>
            </a:xfrm>
            <a:custGeom>
              <a:avLst/>
              <a:gdLst/>
              <a:ahLst/>
              <a:cxnLst>
                <a:cxn ang="0">
                  <a:pos x="43" y="0"/>
                </a:cxn>
                <a:cxn ang="0">
                  <a:pos x="0" y="57"/>
                </a:cxn>
                <a:cxn ang="0">
                  <a:pos x="0" y="795"/>
                </a:cxn>
                <a:cxn ang="0">
                  <a:pos x="43" y="852"/>
                </a:cxn>
                <a:cxn ang="0">
                  <a:pos x="43" y="0"/>
                </a:cxn>
              </a:cxnLst>
              <a:rect l="0" t="0" r="r" b="b"/>
              <a:pathLst>
                <a:path w="44" h="853">
                  <a:moveTo>
                    <a:pt x="43" y="0"/>
                  </a:moveTo>
                  <a:lnTo>
                    <a:pt x="0" y="57"/>
                  </a:lnTo>
                  <a:lnTo>
                    <a:pt x="0" y="795"/>
                  </a:lnTo>
                  <a:lnTo>
                    <a:pt x="43" y="852"/>
                  </a:lnTo>
                  <a:lnTo>
                    <a:pt x="43" y="0"/>
                  </a:lnTo>
                </a:path>
              </a:pathLst>
            </a:custGeom>
            <a:solidFill>
              <a:srgbClr val="F0B33E"/>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8" name="Freeform 6"/>
            <p:cNvSpPr>
              <a:spLocks/>
            </p:cNvSpPr>
            <p:nvPr/>
          </p:nvSpPr>
          <p:spPr bwMode="auto">
            <a:xfrm>
              <a:off x="421" y="1239"/>
              <a:ext cx="4956" cy="58"/>
            </a:xfrm>
            <a:custGeom>
              <a:avLst/>
              <a:gdLst/>
              <a:ahLst/>
              <a:cxnLst>
                <a:cxn ang="0">
                  <a:pos x="4955" y="57"/>
                </a:cxn>
                <a:cxn ang="0">
                  <a:pos x="4912" y="0"/>
                </a:cxn>
                <a:cxn ang="0">
                  <a:pos x="43" y="0"/>
                </a:cxn>
                <a:cxn ang="0">
                  <a:pos x="0" y="57"/>
                </a:cxn>
                <a:cxn ang="0">
                  <a:pos x="4955" y="57"/>
                </a:cxn>
              </a:cxnLst>
              <a:rect l="0" t="0" r="r" b="b"/>
              <a:pathLst>
                <a:path w="4956" h="58">
                  <a:moveTo>
                    <a:pt x="4955" y="57"/>
                  </a:moveTo>
                  <a:lnTo>
                    <a:pt x="4912" y="0"/>
                  </a:lnTo>
                  <a:lnTo>
                    <a:pt x="43" y="0"/>
                  </a:lnTo>
                  <a:lnTo>
                    <a:pt x="0" y="57"/>
                  </a:lnTo>
                  <a:lnTo>
                    <a:pt x="4955" y="57"/>
                  </a:lnTo>
                </a:path>
              </a:pathLst>
            </a:custGeom>
            <a:solidFill>
              <a:srgbClr val="8C5F0B"/>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9" name="Rectangle 7"/>
            <p:cNvSpPr>
              <a:spLocks noChangeArrowheads="1"/>
            </p:cNvSpPr>
            <p:nvPr/>
          </p:nvSpPr>
          <p:spPr bwMode="auto">
            <a:xfrm>
              <a:off x="464" y="501"/>
              <a:ext cx="4869" cy="737"/>
            </a:xfrm>
            <a:prstGeom prst="rect">
              <a:avLst/>
            </a:prstGeom>
            <a:gradFill rotWithShape="0">
              <a:gsLst>
                <a:gs pos="0">
                  <a:srgbClr val="C2840F">
                    <a:gamma/>
                    <a:shade val="89804"/>
                    <a:invGamma/>
                  </a:srgbClr>
                </a:gs>
                <a:gs pos="50000">
                  <a:srgbClr val="C2840F"/>
                </a:gs>
                <a:gs pos="100000">
                  <a:srgbClr val="C2840F">
                    <a:gamma/>
                    <a:shade val="89804"/>
                    <a:invGamma/>
                  </a:srgbClr>
                </a:gs>
              </a:gsLst>
              <a:lin ang="18900000" scaled="1"/>
            </a:gradFill>
            <a:ln w="12700">
              <a:noFill/>
              <a:miter lim="800000"/>
              <a:headEnd/>
              <a:tailEnd/>
            </a:ln>
            <a:effectLst/>
          </p:spPr>
          <p:txBody>
            <a:bodyPr wrap="none" anchor="ctr"/>
            <a:lstStyle/>
            <a:p>
              <a:pPr>
                <a:defRPr/>
              </a:pPr>
              <a:endParaRPr lang="en-US"/>
            </a:p>
          </p:txBody>
        </p:sp>
      </p:grpSp>
      <p:sp>
        <p:nvSpPr>
          <p:cNvPr id="242696" name="Rectangle 8"/>
          <p:cNvSpPr>
            <a:spLocks noGrp="1" noChangeArrowheads="1"/>
          </p:cNvSpPr>
          <p:nvPr>
            <p:ph type="ctrTitle"/>
          </p:nvPr>
        </p:nvSpPr>
        <p:spPr>
          <a:xfrm>
            <a:off x="685800" y="2438400"/>
            <a:ext cx="7772400" cy="1143000"/>
          </a:xfrm>
        </p:spPr>
        <p:txBody>
          <a:bodyPr/>
          <a:lstStyle>
            <a:lvl1pPr>
              <a:defRPr/>
            </a:lvl1pPr>
          </a:lstStyle>
          <a:p>
            <a:r>
              <a:rPr lang="ar-SA" smtClean="0"/>
              <a:t>انقر لتحرير نمط العنوان الرئيسي</a:t>
            </a:r>
            <a:endParaRPr lang="en-US"/>
          </a:p>
        </p:txBody>
      </p:sp>
      <p:sp>
        <p:nvSpPr>
          <p:cNvPr id="242697" name="Rectangle 9"/>
          <p:cNvSpPr>
            <a:spLocks noGrp="1" noChangeArrowheads="1"/>
          </p:cNvSpPr>
          <p:nvPr>
            <p:ph type="subTitle" idx="1"/>
          </p:nvPr>
        </p:nvSpPr>
        <p:spPr>
          <a:xfrm>
            <a:off x="1447800" y="2971800"/>
            <a:ext cx="6400800" cy="1752600"/>
          </a:xfrm>
        </p:spPr>
        <p:txBody>
          <a:bodyPr/>
          <a:lstStyle>
            <a:lvl1pPr marL="0" indent="0" algn="ctr">
              <a:buFontTx/>
              <a:buNone/>
              <a:defRPr i="1"/>
            </a:lvl1pPr>
          </a:lstStyle>
          <a:p>
            <a:r>
              <a:rPr lang="ar-SA" smtClean="0"/>
              <a:t>انقر لتحرير نمط العنوان الثانوي الرئيسي</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477000" y="781050"/>
            <a:ext cx="1905000" cy="485775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762000" y="781050"/>
            <a:ext cx="5562600" cy="48577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1447800" y="2743200"/>
            <a:ext cx="30861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86300" y="2743200"/>
            <a:ext cx="30861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الرمز لإضافة صورة</a:t>
            </a:r>
            <a:endParaRPr lang="en-US"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68338" y="704850"/>
            <a:ext cx="7867650" cy="1354138"/>
            <a:chOff x="421" y="444"/>
            <a:chExt cx="4956" cy="853"/>
          </a:xfrm>
        </p:grpSpPr>
        <p:sp>
          <p:nvSpPr>
            <p:cNvPr id="241667" name="Freeform 3"/>
            <p:cNvSpPr>
              <a:spLocks/>
            </p:cNvSpPr>
            <p:nvPr/>
          </p:nvSpPr>
          <p:spPr bwMode="auto">
            <a:xfrm>
              <a:off x="421" y="444"/>
              <a:ext cx="44" cy="853"/>
            </a:xfrm>
            <a:custGeom>
              <a:avLst/>
              <a:gdLst/>
              <a:ahLst/>
              <a:cxnLst>
                <a:cxn ang="0">
                  <a:pos x="0" y="0"/>
                </a:cxn>
                <a:cxn ang="0">
                  <a:pos x="43" y="57"/>
                </a:cxn>
                <a:cxn ang="0">
                  <a:pos x="43" y="795"/>
                </a:cxn>
                <a:cxn ang="0">
                  <a:pos x="0" y="852"/>
                </a:cxn>
                <a:cxn ang="0">
                  <a:pos x="0" y="0"/>
                </a:cxn>
              </a:cxnLst>
              <a:rect l="0" t="0" r="r" b="b"/>
              <a:pathLst>
                <a:path w="44" h="853">
                  <a:moveTo>
                    <a:pt x="0" y="0"/>
                  </a:moveTo>
                  <a:lnTo>
                    <a:pt x="43" y="57"/>
                  </a:lnTo>
                  <a:lnTo>
                    <a:pt x="43" y="795"/>
                  </a:lnTo>
                  <a:lnTo>
                    <a:pt x="0" y="852"/>
                  </a:lnTo>
                  <a:lnTo>
                    <a:pt x="0" y="0"/>
                  </a:lnTo>
                </a:path>
              </a:pathLst>
            </a:custGeom>
            <a:solidFill>
              <a:srgbClr val="F0B33E"/>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241668" name="Freeform 4"/>
            <p:cNvSpPr>
              <a:spLocks/>
            </p:cNvSpPr>
            <p:nvPr/>
          </p:nvSpPr>
          <p:spPr bwMode="auto">
            <a:xfrm>
              <a:off x="421" y="444"/>
              <a:ext cx="4956" cy="58"/>
            </a:xfrm>
            <a:custGeom>
              <a:avLst/>
              <a:gdLst/>
              <a:ahLst/>
              <a:cxnLst>
                <a:cxn ang="0">
                  <a:pos x="0" y="0"/>
                </a:cxn>
                <a:cxn ang="0">
                  <a:pos x="43" y="57"/>
                </a:cxn>
                <a:cxn ang="0">
                  <a:pos x="4912" y="57"/>
                </a:cxn>
                <a:cxn ang="0">
                  <a:pos x="4955" y="0"/>
                </a:cxn>
                <a:cxn ang="0">
                  <a:pos x="0" y="0"/>
                </a:cxn>
              </a:cxnLst>
              <a:rect l="0" t="0" r="r" b="b"/>
              <a:pathLst>
                <a:path w="4956" h="58">
                  <a:moveTo>
                    <a:pt x="0" y="0"/>
                  </a:moveTo>
                  <a:lnTo>
                    <a:pt x="43" y="57"/>
                  </a:lnTo>
                  <a:lnTo>
                    <a:pt x="4912" y="57"/>
                  </a:lnTo>
                  <a:lnTo>
                    <a:pt x="4955" y="0"/>
                  </a:lnTo>
                  <a:lnTo>
                    <a:pt x="0" y="0"/>
                  </a:lnTo>
                </a:path>
              </a:pathLst>
            </a:custGeom>
            <a:solidFill>
              <a:srgbClr val="F6D18C"/>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241669" name="Freeform 5"/>
            <p:cNvSpPr>
              <a:spLocks/>
            </p:cNvSpPr>
            <p:nvPr/>
          </p:nvSpPr>
          <p:spPr bwMode="auto">
            <a:xfrm>
              <a:off x="5333" y="444"/>
              <a:ext cx="44" cy="853"/>
            </a:xfrm>
            <a:custGeom>
              <a:avLst/>
              <a:gdLst/>
              <a:ahLst/>
              <a:cxnLst>
                <a:cxn ang="0">
                  <a:pos x="43" y="0"/>
                </a:cxn>
                <a:cxn ang="0">
                  <a:pos x="0" y="57"/>
                </a:cxn>
                <a:cxn ang="0">
                  <a:pos x="0" y="795"/>
                </a:cxn>
                <a:cxn ang="0">
                  <a:pos x="43" y="852"/>
                </a:cxn>
                <a:cxn ang="0">
                  <a:pos x="43" y="0"/>
                </a:cxn>
              </a:cxnLst>
              <a:rect l="0" t="0" r="r" b="b"/>
              <a:pathLst>
                <a:path w="44" h="853">
                  <a:moveTo>
                    <a:pt x="43" y="0"/>
                  </a:moveTo>
                  <a:lnTo>
                    <a:pt x="0" y="57"/>
                  </a:lnTo>
                  <a:lnTo>
                    <a:pt x="0" y="795"/>
                  </a:lnTo>
                  <a:lnTo>
                    <a:pt x="43" y="852"/>
                  </a:lnTo>
                  <a:lnTo>
                    <a:pt x="43" y="0"/>
                  </a:lnTo>
                </a:path>
              </a:pathLst>
            </a:custGeom>
            <a:solidFill>
              <a:srgbClr val="F0B33E"/>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241670" name="Freeform 6"/>
            <p:cNvSpPr>
              <a:spLocks/>
            </p:cNvSpPr>
            <p:nvPr/>
          </p:nvSpPr>
          <p:spPr bwMode="auto">
            <a:xfrm>
              <a:off x="421" y="1239"/>
              <a:ext cx="4956" cy="58"/>
            </a:xfrm>
            <a:custGeom>
              <a:avLst/>
              <a:gdLst/>
              <a:ahLst/>
              <a:cxnLst>
                <a:cxn ang="0">
                  <a:pos x="4955" y="57"/>
                </a:cxn>
                <a:cxn ang="0">
                  <a:pos x="4912" y="0"/>
                </a:cxn>
                <a:cxn ang="0">
                  <a:pos x="43" y="0"/>
                </a:cxn>
                <a:cxn ang="0">
                  <a:pos x="0" y="57"/>
                </a:cxn>
                <a:cxn ang="0">
                  <a:pos x="4955" y="57"/>
                </a:cxn>
              </a:cxnLst>
              <a:rect l="0" t="0" r="r" b="b"/>
              <a:pathLst>
                <a:path w="4956" h="58">
                  <a:moveTo>
                    <a:pt x="4955" y="57"/>
                  </a:moveTo>
                  <a:lnTo>
                    <a:pt x="4912" y="0"/>
                  </a:lnTo>
                  <a:lnTo>
                    <a:pt x="43" y="0"/>
                  </a:lnTo>
                  <a:lnTo>
                    <a:pt x="0" y="57"/>
                  </a:lnTo>
                  <a:lnTo>
                    <a:pt x="4955" y="57"/>
                  </a:lnTo>
                </a:path>
              </a:pathLst>
            </a:custGeom>
            <a:solidFill>
              <a:srgbClr val="8C5F0B"/>
            </a:solidFill>
            <a:ln w="12700" cap="rnd" cmpd="sng">
              <a:noFill/>
              <a:prstDash val="solid"/>
              <a:round/>
              <a:headEnd type="triangle" w="med" len="med"/>
              <a:tailEnd type="none" w="med" len="med"/>
            </a:ln>
            <a:effectLst>
              <a:outerShdw dist="107763" dir="2700000" algn="ctr" rotWithShape="0">
                <a:schemeClr val="bg2"/>
              </a:outerShdw>
            </a:effectLst>
          </p:spPr>
          <p:txBody>
            <a:bodyPr/>
            <a:lstStyle/>
            <a:p>
              <a:pPr>
                <a:defRPr/>
              </a:pPr>
              <a:endParaRPr lang="en-US"/>
            </a:p>
          </p:txBody>
        </p:sp>
        <p:sp>
          <p:nvSpPr>
            <p:cNvPr id="241671" name="Rectangle 7"/>
            <p:cNvSpPr>
              <a:spLocks noChangeArrowheads="1"/>
            </p:cNvSpPr>
            <p:nvPr/>
          </p:nvSpPr>
          <p:spPr bwMode="auto">
            <a:xfrm>
              <a:off x="464" y="501"/>
              <a:ext cx="4869" cy="737"/>
            </a:xfrm>
            <a:prstGeom prst="rect">
              <a:avLst/>
            </a:prstGeom>
            <a:gradFill rotWithShape="0">
              <a:gsLst>
                <a:gs pos="0">
                  <a:srgbClr val="C2840F">
                    <a:gamma/>
                    <a:shade val="89804"/>
                    <a:invGamma/>
                  </a:srgbClr>
                </a:gs>
                <a:gs pos="50000">
                  <a:srgbClr val="C2840F"/>
                </a:gs>
                <a:gs pos="100000">
                  <a:srgbClr val="C2840F">
                    <a:gamma/>
                    <a:shade val="89804"/>
                    <a:invGamma/>
                  </a:srgbClr>
                </a:gs>
              </a:gsLst>
              <a:lin ang="18900000" scaled="1"/>
            </a:gradFill>
            <a:ln w="12700">
              <a:noFill/>
              <a:miter lim="800000"/>
              <a:headEnd/>
              <a:tailEnd/>
            </a:ln>
            <a:effectLst/>
          </p:spPr>
          <p:txBody>
            <a:bodyPr wrap="none" anchor="ctr"/>
            <a:lstStyle/>
            <a:p>
              <a:pPr>
                <a:defRPr/>
              </a:pPr>
              <a:endParaRPr lang="en-US"/>
            </a:p>
          </p:txBody>
        </p:sp>
      </p:grpSp>
      <p:sp>
        <p:nvSpPr>
          <p:cNvPr id="241672" name="Rectangle 8"/>
          <p:cNvSpPr>
            <a:spLocks noGrp="1" noChangeArrowheads="1"/>
          </p:cNvSpPr>
          <p:nvPr>
            <p:ph type="title"/>
          </p:nvPr>
        </p:nvSpPr>
        <p:spPr bwMode="auto">
          <a:xfrm>
            <a:off x="762000" y="781050"/>
            <a:ext cx="7620000" cy="112395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241673" name="Rectangle 9"/>
          <p:cNvSpPr>
            <a:spLocks noGrp="1" noChangeArrowheads="1"/>
          </p:cNvSpPr>
          <p:nvPr>
            <p:ph type="body" idx="1"/>
          </p:nvPr>
        </p:nvSpPr>
        <p:spPr bwMode="auto">
          <a:xfrm>
            <a:off x="1447800" y="2743200"/>
            <a:ext cx="6324600" cy="2895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ctr" anchorCtr="1"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2pPr>
      <a:lvl3pPr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3pPr>
      <a:lvl4pPr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4pPr>
      <a:lvl5pPr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5pPr>
      <a:lvl6pPr marL="457200"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6pPr>
      <a:lvl7pPr marL="914400"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7pPr>
      <a:lvl8pPr marL="1371600"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8pPr>
      <a:lvl9pPr marL="1828800" algn="ctr" rtl="0" eaLnBrk="1" fontAlgn="base" hangingPunct="1">
        <a:lnSpc>
          <a:spcPct val="90000"/>
        </a:lnSpc>
        <a:spcBef>
          <a:spcPct val="0"/>
        </a:spcBef>
        <a:spcAft>
          <a:spcPct val="0"/>
        </a:spcAft>
        <a:defRPr sz="4400" b="1">
          <a:solidFill>
            <a:schemeClr val="tx2"/>
          </a:solidFill>
          <a:effectLst>
            <a:outerShdw blurRad="38100" dist="38100" dir="2700000" algn="tl">
              <a:srgbClr val="000000"/>
            </a:outerShdw>
          </a:effectLst>
          <a:latin typeface="Times" charset="0"/>
        </a:defRPr>
      </a:lvl9pPr>
    </p:titleStyle>
    <p:bodyStyle>
      <a:lvl1pPr marL="285750" indent="-285750" algn="l" rtl="0" eaLnBrk="1" fontAlgn="base" hangingPunct="1">
        <a:lnSpc>
          <a:spcPct val="90000"/>
        </a:lnSpc>
        <a:spcBef>
          <a:spcPct val="30000"/>
        </a:spcBef>
        <a:spcAft>
          <a:spcPct val="0"/>
        </a:spcAft>
        <a:buClr>
          <a:schemeClr val="accent1"/>
        </a:buClr>
        <a:buSzPct val="100000"/>
        <a:buChar char="•"/>
        <a:defRPr sz="3600" b="1">
          <a:solidFill>
            <a:schemeClr val="tx1"/>
          </a:solidFill>
          <a:effectLst>
            <a:outerShdw blurRad="38100" dist="38100" dir="2700000" algn="tl">
              <a:srgbClr val="000000"/>
            </a:outerShdw>
          </a:effectLst>
          <a:latin typeface="+mn-lt"/>
          <a:ea typeface="+mn-ea"/>
          <a:cs typeface="+mn-cs"/>
        </a:defRPr>
      </a:lvl1pPr>
      <a:lvl2pPr marL="685800" indent="-228600" algn="l" rtl="0" eaLnBrk="1" fontAlgn="base" hangingPunct="1">
        <a:lnSpc>
          <a:spcPct val="90000"/>
        </a:lnSpc>
        <a:spcBef>
          <a:spcPct val="30000"/>
        </a:spcBef>
        <a:spcAft>
          <a:spcPct val="0"/>
        </a:spcAft>
        <a:buClr>
          <a:schemeClr val="accent1"/>
        </a:buClr>
        <a:buSzPct val="100000"/>
        <a:buChar char="–"/>
        <a:defRPr sz="3200" b="1">
          <a:solidFill>
            <a:schemeClr val="accent1"/>
          </a:solidFill>
          <a:effectLst>
            <a:outerShdw blurRad="38100" dist="38100" dir="2700000" algn="tl">
              <a:srgbClr val="000000"/>
            </a:outerShdw>
          </a:effectLst>
          <a:latin typeface="+mn-lt"/>
        </a:defRPr>
      </a:lvl2pPr>
      <a:lvl3pPr marL="1143000" indent="-228600" algn="l" rtl="0" eaLnBrk="1" fontAlgn="base" hangingPunct="1">
        <a:lnSpc>
          <a:spcPct val="90000"/>
        </a:lnSpc>
        <a:spcBef>
          <a:spcPct val="30000"/>
        </a:spcBef>
        <a:spcAft>
          <a:spcPct val="0"/>
        </a:spcAft>
        <a:buClr>
          <a:schemeClr val="accent1"/>
        </a:buClr>
        <a:buSzPct val="100000"/>
        <a:buChar char="-"/>
        <a:defRPr sz="2800" b="1">
          <a:solidFill>
            <a:schemeClr val="accent2"/>
          </a:solidFill>
          <a:effectLst>
            <a:outerShdw blurRad="38100" dist="38100" dir="2700000" algn="tl">
              <a:srgbClr val="000000"/>
            </a:outerShdw>
          </a:effectLst>
          <a:latin typeface="+mn-lt"/>
        </a:defRPr>
      </a:lvl3pPr>
      <a:lvl4pPr marL="1543050" indent="-171450" algn="l" rtl="0" eaLnBrk="1" fontAlgn="base" hangingPunct="1">
        <a:lnSpc>
          <a:spcPct val="90000"/>
        </a:lnSpc>
        <a:spcBef>
          <a:spcPct val="30000"/>
        </a:spcBef>
        <a:spcAft>
          <a:spcPct val="0"/>
        </a:spcAft>
        <a:buClr>
          <a:schemeClr val="accent1"/>
        </a:buClr>
        <a:buSzPct val="100000"/>
        <a:buChar char="-"/>
        <a:defRPr sz="2400" b="1">
          <a:solidFill>
            <a:schemeClr val="tx1"/>
          </a:solidFill>
          <a:effectLst>
            <a:outerShdw blurRad="38100" dist="38100" dir="2700000" algn="tl">
              <a:srgbClr val="000000"/>
            </a:outerShdw>
          </a:effectLst>
          <a:latin typeface="+mn-lt"/>
        </a:defRPr>
      </a:lvl4pPr>
      <a:lvl5pPr marL="2000250" indent="-171450" algn="l" rtl="0" eaLnBrk="1" fontAlgn="base" hangingPunct="1">
        <a:lnSpc>
          <a:spcPct val="90000"/>
        </a:lnSpc>
        <a:spcBef>
          <a:spcPct val="30000"/>
        </a:spcBef>
        <a:spcAft>
          <a:spcPct val="0"/>
        </a:spcAft>
        <a:buClr>
          <a:schemeClr val="accent1"/>
        </a:buClr>
        <a:buSzPct val="100000"/>
        <a:buChar char="–"/>
        <a:defRPr sz="2000" b="1">
          <a:solidFill>
            <a:schemeClr val="tx1"/>
          </a:solidFill>
          <a:effectLst>
            <a:outerShdw blurRad="38100" dist="38100" dir="2700000" algn="tl">
              <a:srgbClr val="000000"/>
            </a:outerShdw>
          </a:effectLst>
          <a:latin typeface="+mn-lt"/>
        </a:defRPr>
      </a:lvl5pPr>
      <a:lvl6pPr marL="2457450" indent="-171450" algn="l" rtl="0" eaLnBrk="1" fontAlgn="base" hangingPunct="1">
        <a:lnSpc>
          <a:spcPct val="90000"/>
        </a:lnSpc>
        <a:spcBef>
          <a:spcPct val="30000"/>
        </a:spcBef>
        <a:spcAft>
          <a:spcPct val="0"/>
        </a:spcAft>
        <a:buClr>
          <a:schemeClr val="accent1"/>
        </a:buClr>
        <a:buSzPct val="100000"/>
        <a:buChar char="–"/>
        <a:defRPr sz="2000" b="1">
          <a:solidFill>
            <a:schemeClr val="tx1"/>
          </a:solidFill>
          <a:effectLst>
            <a:outerShdw blurRad="38100" dist="38100" dir="2700000" algn="tl">
              <a:srgbClr val="000000"/>
            </a:outerShdw>
          </a:effectLst>
          <a:latin typeface="+mn-lt"/>
        </a:defRPr>
      </a:lvl6pPr>
      <a:lvl7pPr marL="2914650" indent="-171450" algn="l" rtl="0" eaLnBrk="1" fontAlgn="base" hangingPunct="1">
        <a:lnSpc>
          <a:spcPct val="90000"/>
        </a:lnSpc>
        <a:spcBef>
          <a:spcPct val="30000"/>
        </a:spcBef>
        <a:spcAft>
          <a:spcPct val="0"/>
        </a:spcAft>
        <a:buClr>
          <a:schemeClr val="accent1"/>
        </a:buClr>
        <a:buSzPct val="100000"/>
        <a:buChar char="–"/>
        <a:defRPr sz="2000" b="1">
          <a:solidFill>
            <a:schemeClr val="tx1"/>
          </a:solidFill>
          <a:effectLst>
            <a:outerShdw blurRad="38100" dist="38100" dir="2700000" algn="tl">
              <a:srgbClr val="000000"/>
            </a:outerShdw>
          </a:effectLst>
          <a:latin typeface="+mn-lt"/>
        </a:defRPr>
      </a:lvl7pPr>
      <a:lvl8pPr marL="3371850" indent="-171450" algn="l" rtl="0" eaLnBrk="1" fontAlgn="base" hangingPunct="1">
        <a:lnSpc>
          <a:spcPct val="90000"/>
        </a:lnSpc>
        <a:spcBef>
          <a:spcPct val="30000"/>
        </a:spcBef>
        <a:spcAft>
          <a:spcPct val="0"/>
        </a:spcAft>
        <a:buClr>
          <a:schemeClr val="accent1"/>
        </a:buClr>
        <a:buSzPct val="100000"/>
        <a:buChar char="–"/>
        <a:defRPr sz="2000" b="1">
          <a:solidFill>
            <a:schemeClr val="tx1"/>
          </a:solidFill>
          <a:effectLst>
            <a:outerShdw blurRad="38100" dist="38100" dir="2700000" algn="tl">
              <a:srgbClr val="000000"/>
            </a:outerShdw>
          </a:effectLst>
          <a:latin typeface="+mn-lt"/>
        </a:defRPr>
      </a:lvl8pPr>
      <a:lvl9pPr marL="3829050" indent="-171450" algn="l" rtl="0" eaLnBrk="1" fontAlgn="base" hangingPunct="1">
        <a:lnSpc>
          <a:spcPct val="90000"/>
        </a:lnSpc>
        <a:spcBef>
          <a:spcPct val="30000"/>
        </a:spcBef>
        <a:spcAft>
          <a:spcPct val="0"/>
        </a:spcAft>
        <a:buClr>
          <a:schemeClr val="accent1"/>
        </a:buClr>
        <a:buSzPct val="100000"/>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09600" y="1828800"/>
            <a:ext cx="7772400" cy="2438400"/>
          </a:xfrm>
        </p:spPr>
        <p:txBody>
          <a:bodyPr/>
          <a:lstStyle/>
          <a:p>
            <a:pPr>
              <a:defRPr/>
            </a:pPr>
            <a:r>
              <a:rPr lang="en-US" dirty="0" smtClean="0">
                <a:latin typeface="+mn-lt"/>
              </a:rPr>
              <a:t>Surveying the Master cast &amp; Framework Fabrication</a:t>
            </a:r>
          </a:p>
        </p:txBody>
      </p:sp>
      <p:sp>
        <p:nvSpPr>
          <p:cNvPr id="4" name="مستطيل 3"/>
          <p:cNvSpPr/>
          <p:nvPr/>
        </p:nvSpPr>
        <p:spPr>
          <a:xfrm>
            <a:off x="2057400" y="5867400"/>
            <a:ext cx="6553200" cy="584775"/>
          </a:xfrm>
          <a:prstGeom prst="rect">
            <a:avLst/>
          </a:prstGeom>
        </p:spPr>
        <p:txBody>
          <a:bodyPr wrap="square">
            <a:spAutoFit/>
          </a:bodyPr>
          <a:lstStyle/>
          <a:p>
            <a:r>
              <a:rPr lang="en-US" sz="3200" b="1" i="1" dirty="0" err="1" smtClean="0">
                <a:solidFill>
                  <a:schemeClr val="accent1">
                    <a:lumMod val="60000"/>
                    <a:lumOff val="40000"/>
                  </a:schemeClr>
                </a:solidFill>
              </a:rPr>
              <a:t>Rola</a:t>
            </a:r>
            <a:r>
              <a:rPr lang="en-US" sz="3200" b="1" i="1" dirty="0" smtClean="0">
                <a:solidFill>
                  <a:schemeClr val="accent1">
                    <a:lumMod val="60000"/>
                    <a:lumOff val="40000"/>
                  </a:schemeClr>
                </a:solidFill>
              </a:rPr>
              <a:t> M. </a:t>
            </a:r>
            <a:r>
              <a:rPr lang="en-US" sz="3200" b="1" i="1" dirty="0" err="1" smtClean="0">
                <a:solidFill>
                  <a:schemeClr val="accent1">
                    <a:lumMod val="60000"/>
                    <a:lumOff val="40000"/>
                  </a:schemeClr>
                </a:solidFill>
              </a:rPr>
              <a:t>Shadid</a:t>
            </a:r>
            <a:r>
              <a:rPr lang="en-US" sz="3200" b="1" i="1" dirty="0" smtClean="0">
                <a:solidFill>
                  <a:schemeClr val="accent1">
                    <a:lumMod val="60000"/>
                    <a:lumOff val="40000"/>
                  </a:schemeClr>
                </a:solidFill>
              </a:rPr>
              <a:t>, BDS, MSC</a:t>
            </a:r>
            <a:endParaRPr lang="en-US" sz="3200" b="1" i="1"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685800"/>
            <a:ext cx="8229600" cy="1143000"/>
          </a:xfrm>
        </p:spPr>
        <p:txBody>
          <a:bodyPr/>
          <a:lstStyle/>
          <a:p>
            <a:r>
              <a:rPr lang="en-US" dirty="0" smtClean="0"/>
              <a:t>Parallel </a:t>
            </a:r>
            <a:r>
              <a:rPr lang="en-US" dirty="0" err="1" smtClean="0"/>
              <a:t>Blockout</a:t>
            </a:r>
            <a:endParaRPr lang="en-US" dirty="0"/>
          </a:p>
        </p:txBody>
      </p:sp>
      <p:sp>
        <p:nvSpPr>
          <p:cNvPr id="3" name="عنصر نائب للمحتوى 2"/>
          <p:cNvSpPr>
            <a:spLocks noGrp="1"/>
          </p:cNvSpPr>
          <p:nvPr>
            <p:ph sz="half" idx="2"/>
          </p:nvPr>
        </p:nvSpPr>
        <p:spPr/>
        <p:txBody>
          <a:bodyPr/>
          <a:lstStyle/>
          <a:p>
            <a:r>
              <a:rPr lang="en-US" sz="2800" dirty="0" smtClean="0"/>
              <a:t>Proximal tooth surfaces to be used as guiding planes &amp; below height of contour</a:t>
            </a:r>
          </a:p>
          <a:p>
            <a:r>
              <a:rPr lang="en-US" sz="2800" dirty="0" smtClean="0"/>
              <a:t>Beneath all minor connectors</a:t>
            </a:r>
          </a:p>
          <a:p>
            <a:r>
              <a:rPr lang="en-US" sz="2800" dirty="0" smtClean="0"/>
              <a:t>Tissue undercuts to be crossed by rigid connectors</a:t>
            </a:r>
          </a:p>
        </p:txBody>
      </p:sp>
      <p:pic>
        <p:nvPicPr>
          <p:cNvPr id="4" name="Picture 2"/>
          <p:cNvPicPr>
            <a:picLocks noGrp="1" noChangeAspect="1" noChangeArrowheads="1"/>
          </p:cNvPicPr>
          <p:nvPr>
            <p:ph sz="quarter" idx="4"/>
          </p:nvPr>
        </p:nvPicPr>
        <p:blipFill>
          <a:blip r:embed="rId3" cstate="print"/>
          <a:srcRect r="50903" b="9955"/>
          <a:stretch>
            <a:fillRect/>
          </a:stretch>
        </p:blipFill>
        <p:spPr bwMode="auto">
          <a:xfrm>
            <a:off x="5105400" y="2286000"/>
            <a:ext cx="3276600" cy="19812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0903" b="9955"/>
          <a:stretch>
            <a:fillRect/>
          </a:stretch>
        </p:blipFill>
        <p:spPr bwMode="auto">
          <a:xfrm>
            <a:off x="5105400" y="4419600"/>
            <a:ext cx="3203575" cy="2209800"/>
          </a:xfrm>
          <a:prstGeom prst="rect">
            <a:avLst/>
          </a:prstGeom>
          <a:noFill/>
          <a:ln w="9525">
            <a:noFill/>
            <a:miter lim="800000"/>
            <a:headEnd/>
            <a:tailEnd/>
          </a:ln>
          <a:effectLst>
            <a:outerShdw dist="35921" dir="2700000" algn="ctr" rotWithShape="0">
              <a:schemeClr val="bg2"/>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762000"/>
            <a:ext cx="8229600" cy="1143000"/>
          </a:xfrm>
        </p:spPr>
        <p:txBody>
          <a:bodyPr/>
          <a:lstStyle/>
          <a:p>
            <a:r>
              <a:rPr lang="en-US" dirty="0" smtClean="0"/>
              <a:t>Parallel </a:t>
            </a:r>
            <a:r>
              <a:rPr lang="en-US" dirty="0" err="1" smtClean="0"/>
              <a:t>Blockout</a:t>
            </a:r>
            <a:endParaRPr lang="en-US" dirty="0"/>
          </a:p>
        </p:txBody>
      </p:sp>
      <p:sp>
        <p:nvSpPr>
          <p:cNvPr id="3" name="عنصر نائب للمحتوى 2"/>
          <p:cNvSpPr>
            <a:spLocks noGrp="1"/>
          </p:cNvSpPr>
          <p:nvPr>
            <p:ph sz="half" idx="2"/>
          </p:nvPr>
        </p:nvSpPr>
        <p:spPr>
          <a:xfrm>
            <a:off x="609600" y="2906712"/>
            <a:ext cx="3811412" cy="3951288"/>
          </a:xfrm>
        </p:spPr>
        <p:txBody>
          <a:bodyPr/>
          <a:lstStyle/>
          <a:p>
            <a:r>
              <a:rPr lang="en-US" sz="2800" dirty="0" smtClean="0"/>
              <a:t>Deep </a:t>
            </a:r>
            <a:r>
              <a:rPr lang="en-US" sz="2800" dirty="0" err="1" smtClean="0"/>
              <a:t>interproximal</a:t>
            </a:r>
            <a:r>
              <a:rPr lang="en-US" sz="2800" dirty="0" smtClean="0"/>
              <a:t> spaces to be covered by minor connectors or </a:t>
            </a:r>
            <a:r>
              <a:rPr lang="en-US" sz="2800" dirty="0" err="1" smtClean="0"/>
              <a:t>linguoplates</a:t>
            </a:r>
            <a:endParaRPr lang="en-US" sz="2800" dirty="0" smtClean="0"/>
          </a:p>
          <a:p>
            <a:r>
              <a:rPr lang="en-US" sz="2800" dirty="0" smtClean="0"/>
              <a:t>Beneath bar clasp arms to gingival crevice</a:t>
            </a:r>
          </a:p>
          <a:p>
            <a:r>
              <a:rPr lang="en-US" sz="2800" dirty="0" smtClean="0"/>
              <a:t>Tissue undercuts to be crossed by origin of bar clasps</a:t>
            </a:r>
          </a:p>
          <a:p>
            <a:endParaRPr lang="en-US" dirty="0" smtClean="0"/>
          </a:p>
          <a:p>
            <a:endParaRPr lang="en-US" dirty="0"/>
          </a:p>
        </p:txBody>
      </p:sp>
      <p:pic>
        <p:nvPicPr>
          <p:cNvPr id="8" name="Picture 5"/>
          <p:cNvPicPr>
            <a:picLocks noGrp="1" noChangeAspect="1" noChangeArrowheads="1"/>
          </p:cNvPicPr>
          <p:nvPr>
            <p:ph sz="quarter" idx="4"/>
          </p:nvPr>
        </p:nvPicPr>
        <p:blipFill>
          <a:blip r:embed="rId2" cstate="print"/>
          <a:stretch>
            <a:fillRect/>
          </a:stretch>
        </p:blipFill>
        <p:spPr bwMode="auto">
          <a:xfrm>
            <a:off x="4645025" y="2803260"/>
            <a:ext cx="4041775" cy="2694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0"/>
            <a:ext cx="8229600" cy="1143000"/>
          </a:xfrm>
        </p:spPr>
        <p:txBody>
          <a:bodyPr/>
          <a:lstStyle/>
          <a:p>
            <a:r>
              <a:rPr lang="en-US" dirty="0" smtClean="0"/>
              <a:t>Arbitrary </a:t>
            </a:r>
            <a:r>
              <a:rPr lang="en-US" dirty="0" err="1" smtClean="0"/>
              <a:t>Blockout</a:t>
            </a:r>
            <a:r>
              <a:rPr lang="en-US" dirty="0" smtClean="0"/>
              <a:t> *</a:t>
            </a:r>
            <a:endParaRPr lang="en-US" dirty="0"/>
          </a:p>
        </p:txBody>
      </p:sp>
      <p:sp>
        <p:nvSpPr>
          <p:cNvPr id="3" name="عنصر نائب للمحتوى 2"/>
          <p:cNvSpPr>
            <a:spLocks noGrp="1"/>
          </p:cNvSpPr>
          <p:nvPr>
            <p:ph sz="half" idx="2"/>
          </p:nvPr>
        </p:nvSpPr>
        <p:spPr>
          <a:xfrm>
            <a:off x="457200" y="2362200"/>
            <a:ext cx="4040188" cy="3951288"/>
          </a:xfrm>
        </p:spPr>
        <p:txBody>
          <a:bodyPr/>
          <a:lstStyle/>
          <a:p>
            <a:r>
              <a:rPr lang="en-US" sz="3200" dirty="0" smtClean="0"/>
              <a:t>Over FGM</a:t>
            </a:r>
          </a:p>
          <a:p>
            <a:r>
              <a:rPr lang="en-US" sz="3200" dirty="0" smtClean="0"/>
              <a:t>Gross tissue undercuts situated below areas involved in design of denture framework</a:t>
            </a:r>
          </a:p>
          <a:p>
            <a:r>
              <a:rPr lang="en-US" sz="3200" dirty="0" smtClean="0"/>
              <a:t>Tissue undercuts distal to cast framework</a:t>
            </a:r>
          </a:p>
        </p:txBody>
      </p:sp>
      <p:pic>
        <p:nvPicPr>
          <p:cNvPr id="7" name="Picture 5"/>
          <p:cNvPicPr>
            <a:picLocks noGrp="1" noChangeAspect="1" noChangeArrowheads="1"/>
          </p:cNvPicPr>
          <p:nvPr>
            <p:ph sz="quarter" idx="4"/>
          </p:nvPr>
        </p:nvPicPr>
        <p:blipFill>
          <a:blip r:embed="rId3" cstate="print"/>
          <a:stretch>
            <a:fillRect/>
          </a:stretch>
        </p:blipFill>
        <p:spPr bwMode="auto">
          <a:xfrm>
            <a:off x="4572000" y="3124200"/>
            <a:ext cx="4191000" cy="2999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04800" y="838200"/>
            <a:ext cx="8229600" cy="1143000"/>
          </a:xfrm>
        </p:spPr>
        <p:txBody>
          <a:bodyPr/>
          <a:lstStyle/>
          <a:p>
            <a:r>
              <a:rPr lang="en-US" dirty="0" smtClean="0"/>
              <a:t>Arbitrary </a:t>
            </a:r>
            <a:r>
              <a:rPr lang="en-US" dirty="0" err="1" smtClean="0"/>
              <a:t>Blockout</a:t>
            </a:r>
            <a:endParaRPr lang="en-US" dirty="0"/>
          </a:p>
        </p:txBody>
      </p:sp>
      <p:sp>
        <p:nvSpPr>
          <p:cNvPr id="3" name="عنصر نائب للمحتوى 2"/>
          <p:cNvSpPr>
            <a:spLocks noGrp="1"/>
          </p:cNvSpPr>
          <p:nvPr>
            <p:ph sz="half" idx="2"/>
          </p:nvPr>
        </p:nvSpPr>
        <p:spPr/>
        <p:txBody>
          <a:bodyPr/>
          <a:lstStyle/>
          <a:p>
            <a:r>
              <a:rPr lang="en-US" sz="3200" dirty="0" smtClean="0"/>
              <a:t>Labial surfaces &amp; labial undercuts not involved in denture design &amp;  sublingual &amp; </a:t>
            </a:r>
            <a:r>
              <a:rPr lang="en-US" sz="3200" dirty="0" err="1" smtClean="0"/>
              <a:t>distolingual</a:t>
            </a:r>
            <a:r>
              <a:rPr lang="en-US" sz="3200" dirty="0" smtClean="0"/>
              <a:t> areas beyond limits of denture design.</a:t>
            </a:r>
            <a:endParaRPr lang="en-US" sz="3200" dirty="0"/>
          </a:p>
        </p:txBody>
      </p:sp>
      <p:pic>
        <p:nvPicPr>
          <p:cNvPr id="8" name="Picture 5"/>
          <p:cNvPicPr>
            <a:picLocks noGrp="1" noChangeAspect="1" noChangeArrowheads="1"/>
          </p:cNvPicPr>
          <p:nvPr>
            <p:ph sz="quarter" idx="4"/>
          </p:nvPr>
        </p:nvPicPr>
        <p:blipFill>
          <a:blip r:embed="rId2" cstate="print"/>
          <a:srcRect/>
          <a:stretch>
            <a:fillRect/>
          </a:stretch>
        </p:blipFill>
        <p:spPr bwMode="auto">
          <a:xfrm>
            <a:off x="4572000" y="2895600"/>
            <a:ext cx="4041775" cy="2694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609600"/>
            <a:ext cx="8229600" cy="1143000"/>
          </a:xfrm>
        </p:spPr>
        <p:txBody>
          <a:bodyPr/>
          <a:lstStyle/>
          <a:p>
            <a:r>
              <a:rPr lang="en-US" dirty="0" smtClean="0"/>
              <a:t>Shaped </a:t>
            </a:r>
            <a:r>
              <a:rPr lang="en-US" dirty="0" err="1" smtClean="0"/>
              <a:t>Blockout</a:t>
            </a:r>
            <a:endParaRPr lang="en-US" dirty="0"/>
          </a:p>
        </p:txBody>
      </p:sp>
      <p:sp>
        <p:nvSpPr>
          <p:cNvPr id="3" name="عنصر نائب للمحتوى 2"/>
          <p:cNvSpPr>
            <a:spLocks noGrp="1"/>
          </p:cNvSpPr>
          <p:nvPr>
            <p:ph sz="half" idx="2"/>
          </p:nvPr>
        </p:nvSpPr>
        <p:spPr>
          <a:xfrm>
            <a:off x="609600" y="1828800"/>
            <a:ext cx="4040012" cy="3951288"/>
          </a:xfrm>
        </p:spPr>
        <p:txBody>
          <a:bodyPr/>
          <a:lstStyle/>
          <a:p>
            <a:pPr>
              <a:buNone/>
            </a:pPr>
            <a:r>
              <a:rPr lang="en-US" dirty="0" smtClean="0"/>
              <a:t>    </a:t>
            </a:r>
            <a:r>
              <a:rPr lang="en-US" sz="3200" dirty="0" smtClean="0"/>
              <a:t>On </a:t>
            </a:r>
            <a:r>
              <a:rPr lang="en-US" sz="3200" dirty="0" err="1" smtClean="0"/>
              <a:t>buccal</a:t>
            </a:r>
            <a:r>
              <a:rPr lang="en-US" sz="3200" dirty="0" smtClean="0"/>
              <a:t> and lingual surfaces to locate wax patterns for clasp arms</a:t>
            </a:r>
            <a:endParaRPr lang="en-US" sz="3200" dirty="0"/>
          </a:p>
        </p:txBody>
      </p:sp>
      <p:pic>
        <p:nvPicPr>
          <p:cNvPr id="2050" name="Picture 2"/>
          <p:cNvPicPr>
            <a:picLocks noGrp="1" noChangeAspect="1" noChangeArrowheads="1"/>
          </p:cNvPicPr>
          <p:nvPr>
            <p:ph sz="quarter" idx="4"/>
          </p:nvPr>
        </p:nvPicPr>
        <p:blipFill>
          <a:blip r:embed="rId3" cstate="print"/>
          <a:srcRect r="50903"/>
          <a:stretch>
            <a:fillRect/>
          </a:stretch>
        </p:blipFill>
        <p:spPr bwMode="auto">
          <a:xfrm>
            <a:off x="4953000" y="2362200"/>
            <a:ext cx="3352800" cy="1988491"/>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50903" t="6624"/>
          <a:stretch>
            <a:fillRect/>
          </a:stretch>
        </p:blipFill>
        <p:spPr bwMode="auto">
          <a:xfrm>
            <a:off x="4953000" y="4572000"/>
            <a:ext cx="3276600" cy="2057400"/>
          </a:xfrm>
          <a:prstGeom prst="rect">
            <a:avLst/>
          </a:prstGeom>
          <a:noFill/>
          <a:ln w="9525">
            <a:noFill/>
            <a:miter lim="800000"/>
            <a:headEnd/>
            <a:tailEnd/>
          </a:ln>
          <a:effectLst>
            <a:outerShdw dist="107763" dir="2700000" algn="ctr" rotWithShape="0">
              <a:schemeClr val="bg2"/>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0"/>
            <a:ext cx="8229600" cy="1143000"/>
          </a:xfrm>
        </p:spPr>
        <p:txBody>
          <a:bodyPr/>
          <a:lstStyle/>
          <a:p>
            <a:r>
              <a:rPr lang="en-US" dirty="0" smtClean="0"/>
              <a:t>Block out Vs. Relief</a:t>
            </a:r>
            <a:endParaRPr lang="en-US" dirty="0"/>
          </a:p>
        </p:txBody>
      </p:sp>
      <p:sp>
        <p:nvSpPr>
          <p:cNvPr id="9" name="عنصر نائب للمحتوى 8"/>
          <p:cNvSpPr>
            <a:spLocks noGrp="1"/>
          </p:cNvSpPr>
          <p:nvPr>
            <p:ph sz="half" idx="2"/>
          </p:nvPr>
        </p:nvSpPr>
        <p:spPr>
          <a:xfrm>
            <a:off x="990600" y="1752600"/>
            <a:ext cx="7467600" cy="3951288"/>
          </a:xfrm>
        </p:spPr>
        <p:txBody>
          <a:bodyPr/>
          <a:lstStyle/>
          <a:p>
            <a:pPr>
              <a:buNone/>
            </a:pPr>
            <a:r>
              <a:rPr lang="en-US" sz="4400" dirty="0" smtClean="0">
                <a:solidFill>
                  <a:srgbClr val="FFC000"/>
                </a:solidFill>
                <a:effectLst>
                  <a:innerShdw blurRad="63500" dist="50800">
                    <a:prstClr val="black">
                      <a:alpha val="50000"/>
                    </a:prstClr>
                  </a:innerShdw>
                </a:effectLst>
              </a:rPr>
              <a:t>What is the difference between </a:t>
            </a:r>
            <a:r>
              <a:rPr lang="en-US" sz="4400" dirty="0" err="1" smtClean="0">
                <a:solidFill>
                  <a:srgbClr val="FFC000"/>
                </a:solidFill>
                <a:effectLst>
                  <a:innerShdw blurRad="63500" dist="50800">
                    <a:prstClr val="black">
                      <a:alpha val="50000"/>
                    </a:prstClr>
                  </a:innerShdw>
                </a:effectLst>
              </a:rPr>
              <a:t>blockout</a:t>
            </a:r>
            <a:r>
              <a:rPr lang="en-US" sz="4400" dirty="0" smtClean="0">
                <a:solidFill>
                  <a:srgbClr val="FFC000"/>
                </a:solidFill>
                <a:effectLst>
                  <a:innerShdw blurRad="63500" dist="50800">
                    <a:prstClr val="black">
                      <a:alpha val="50000"/>
                    </a:prstClr>
                  </a:innerShdw>
                </a:effectLst>
              </a:rPr>
              <a:t> and relief ?</a:t>
            </a:r>
            <a:endParaRPr lang="en-US" sz="4400"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85800"/>
            <a:ext cx="8229600" cy="1143000"/>
          </a:xfrm>
        </p:spPr>
        <p:txBody>
          <a:bodyPr/>
          <a:lstStyle/>
          <a:p>
            <a:r>
              <a:rPr lang="en-US" dirty="0" smtClean="0"/>
              <a:t>Block out Vs. Relief</a:t>
            </a:r>
            <a:endParaRPr lang="en-US" dirty="0"/>
          </a:p>
        </p:txBody>
      </p:sp>
      <p:sp>
        <p:nvSpPr>
          <p:cNvPr id="3" name="عنصر نائب للنص 2"/>
          <p:cNvSpPr>
            <a:spLocks noGrp="1"/>
          </p:cNvSpPr>
          <p:nvPr>
            <p:ph type="body" idx="1"/>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sp>
        <p:nvSpPr>
          <p:cNvPr id="6" name="عنصر نائب للمحتوى 5"/>
          <p:cNvSpPr>
            <a:spLocks noGrp="1"/>
          </p:cNvSpPr>
          <p:nvPr>
            <p:ph sz="quarter" idx="4"/>
          </p:nvPr>
        </p:nvSpPr>
        <p:spPr/>
        <p:txBody>
          <a:bodyPr/>
          <a:lstStyle/>
          <a:p>
            <a:endParaRPr lang="en-US"/>
          </a:p>
        </p:txBody>
      </p:sp>
      <p:pic>
        <p:nvPicPr>
          <p:cNvPr id="7" name="Picture 2"/>
          <p:cNvPicPr>
            <a:picLocks noGrp="1" noChangeAspect="1" noChangeArrowheads="1"/>
          </p:cNvPicPr>
          <p:nvPr>
            <p:ph sz="half" idx="2"/>
          </p:nvPr>
        </p:nvPicPr>
        <p:blipFill>
          <a:blip r:embed="rId3" cstate="print"/>
          <a:srcRect/>
          <a:stretch>
            <a:fillRect/>
          </a:stretch>
        </p:blipFill>
        <p:spPr bwMode="auto">
          <a:xfrm>
            <a:off x="304800" y="2209800"/>
            <a:ext cx="4114800" cy="29718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4495800" y="3810000"/>
            <a:ext cx="403860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0"/>
            <a:ext cx="8229600" cy="1143000"/>
          </a:xfrm>
        </p:spPr>
        <p:txBody>
          <a:bodyPr/>
          <a:lstStyle/>
          <a:p>
            <a:r>
              <a:rPr lang="en-US" dirty="0" smtClean="0"/>
              <a:t>Block out Vs. Relief</a:t>
            </a:r>
            <a:endParaRPr lang="en-US" dirty="0"/>
          </a:p>
        </p:txBody>
      </p:sp>
      <p:sp>
        <p:nvSpPr>
          <p:cNvPr id="3" name="عنصر نائب للنص 2"/>
          <p:cNvSpPr>
            <a:spLocks noGrp="1"/>
          </p:cNvSpPr>
          <p:nvPr>
            <p:ph type="body" idx="1"/>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pic>
        <p:nvPicPr>
          <p:cNvPr id="7" name="Picture 4"/>
          <p:cNvPicPr>
            <a:picLocks noGrp="1" noChangeAspect="1" noChangeArrowheads="1"/>
          </p:cNvPicPr>
          <p:nvPr>
            <p:ph sz="half" idx="2"/>
          </p:nvPr>
        </p:nvPicPr>
        <p:blipFill>
          <a:blip r:embed="rId3" cstate="print"/>
          <a:srcRect/>
          <a:stretch>
            <a:fillRect/>
          </a:stretch>
        </p:blipFill>
        <p:spPr bwMode="auto">
          <a:xfrm>
            <a:off x="685800" y="2286000"/>
            <a:ext cx="4267200" cy="2743200"/>
          </a:xfrm>
          <a:prstGeom prst="rect">
            <a:avLst/>
          </a:prstGeom>
          <a:noFill/>
          <a:ln w="9525">
            <a:noFill/>
            <a:miter lim="800000"/>
            <a:headEnd/>
            <a:tailEnd/>
          </a:ln>
        </p:spPr>
      </p:pic>
      <p:pic>
        <p:nvPicPr>
          <p:cNvPr id="8" name="Picture 5"/>
          <p:cNvPicPr>
            <a:picLocks noGrp="1" noChangeAspect="1" noChangeArrowheads="1"/>
          </p:cNvPicPr>
          <p:nvPr>
            <p:ph sz="quarter" idx="4"/>
          </p:nvPr>
        </p:nvPicPr>
        <p:blipFill>
          <a:blip r:embed="rId4" cstate="print"/>
          <a:srcRect/>
          <a:stretch>
            <a:fillRect/>
          </a:stretch>
        </p:blipFill>
        <p:spPr bwMode="auto">
          <a:xfrm>
            <a:off x="5105400" y="4191000"/>
            <a:ext cx="3810000" cy="2667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762000"/>
            <a:ext cx="8229600" cy="1143000"/>
          </a:xfrm>
        </p:spPr>
        <p:txBody>
          <a:bodyPr/>
          <a:lstStyle/>
          <a:p>
            <a:r>
              <a:rPr lang="en-US" dirty="0" smtClean="0"/>
              <a:t>Relief</a:t>
            </a:r>
            <a:endParaRPr lang="en-US" dirty="0"/>
          </a:p>
        </p:txBody>
      </p:sp>
      <p:sp>
        <p:nvSpPr>
          <p:cNvPr id="4" name="عنصر نائب للمحتوى 3"/>
          <p:cNvSpPr>
            <a:spLocks noGrp="1"/>
          </p:cNvSpPr>
          <p:nvPr>
            <p:ph sz="half" idx="2"/>
          </p:nvPr>
        </p:nvSpPr>
        <p:spPr>
          <a:xfrm>
            <a:off x="990600" y="1752600"/>
            <a:ext cx="7543800" cy="3951288"/>
          </a:xfrm>
        </p:spPr>
        <p:txBody>
          <a:bodyPr/>
          <a:lstStyle/>
          <a:p>
            <a:endParaRPr lang="en-US" dirty="0" smtClean="0"/>
          </a:p>
          <a:p>
            <a:pPr>
              <a:buNone/>
            </a:pPr>
            <a:r>
              <a:rPr lang="en-US" sz="3200" dirty="0" smtClean="0"/>
              <a:t>  Relief  is ordinarily not used beneath palatal major connectors, as it is with </a:t>
            </a:r>
            <a:r>
              <a:rPr lang="en-US" sz="3200" dirty="0" err="1" smtClean="0">
                <a:solidFill>
                  <a:srgbClr val="FF0000"/>
                </a:solidFill>
              </a:rPr>
              <a:t>mandibular</a:t>
            </a:r>
            <a:r>
              <a:rPr lang="en-US" sz="3200" dirty="0" smtClean="0">
                <a:solidFill>
                  <a:srgbClr val="FF0000"/>
                </a:solidFill>
              </a:rPr>
              <a:t> lingual bar</a:t>
            </a:r>
            <a:r>
              <a:rPr lang="en-US" sz="3200" dirty="0" smtClean="0"/>
              <a:t> connectors, except when maxillary </a:t>
            </a:r>
            <a:r>
              <a:rPr lang="en-US" sz="3200" dirty="0" err="1" smtClean="0"/>
              <a:t>tori</a:t>
            </a:r>
            <a:r>
              <a:rPr lang="en-US" sz="3200" dirty="0" smtClean="0"/>
              <a:t> cannot be circumvented or when resistive median palatal </a:t>
            </a:r>
            <a:r>
              <a:rPr lang="en-US" sz="3200" dirty="0" err="1" smtClean="0"/>
              <a:t>raphae</a:t>
            </a:r>
            <a:r>
              <a:rPr lang="en-US" sz="3200" dirty="0" smtClean="0"/>
              <a:t> are encountered.</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685800"/>
            <a:ext cx="8229600" cy="1143000"/>
          </a:xfrm>
        </p:spPr>
        <p:txBody>
          <a:bodyPr/>
          <a:lstStyle/>
          <a:p>
            <a:r>
              <a:rPr lang="en-US" dirty="0" smtClean="0"/>
              <a:t>Relief</a:t>
            </a:r>
            <a:endParaRPr lang="en-US" dirty="0"/>
          </a:p>
        </p:txBody>
      </p:sp>
      <p:sp>
        <p:nvSpPr>
          <p:cNvPr id="3" name="عنصر نائب للنص 2"/>
          <p:cNvSpPr>
            <a:spLocks noGrp="1"/>
          </p:cNvSpPr>
          <p:nvPr>
            <p:ph type="body" idx="1"/>
          </p:nvPr>
        </p:nvSpPr>
        <p:spPr/>
        <p:txBody>
          <a:bodyPr/>
          <a:lstStyle/>
          <a:p>
            <a:endParaRPr lang="en-US"/>
          </a:p>
        </p:txBody>
      </p:sp>
      <p:sp>
        <p:nvSpPr>
          <p:cNvPr id="4" name="عنصر نائب للمحتوى 3"/>
          <p:cNvSpPr>
            <a:spLocks noGrp="1"/>
          </p:cNvSpPr>
          <p:nvPr>
            <p:ph sz="half" idx="2"/>
          </p:nvPr>
        </p:nvSpPr>
        <p:spPr>
          <a:xfrm>
            <a:off x="381000" y="2174875"/>
            <a:ext cx="4116212" cy="3951288"/>
          </a:xfrm>
        </p:spPr>
        <p:txBody>
          <a:bodyPr/>
          <a:lstStyle/>
          <a:p>
            <a:pPr>
              <a:buNone/>
            </a:pPr>
            <a:r>
              <a:rPr lang="en-US" sz="3200" dirty="0" smtClean="0"/>
              <a:t>   Beneath framework extensions onto ridge areas for attachment of resin bases (20-gauge wax)</a:t>
            </a:r>
            <a:endParaRPr lang="en-US" sz="3200" dirty="0"/>
          </a:p>
        </p:txBody>
      </p:sp>
      <p:sp>
        <p:nvSpPr>
          <p:cNvPr id="5" name="عنصر نائب للنص 4"/>
          <p:cNvSpPr>
            <a:spLocks noGrp="1"/>
          </p:cNvSpPr>
          <p:nvPr>
            <p:ph type="body" sz="quarter" idx="3"/>
          </p:nvPr>
        </p:nvSpPr>
        <p:spPr/>
        <p:txBody>
          <a:bodyPr/>
          <a:lstStyle/>
          <a:p>
            <a:endParaRPr lang="en-US"/>
          </a:p>
        </p:txBody>
      </p:sp>
      <p:pic>
        <p:nvPicPr>
          <p:cNvPr id="7" name="Picture 6"/>
          <p:cNvPicPr>
            <a:picLocks noGrp="1" noChangeAspect="1" noChangeArrowheads="1"/>
          </p:cNvPicPr>
          <p:nvPr>
            <p:ph sz="quarter" idx="4"/>
          </p:nvPr>
        </p:nvPicPr>
        <p:blipFill>
          <a:blip r:embed="rId2" cstate="print"/>
          <a:srcRect/>
          <a:stretch>
            <a:fillRect/>
          </a:stretch>
        </p:blipFill>
        <p:spPr bwMode="auto">
          <a:xfrm>
            <a:off x="4572000" y="3200400"/>
            <a:ext cx="4041775" cy="269451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r>
              <a:rPr lang="en-US" dirty="0" smtClean="0"/>
              <a:t>The master cast must be surveyed as a new cast,</a:t>
            </a:r>
          </a:p>
          <a:p>
            <a:r>
              <a:rPr lang="en-US" dirty="0" smtClean="0"/>
              <a:t>But the prepared proximal guiding plane surfaces will indicate the correct </a:t>
            </a:r>
            <a:r>
              <a:rPr lang="en-US" dirty="0" err="1" smtClean="0"/>
              <a:t>anteroposterior</a:t>
            </a:r>
            <a:r>
              <a:rPr lang="en-US" dirty="0" smtClean="0"/>
              <a:t> tilt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762000"/>
            <a:ext cx="7772400" cy="1143000"/>
          </a:xfrm>
        </p:spPr>
        <p:txBody>
          <a:bodyPr/>
          <a:lstStyle/>
          <a:p>
            <a:r>
              <a:rPr lang="en-US" dirty="0" smtClean="0"/>
              <a:t>Relief Under the </a:t>
            </a:r>
            <a:r>
              <a:rPr lang="en-US" dirty="0" err="1" smtClean="0"/>
              <a:t>Gridwork</a:t>
            </a:r>
            <a:endParaRPr lang="en-US" dirty="0"/>
          </a:p>
        </p:txBody>
      </p:sp>
      <p:sp>
        <p:nvSpPr>
          <p:cNvPr id="51203" name="Rectangle 3"/>
          <p:cNvSpPr>
            <a:spLocks noGrp="1" noChangeArrowheads="1"/>
          </p:cNvSpPr>
          <p:nvPr>
            <p:ph type="body" idx="1"/>
          </p:nvPr>
        </p:nvSpPr>
        <p:spPr>
          <a:xfrm>
            <a:off x="1447800" y="1981200"/>
            <a:ext cx="5816600" cy="1981200"/>
          </a:xfrm>
        </p:spPr>
        <p:txBody>
          <a:bodyPr/>
          <a:lstStyle/>
          <a:p>
            <a:r>
              <a:rPr lang="en-US" dirty="0"/>
              <a:t>Relief wax is placed in the edentulous areas </a:t>
            </a:r>
          </a:p>
          <a:p>
            <a:r>
              <a:rPr lang="en-US" dirty="0" smtClean="0"/>
              <a:t>1-1.5 </a:t>
            </a:r>
            <a:r>
              <a:rPr lang="en-US" dirty="0"/>
              <a:t>mm of relief	</a:t>
            </a:r>
          </a:p>
        </p:txBody>
      </p:sp>
      <p:pic>
        <p:nvPicPr>
          <p:cNvPr id="51205" name="Picture 5"/>
          <p:cNvPicPr>
            <a:picLocks noChangeAspect="1" noChangeArrowheads="1"/>
          </p:cNvPicPr>
          <p:nvPr/>
        </p:nvPicPr>
        <p:blipFill>
          <a:blip r:embed="rId3" cstate="print"/>
          <a:srcRect/>
          <a:stretch>
            <a:fillRect/>
          </a:stretch>
        </p:blipFill>
        <p:spPr bwMode="auto">
          <a:xfrm>
            <a:off x="4876800" y="4191000"/>
            <a:ext cx="3581400" cy="2387600"/>
          </a:xfrm>
          <a:prstGeom prst="rect">
            <a:avLst/>
          </a:prstGeom>
          <a:noFill/>
        </p:spPr>
      </p:pic>
      <p:pic>
        <p:nvPicPr>
          <p:cNvPr id="51206" name="Picture 6"/>
          <p:cNvPicPr>
            <a:picLocks noChangeAspect="1" noChangeArrowheads="1"/>
          </p:cNvPicPr>
          <p:nvPr/>
        </p:nvPicPr>
        <p:blipFill>
          <a:blip r:embed="rId4" cstate="print"/>
          <a:srcRect/>
          <a:stretch>
            <a:fillRect/>
          </a:stretch>
        </p:blipFill>
        <p:spPr bwMode="auto">
          <a:xfrm>
            <a:off x="762000" y="4267200"/>
            <a:ext cx="3505200" cy="2336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dirty="0"/>
              <a:t>Relief Under the </a:t>
            </a:r>
            <a:r>
              <a:rPr lang="en-US" dirty="0" err="1"/>
              <a:t>Gridwork</a:t>
            </a:r>
            <a:endParaRPr lang="en-US" dirty="0"/>
          </a:p>
        </p:txBody>
      </p:sp>
      <p:sp>
        <p:nvSpPr>
          <p:cNvPr id="20485" name="Rectangle 5"/>
          <p:cNvSpPr>
            <a:spLocks noGrp="1" noChangeArrowheads="1"/>
          </p:cNvSpPr>
          <p:nvPr>
            <p:ph type="body" idx="1"/>
          </p:nvPr>
        </p:nvSpPr>
        <p:spPr>
          <a:xfrm>
            <a:off x="1557338" y="2057400"/>
            <a:ext cx="5816600" cy="1219200"/>
          </a:xfrm>
        </p:spPr>
        <p:txBody>
          <a:bodyPr/>
          <a:lstStyle/>
          <a:p>
            <a:r>
              <a:rPr lang="en-US"/>
              <a:t>Should begin 1.5 - 2 mm from the abutment tooth</a:t>
            </a:r>
          </a:p>
        </p:txBody>
      </p:sp>
      <p:pic>
        <p:nvPicPr>
          <p:cNvPr id="20488" name="Picture 8"/>
          <p:cNvPicPr>
            <a:picLocks noChangeAspect="1" noChangeArrowheads="1"/>
          </p:cNvPicPr>
          <p:nvPr/>
        </p:nvPicPr>
        <p:blipFill>
          <a:blip r:embed="rId3" cstate="print"/>
          <a:srcRect l="8061" r="14514" b="20158"/>
          <a:stretch>
            <a:fillRect/>
          </a:stretch>
        </p:blipFill>
        <p:spPr bwMode="auto">
          <a:xfrm>
            <a:off x="2590800" y="3581402"/>
            <a:ext cx="4114800" cy="2828925"/>
          </a:xfrm>
          <a:prstGeom prst="rect">
            <a:avLst/>
          </a:prstGeom>
          <a:noFill/>
          <a:effectLst>
            <a:outerShdw dist="107763" dir="2700000" algn="ctr" rotWithShape="0">
              <a:schemeClr val="bg2"/>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Relief Under the Gridwork</a:t>
            </a:r>
          </a:p>
        </p:txBody>
      </p:sp>
      <p:sp>
        <p:nvSpPr>
          <p:cNvPr id="46083" name="Rectangle 3"/>
          <p:cNvSpPr>
            <a:spLocks noGrp="1" noChangeArrowheads="1"/>
          </p:cNvSpPr>
          <p:nvPr>
            <p:ph type="body" idx="1"/>
          </p:nvPr>
        </p:nvSpPr>
        <p:spPr>
          <a:xfrm>
            <a:off x="1447801" y="1828800"/>
            <a:ext cx="6900863" cy="2590800"/>
          </a:xfrm>
        </p:spPr>
        <p:txBody>
          <a:bodyPr/>
          <a:lstStyle/>
          <a:p>
            <a:r>
              <a:rPr lang="en-US" dirty="0"/>
              <a:t>Creates a metal to tissue contact adjacent tooth</a:t>
            </a:r>
          </a:p>
          <a:p>
            <a:pPr lvl="1"/>
            <a:r>
              <a:rPr lang="en-US" dirty="0">
                <a:solidFill>
                  <a:srgbClr val="FFC000"/>
                </a:solidFill>
              </a:rPr>
              <a:t>Preferable since it wears less</a:t>
            </a:r>
          </a:p>
          <a:p>
            <a:pPr lvl="1"/>
            <a:r>
              <a:rPr lang="en-US" dirty="0">
                <a:solidFill>
                  <a:srgbClr val="FFC000"/>
                </a:solidFill>
              </a:rPr>
              <a:t>Less porous, (hygiene)</a:t>
            </a:r>
          </a:p>
        </p:txBody>
      </p:sp>
      <p:pic>
        <p:nvPicPr>
          <p:cNvPr id="46086" name="Picture 6"/>
          <p:cNvPicPr>
            <a:picLocks noChangeAspect="1" noChangeArrowheads="1"/>
          </p:cNvPicPr>
          <p:nvPr/>
        </p:nvPicPr>
        <p:blipFill>
          <a:blip r:embed="rId3" cstate="print"/>
          <a:srcRect l="2982" t="13429" r="22388" b="27542"/>
          <a:stretch>
            <a:fillRect/>
          </a:stretch>
        </p:blipFill>
        <p:spPr bwMode="auto">
          <a:xfrm>
            <a:off x="2971800" y="4343400"/>
            <a:ext cx="3505200" cy="2209800"/>
          </a:xfrm>
          <a:prstGeom prst="rect">
            <a:avLst/>
          </a:prstGeom>
          <a:noFill/>
          <a:effectLst>
            <a:outerShdw dist="107763" dir="2700000" algn="ctr" rotWithShape="0">
              <a:schemeClr val="bg2"/>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a:t>Mandibular Tissue Stops</a:t>
            </a:r>
          </a:p>
        </p:txBody>
      </p:sp>
      <p:sp>
        <p:nvSpPr>
          <p:cNvPr id="35845" name="Rectangle 5"/>
          <p:cNvSpPr>
            <a:spLocks noGrp="1" noChangeArrowheads="1"/>
          </p:cNvSpPr>
          <p:nvPr>
            <p:ph type="body" idx="1"/>
          </p:nvPr>
        </p:nvSpPr>
        <p:spPr>
          <a:xfrm>
            <a:off x="381000" y="2057400"/>
            <a:ext cx="4038600" cy="4114800"/>
          </a:xfrm>
        </p:spPr>
        <p:txBody>
          <a:bodyPr/>
          <a:lstStyle/>
          <a:p>
            <a:r>
              <a:rPr lang="en-US" sz="2800"/>
              <a:t>Contact of metal with cast at posterior of distal extension gridwork</a:t>
            </a:r>
          </a:p>
          <a:p>
            <a:r>
              <a:rPr lang="en-US" sz="2800"/>
              <a:t>Prevents distortion at free end during hydraulic pressure of processing</a:t>
            </a:r>
          </a:p>
        </p:txBody>
      </p:sp>
      <p:grpSp>
        <p:nvGrpSpPr>
          <p:cNvPr id="2" name="Group 8"/>
          <p:cNvGrpSpPr>
            <a:grpSpLocks/>
          </p:cNvGrpSpPr>
          <p:nvPr/>
        </p:nvGrpSpPr>
        <p:grpSpPr bwMode="auto">
          <a:xfrm>
            <a:off x="4800600" y="1752602"/>
            <a:ext cx="3733800" cy="4640263"/>
            <a:chOff x="3072" y="1296"/>
            <a:chExt cx="2352" cy="2923"/>
          </a:xfrm>
        </p:grpSpPr>
        <p:pic>
          <p:nvPicPr>
            <p:cNvPr id="35846" name="Picture 6"/>
            <p:cNvPicPr>
              <a:picLocks noChangeAspect="1" noChangeArrowheads="1"/>
            </p:cNvPicPr>
            <p:nvPr/>
          </p:nvPicPr>
          <p:blipFill>
            <a:blip r:embed="rId3" cstate="print"/>
            <a:srcRect/>
            <a:stretch>
              <a:fillRect/>
            </a:stretch>
          </p:blipFill>
          <p:spPr bwMode="auto">
            <a:xfrm>
              <a:off x="3072" y="1296"/>
              <a:ext cx="2328" cy="1552"/>
            </a:xfrm>
            <a:prstGeom prst="rect">
              <a:avLst/>
            </a:prstGeom>
            <a:noFill/>
            <a:effectLst>
              <a:outerShdw dist="107763" dir="2700000" algn="ctr" rotWithShape="0">
                <a:schemeClr val="bg2"/>
              </a:outerShdw>
            </a:effectLst>
          </p:spPr>
        </p:pic>
        <p:pic>
          <p:nvPicPr>
            <p:cNvPr id="35847" name="Picture 7"/>
            <p:cNvPicPr>
              <a:picLocks noChangeAspect="1" noChangeArrowheads="1"/>
            </p:cNvPicPr>
            <p:nvPr/>
          </p:nvPicPr>
          <p:blipFill>
            <a:blip r:embed="rId4" cstate="print"/>
            <a:srcRect l="2982" t="13429" r="22388" b="27542"/>
            <a:stretch>
              <a:fillRect/>
            </a:stretch>
          </p:blipFill>
          <p:spPr bwMode="auto">
            <a:xfrm>
              <a:off x="3072" y="2736"/>
              <a:ext cx="2352" cy="1483"/>
            </a:xfrm>
            <a:prstGeom prst="rect">
              <a:avLst/>
            </a:prstGeom>
            <a:noFill/>
            <a:effectLst>
              <a:outerShdw dist="107763" dir="2700000" algn="ctr" rotWithShape="0">
                <a:schemeClr val="bg2"/>
              </a:outerShdw>
            </a:effec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No Tissue Stops In Maxilla</a:t>
            </a:r>
          </a:p>
        </p:txBody>
      </p:sp>
      <p:sp>
        <p:nvSpPr>
          <p:cNvPr id="52227" name="Rectangle 3"/>
          <p:cNvSpPr>
            <a:spLocks noGrp="1" noChangeArrowheads="1"/>
          </p:cNvSpPr>
          <p:nvPr>
            <p:ph type="body" idx="1"/>
          </p:nvPr>
        </p:nvSpPr>
        <p:spPr>
          <a:xfrm>
            <a:off x="609600" y="2971800"/>
            <a:ext cx="4191000" cy="1905000"/>
          </a:xfrm>
        </p:spPr>
        <p:txBody>
          <a:bodyPr/>
          <a:lstStyle/>
          <a:p>
            <a:r>
              <a:rPr lang="en-US" sz="3200"/>
              <a:t>Maxillary major connector acts as a tissue stop (no relief)</a:t>
            </a:r>
          </a:p>
        </p:txBody>
      </p:sp>
      <p:pic>
        <p:nvPicPr>
          <p:cNvPr id="52228" name="Picture 4"/>
          <p:cNvPicPr>
            <a:picLocks noChangeAspect="1" noChangeArrowheads="1"/>
          </p:cNvPicPr>
          <p:nvPr/>
        </p:nvPicPr>
        <p:blipFill>
          <a:blip r:embed="rId3" cstate="print"/>
          <a:srcRect/>
          <a:stretch>
            <a:fillRect/>
          </a:stretch>
        </p:blipFill>
        <p:spPr bwMode="auto">
          <a:xfrm>
            <a:off x="4876800" y="2692400"/>
            <a:ext cx="3962400" cy="2641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00200"/>
            <a:ext cx="8686800" cy="3657600"/>
          </a:xfrm>
        </p:spPr>
        <p:txBody>
          <a:bodyPr/>
          <a:lstStyle/>
          <a:p>
            <a:pPr algn="ctr">
              <a:buNone/>
            </a:pPr>
            <a:r>
              <a:rPr lang="en-US" sz="4400" dirty="0" smtClean="0">
                <a:solidFill>
                  <a:srgbClr val="FFC000"/>
                </a:solidFill>
              </a:rPr>
              <a:t>Differentiations Between </a:t>
            </a:r>
            <a:r>
              <a:rPr lang="en-US" sz="4400" u="sng" dirty="0" smtClean="0">
                <a:solidFill>
                  <a:srgbClr val="FFC000"/>
                </a:solidFill>
              </a:rPr>
              <a:t>Parallel </a:t>
            </a:r>
            <a:r>
              <a:rPr lang="en-US" sz="4400" dirty="0" err="1" smtClean="0">
                <a:solidFill>
                  <a:srgbClr val="FFC000"/>
                </a:solidFill>
              </a:rPr>
              <a:t>Blockout</a:t>
            </a:r>
            <a:r>
              <a:rPr lang="en-US" sz="4400" dirty="0" smtClean="0">
                <a:solidFill>
                  <a:srgbClr val="FFC000"/>
                </a:solidFill>
              </a:rPr>
              <a:t>, </a:t>
            </a:r>
            <a:r>
              <a:rPr lang="en-US" sz="4400" u="sng" dirty="0" smtClean="0">
                <a:solidFill>
                  <a:srgbClr val="FFC000"/>
                </a:solidFill>
              </a:rPr>
              <a:t>Shaped </a:t>
            </a:r>
            <a:r>
              <a:rPr lang="en-US" sz="4400" dirty="0" err="1" smtClean="0">
                <a:solidFill>
                  <a:srgbClr val="FFC000"/>
                </a:solidFill>
              </a:rPr>
              <a:t>Blockout</a:t>
            </a:r>
            <a:r>
              <a:rPr lang="en-US" sz="4400" dirty="0" smtClean="0">
                <a:solidFill>
                  <a:srgbClr val="FFC000"/>
                </a:solidFill>
              </a:rPr>
              <a:t>, </a:t>
            </a:r>
            <a:r>
              <a:rPr lang="en-US" sz="4400" u="sng" dirty="0" smtClean="0">
                <a:solidFill>
                  <a:srgbClr val="FFC000"/>
                </a:solidFill>
              </a:rPr>
              <a:t>Arbitrary</a:t>
            </a:r>
            <a:r>
              <a:rPr lang="en-US" sz="4400" dirty="0" smtClean="0">
                <a:solidFill>
                  <a:srgbClr val="FFC000"/>
                </a:solidFill>
              </a:rPr>
              <a:t/>
            </a:r>
            <a:br>
              <a:rPr lang="en-US" sz="4400" dirty="0" smtClean="0">
                <a:solidFill>
                  <a:srgbClr val="FFC000"/>
                </a:solidFill>
              </a:rPr>
            </a:br>
            <a:r>
              <a:rPr lang="en-US" sz="4400" dirty="0" err="1" smtClean="0">
                <a:solidFill>
                  <a:srgbClr val="FFC000"/>
                </a:solidFill>
              </a:rPr>
              <a:t>Blockout</a:t>
            </a:r>
            <a:r>
              <a:rPr lang="en-US" sz="4400" dirty="0" smtClean="0">
                <a:solidFill>
                  <a:srgbClr val="FFC000"/>
                </a:solidFill>
              </a:rPr>
              <a:t>, &amp; </a:t>
            </a:r>
            <a:r>
              <a:rPr lang="en-US" sz="4400" u="sng" dirty="0" smtClean="0">
                <a:solidFill>
                  <a:srgbClr val="FFC000"/>
                </a:solidFill>
              </a:rPr>
              <a:t>Relief</a:t>
            </a:r>
            <a:endParaRPr lang="en-US" sz="4400" u="sng" dirty="0">
              <a:solidFill>
                <a:srgbClr val="FFC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The Master Cast is Now Ready for Duplication</a:t>
            </a:r>
            <a:endParaRPr lang="en-US" dirty="0"/>
          </a:p>
        </p:txBody>
      </p:sp>
      <p:sp>
        <p:nvSpPr>
          <p:cNvPr id="4" name="عنصر نائب للمحتوى 3"/>
          <p:cNvSpPr>
            <a:spLocks noGrp="1"/>
          </p:cNvSpPr>
          <p:nvPr>
            <p:ph type="subTitle" idx="1"/>
          </p:nvPr>
        </p:nvSpPr>
        <p:spPr>
          <a:xfrm>
            <a:off x="1371600" y="4038600"/>
            <a:ext cx="6400800" cy="1752600"/>
          </a:xfrm>
        </p:spPr>
        <p:txBody>
          <a:bodyPr/>
          <a:lstStyle/>
          <a:p>
            <a:pPr>
              <a:buNone/>
            </a:pPr>
            <a:r>
              <a:rPr lang="en-US" sz="4400" dirty="0" smtClean="0"/>
              <a:t> </a:t>
            </a:r>
            <a:endParaRPr lang="en-US" sz="4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Laboratory Procedures</a:t>
            </a:r>
            <a:endParaRPr lang="en-US" dirty="0"/>
          </a:p>
        </p:txBody>
      </p:sp>
      <p:sp>
        <p:nvSpPr>
          <p:cNvPr id="3" name="عنصر نائب للمحتوى 2"/>
          <p:cNvSpPr>
            <a:spLocks noGrp="1"/>
          </p:cNvSpPr>
          <p:nvPr>
            <p:ph idx="1"/>
          </p:nvPr>
        </p:nvSpPr>
        <p:spPr/>
        <p:txBody>
          <a:bodyPr/>
          <a:lstStyle/>
          <a:p>
            <a:r>
              <a:rPr lang="en-US" sz="3200" dirty="0" smtClean="0"/>
              <a:t>Duplicating </a:t>
            </a:r>
            <a:r>
              <a:rPr lang="en-US" sz="3200" dirty="0" smtClean="0"/>
              <a:t>the blocked-out master cast</a:t>
            </a:r>
          </a:p>
          <a:p>
            <a:r>
              <a:rPr lang="en-US" sz="3200" dirty="0" smtClean="0"/>
              <a:t>Waxing </a:t>
            </a:r>
            <a:r>
              <a:rPr lang="en-US" sz="3200" dirty="0" smtClean="0"/>
              <a:t>the </a:t>
            </a:r>
            <a:r>
              <a:rPr lang="en-US" sz="3200" dirty="0" smtClean="0"/>
              <a:t>RPD framework</a:t>
            </a:r>
            <a:endParaRPr lang="en-US" sz="3200" dirty="0" smtClean="0"/>
          </a:p>
          <a:p>
            <a:r>
              <a:rPr lang="en-US" sz="3200" dirty="0" err="1" smtClean="0"/>
              <a:t>Spruing</a:t>
            </a:r>
            <a:r>
              <a:rPr lang="en-US" sz="3200" dirty="0" smtClean="0"/>
              <a:t>, investing, burnout, </a:t>
            </a:r>
            <a:r>
              <a:rPr lang="en-US" sz="3200" dirty="0" smtClean="0"/>
              <a:t>casting </a:t>
            </a:r>
            <a:endParaRPr lang="en-US" sz="3200" dirty="0" smtClean="0"/>
          </a:p>
          <a:p>
            <a:r>
              <a:rPr lang="en-US" sz="3200" dirty="0" smtClean="0"/>
              <a:t>Finishing </a:t>
            </a:r>
            <a:r>
              <a:rPr lang="en-US" sz="3200" dirty="0" smtClean="0"/>
              <a:t>of the </a:t>
            </a:r>
            <a:r>
              <a:rPr lang="en-US" sz="3200" dirty="0" smtClean="0"/>
              <a:t>RPD framework</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Surveying Master Cast</a:t>
            </a:r>
            <a:endParaRPr lang="en-US" dirty="0"/>
          </a:p>
        </p:txBody>
      </p:sp>
      <p:sp>
        <p:nvSpPr>
          <p:cNvPr id="3" name="عنصر نائب للمحتوى 2"/>
          <p:cNvSpPr>
            <a:spLocks noGrp="1"/>
          </p:cNvSpPr>
          <p:nvPr>
            <p:ph idx="1"/>
          </p:nvPr>
        </p:nvSpPr>
        <p:spPr>
          <a:xfrm>
            <a:off x="838200" y="2346326"/>
            <a:ext cx="7334956" cy="3465513"/>
          </a:xfrm>
        </p:spPr>
        <p:txBody>
          <a:bodyPr/>
          <a:lstStyle/>
          <a:p>
            <a:pPr>
              <a:buNone/>
            </a:pPr>
            <a:r>
              <a:rPr lang="en-US" dirty="0" smtClean="0"/>
              <a:t>  1. To delineate the height of contour of the abutment teeth both to locate clasp arms &amp; to identify the location &amp; magnitude of retentive undercuts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371600" y="2590800"/>
            <a:ext cx="6781800" cy="2895600"/>
          </a:xfrm>
        </p:spPr>
        <p:txBody>
          <a:bodyPr/>
          <a:lstStyle/>
          <a:p>
            <a:pPr>
              <a:buNone/>
            </a:pPr>
            <a:r>
              <a:rPr lang="en-US" dirty="0" smtClean="0"/>
              <a:t>RPD framework is constructed by waxing on a refractory cast made by duplication of a blocked-out master cast.</a:t>
            </a:r>
          </a:p>
          <a:p>
            <a:pPr>
              <a:buNone/>
            </a:pPr>
            <a:r>
              <a:rPr lang="en-US" dirty="0" smtClean="0"/>
              <a:t>The refractory cast serves as the foundation for waxing and casting procedures.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Master Cast Duplication</a:t>
            </a:r>
            <a:endParaRPr 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228600" y="2286000"/>
            <a:ext cx="3962400" cy="2895600"/>
          </a:xfrm>
          <a:prstGeom prst="rect">
            <a:avLst/>
          </a:prstGeom>
          <a:noFill/>
        </p:spPr>
      </p:pic>
      <p:pic>
        <p:nvPicPr>
          <p:cNvPr id="5" name="Picture 5"/>
          <p:cNvPicPr>
            <a:picLocks noChangeAspect="1" noChangeArrowheads="1"/>
          </p:cNvPicPr>
          <p:nvPr/>
        </p:nvPicPr>
        <p:blipFill>
          <a:blip r:embed="rId3" cstate="print"/>
          <a:srcRect/>
          <a:stretch>
            <a:fillRect/>
          </a:stretch>
        </p:blipFill>
        <p:spPr bwMode="auto">
          <a:xfrm>
            <a:off x="5181600" y="2362200"/>
            <a:ext cx="3962400" cy="2844800"/>
          </a:xfrm>
          <a:prstGeom prst="rect">
            <a:avLst/>
          </a:prstGeom>
          <a:noFill/>
        </p:spPr>
      </p:pic>
      <p:sp>
        <p:nvSpPr>
          <p:cNvPr id="6" name="مستطيل 5"/>
          <p:cNvSpPr/>
          <p:nvPr/>
        </p:nvSpPr>
        <p:spPr>
          <a:xfrm>
            <a:off x="685800" y="5486400"/>
            <a:ext cx="4114800" cy="400110"/>
          </a:xfrm>
          <a:prstGeom prst="rect">
            <a:avLst/>
          </a:prstGeom>
        </p:spPr>
        <p:txBody>
          <a:bodyPr wrap="square">
            <a:spAutoFit/>
          </a:bodyPr>
          <a:lstStyle/>
          <a:p>
            <a:r>
              <a:rPr lang="en-US" sz="2000" b="1" dirty="0" smtClean="0">
                <a:solidFill>
                  <a:schemeClr val="bg2"/>
                </a:solidFill>
              </a:rPr>
              <a:t>Blocked-out master cast</a:t>
            </a:r>
            <a:endParaRPr lang="en-US" sz="2000" dirty="0">
              <a:solidFill>
                <a:schemeClr val="bg2"/>
              </a:solidFill>
            </a:endParaRPr>
          </a:p>
        </p:txBody>
      </p:sp>
      <p:sp>
        <p:nvSpPr>
          <p:cNvPr id="7" name="مستطيل 6"/>
          <p:cNvSpPr/>
          <p:nvPr/>
        </p:nvSpPr>
        <p:spPr>
          <a:xfrm>
            <a:off x="5334000" y="5410200"/>
            <a:ext cx="4267200" cy="707886"/>
          </a:xfrm>
          <a:prstGeom prst="rect">
            <a:avLst/>
          </a:prstGeom>
        </p:spPr>
        <p:txBody>
          <a:bodyPr wrap="square">
            <a:spAutoFit/>
          </a:bodyPr>
          <a:lstStyle/>
          <a:p>
            <a:r>
              <a:rPr lang="en-US" sz="2000" b="1" dirty="0" smtClean="0">
                <a:solidFill>
                  <a:schemeClr val="bg2"/>
                </a:solidFill>
              </a:rPr>
              <a:t>Refractory cast duplicated from master cast </a:t>
            </a:r>
            <a:endParaRPr lang="en-US" sz="2000" dirty="0">
              <a:solidFill>
                <a:schemeClr val="bg2"/>
              </a:solidFill>
            </a:endParaRPr>
          </a:p>
        </p:txBody>
      </p:sp>
      <p:sp>
        <p:nvSpPr>
          <p:cNvPr id="8" name="Line 6"/>
          <p:cNvSpPr>
            <a:spLocks noChangeShapeType="1"/>
          </p:cNvSpPr>
          <p:nvPr/>
        </p:nvSpPr>
        <p:spPr bwMode="auto">
          <a:xfrm flipV="1">
            <a:off x="3962400" y="5867400"/>
            <a:ext cx="1066800" cy="0"/>
          </a:xfrm>
          <a:prstGeom prst="line">
            <a:avLst/>
          </a:prstGeom>
          <a:noFill/>
          <a:ln w="50800">
            <a:solidFill>
              <a:srgbClr val="FC0128"/>
            </a:solidFill>
            <a:round/>
            <a:headEnd/>
            <a:tailEnd type="triangle" w="med" len="med"/>
          </a:ln>
          <a:effectLst>
            <a:outerShdw dist="35921" dir="2700000" algn="ctr" rotWithShape="0">
              <a:schemeClr val="hlink"/>
            </a:outerShdw>
          </a:effectLst>
        </p:spPr>
        <p:txBody>
          <a:bodyPr wrap="none" anchor="ctr"/>
          <a:lstStyle/>
          <a:p>
            <a:pPr>
              <a:defRPr/>
            </a:pPr>
            <a:endParaRPr lang="en-US"/>
          </a:p>
        </p:txBody>
      </p:sp>
      <p:sp>
        <p:nvSpPr>
          <p:cNvPr id="9" name="مستطيل 8"/>
          <p:cNvSpPr/>
          <p:nvPr/>
        </p:nvSpPr>
        <p:spPr>
          <a:xfrm>
            <a:off x="3810000" y="5410200"/>
            <a:ext cx="1540806" cy="400110"/>
          </a:xfrm>
          <a:prstGeom prst="rect">
            <a:avLst/>
          </a:prstGeom>
        </p:spPr>
        <p:txBody>
          <a:bodyPr wrap="none">
            <a:spAutoFit/>
          </a:bodyPr>
          <a:lstStyle/>
          <a:p>
            <a:r>
              <a:rPr lang="en-US" sz="2000" b="1" dirty="0" smtClean="0"/>
              <a:t>Duplication </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1066800"/>
            <a:ext cx="7924800" cy="1143000"/>
          </a:xfrm>
        </p:spPr>
        <p:txBody>
          <a:bodyPr/>
          <a:lstStyle/>
          <a:p>
            <a:r>
              <a:rPr lang="en-US" sz="4000" dirty="0" smtClean="0">
                <a:solidFill>
                  <a:schemeClr val="tx1"/>
                </a:solidFill>
              </a:rPr>
              <a:t>Framework Wax-up on Refractory Cast</a:t>
            </a:r>
            <a:br>
              <a:rPr lang="en-US" sz="4000" dirty="0" smtClean="0">
                <a:solidFill>
                  <a:schemeClr val="tx1"/>
                </a:solidFill>
              </a:rPr>
            </a:br>
            <a:endParaRPr lang="en-US" sz="4000" dirty="0">
              <a:solidFill>
                <a:schemeClr val="tx1"/>
              </a:solidFill>
            </a:endParaRPr>
          </a:p>
        </p:txBody>
      </p:sp>
      <p:sp>
        <p:nvSpPr>
          <p:cNvPr id="3" name="عنصر نائب للمحتوى 2"/>
          <p:cNvSpPr>
            <a:spLocks noGrp="1"/>
          </p:cNvSpPr>
          <p:nvPr>
            <p:ph sz="half" idx="2"/>
          </p:nvPr>
        </p:nvSpPr>
        <p:spPr>
          <a:xfrm>
            <a:off x="609600" y="1828800"/>
            <a:ext cx="4040012" cy="3951288"/>
          </a:xfrm>
        </p:spPr>
        <p:txBody>
          <a:bodyPr/>
          <a:lstStyle/>
          <a:p>
            <a:pPr>
              <a:buNone/>
            </a:pPr>
            <a:r>
              <a:rPr lang="en-US" dirty="0" smtClean="0"/>
              <a:t>secondary cast </a:t>
            </a:r>
            <a:endParaRPr lang="en-US" sz="3200" dirty="0"/>
          </a:p>
        </p:txBody>
      </p:sp>
      <p:pic>
        <p:nvPicPr>
          <p:cNvPr id="2050" name="Picture 2"/>
          <p:cNvPicPr>
            <a:picLocks noGrp="1" noChangeAspect="1" noChangeArrowheads="1"/>
          </p:cNvPicPr>
          <p:nvPr>
            <p:ph sz="quarter" idx="4"/>
          </p:nvPr>
        </p:nvPicPr>
        <p:blipFill>
          <a:blip r:embed="rId3" cstate="print"/>
          <a:srcRect r="50903"/>
          <a:stretch>
            <a:fillRect/>
          </a:stretch>
        </p:blipFill>
        <p:spPr bwMode="auto">
          <a:xfrm>
            <a:off x="228600" y="2514600"/>
            <a:ext cx="3810000" cy="27432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50903" t="6624"/>
          <a:stretch>
            <a:fillRect/>
          </a:stretch>
        </p:blipFill>
        <p:spPr bwMode="auto">
          <a:xfrm>
            <a:off x="4876800" y="2590800"/>
            <a:ext cx="3962400" cy="2667000"/>
          </a:xfrm>
          <a:prstGeom prst="rect">
            <a:avLst/>
          </a:prstGeom>
          <a:noFill/>
          <a:ln w="9525">
            <a:noFill/>
            <a:miter lim="800000"/>
            <a:headEnd/>
            <a:tailEnd/>
          </a:ln>
          <a:effectLst>
            <a:outerShdw dist="107763" dir="2700000" algn="ctr" rotWithShape="0">
              <a:schemeClr val="bg2"/>
            </a:outerShdw>
          </a:effectLst>
        </p:spPr>
      </p:pic>
      <p:sp>
        <p:nvSpPr>
          <p:cNvPr id="6" name="مستطيل 5"/>
          <p:cNvSpPr/>
          <p:nvPr/>
        </p:nvSpPr>
        <p:spPr>
          <a:xfrm>
            <a:off x="304800" y="5486400"/>
            <a:ext cx="4038600" cy="707886"/>
          </a:xfrm>
          <a:prstGeom prst="rect">
            <a:avLst/>
          </a:prstGeom>
        </p:spPr>
        <p:txBody>
          <a:bodyPr wrap="square">
            <a:spAutoFit/>
          </a:bodyPr>
          <a:lstStyle/>
          <a:p>
            <a:r>
              <a:rPr lang="en-US" sz="2000" b="1" dirty="0" smtClean="0">
                <a:solidFill>
                  <a:schemeClr val="bg2"/>
                </a:solidFill>
              </a:rPr>
              <a:t>Refractory Cast which was duplicated from master cast</a:t>
            </a:r>
            <a:endParaRPr lang="en-US" sz="2000" b="1" dirty="0">
              <a:solidFill>
                <a:schemeClr val="bg2"/>
              </a:solidFill>
            </a:endParaRPr>
          </a:p>
        </p:txBody>
      </p:sp>
      <p:sp>
        <p:nvSpPr>
          <p:cNvPr id="7" name="مستطيل 6"/>
          <p:cNvSpPr/>
          <p:nvPr/>
        </p:nvSpPr>
        <p:spPr>
          <a:xfrm>
            <a:off x="5029200" y="5638800"/>
            <a:ext cx="4114800" cy="707886"/>
          </a:xfrm>
          <a:prstGeom prst="rect">
            <a:avLst/>
          </a:prstGeom>
        </p:spPr>
        <p:txBody>
          <a:bodyPr wrap="square">
            <a:spAutoFit/>
          </a:bodyPr>
          <a:lstStyle/>
          <a:p>
            <a:r>
              <a:rPr lang="en-US" sz="2000" b="1" dirty="0" smtClean="0">
                <a:solidFill>
                  <a:schemeClr val="bg2"/>
                </a:solidFill>
              </a:rPr>
              <a:t>Framework wax-up on refractory cast</a:t>
            </a:r>
            <a:endParaRPr lang="en-US" sz="2000" b="1" dirty="0">
              <a:solidFill>
                <a:schemeClr val="bg2"/>
              </a:solidFill>
            </a:endParaRPr>
          </a:p>
        </p:txBody>
      </p:sp>
      <p:sp>
        <p:nvSpPr>
          <p:cNvPr id="9" name="Line 6"/>
          <p:cNvSpPr>
            <a:spLocks noChangeShapeType="1"/>
          </p:cNvSpPr>
          <p:nvPr/>
        </p:nvSpPr>
        <p:spPr bwMode="auto">
          <a:xfrm flipV="1">
            <a:off x="3886200" y="5867400"/>
            <a:ext cx="914400" cy="0"/>
          </a:xfrm>
          <a:prstGeom prst="line">
            <a:avLst/>
          </a:prstGeom>
          <a:noFill/>
          <a:ln w="50800">
            <a:solidFill>
              <a:srgbClr val="FC0128"/>
            </a:solidFill>
            <a:round/>
            <a:headEnd/>
            <a:tailEnd type="triangle" w="med" len="med"/>
          </a:ln>
          <a:effectLst>
            <a:outerShdw dist="35921" dir="2700000" algn="ctr" rotWithShape="0">
              <a:schemeClr val="hlink"/>
            </a:outerShdw>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a:p>
        </p:txBody>
      </p:sp>
      <p:sp>
        <p:nvSpPr>
          <p:cNvPr id="5" name="عنصر نائب للنص 4"/>
          <p:cNvSpPr>
            <a:spLocks noGrp="1"/>
          </p:cNvSpPr>
          <p:nvPr>
            <p:ph type="body" sz="quarter" idx="3"/>
          </p:nvPr>
        </p:nvSpPr>
        <p:spPr/>
        <p:txBody>
          <a:bodyPr/>
          <a:lstStyle/>
          <a:p>
            <a:endParaRPr lang="en-US"/>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304800" y="0"/>
            <a:ext cx="8305800" cy="3429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86000" y="3505200"/>
            <a:ext cx="4495800" cy="3352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r>
              <a:rPr lang="en-US" dirty="0" smtClean="0"/>
              <a:t>RPD Framework Fabrication</a:t>
            </a:r>
          </a:p>
        </p:txBody>
      </p:sp>
      <p:sp>
        <p:nvSpPr>
          <p:cNvPr id="252931" name="Rectangle 3"/>
          <p:cNvSpPr>
            <a:spLocks noGrp="1" noChangeArrowheads="1"/>
          </p:cNvSpPr>
          <p:nvPr>
            <p:ph idx="1"/>
          </p:nvPr>
        </p:nvSpPr>
        <p:spPr>
          <a:xfrm>
            <a:off x="304800" y="2743200"/>
            <a:ext cx="6324600" cy="2895600"/>
          </a:xfrm>
        </p:spPr>
        <p:txBody>
          <a:bodyPr/>
          <a:lstStyle/>
          <a:p>
            <a:pPr>
              <a:defRPr/>
            </a:pPr>
            <a:r>
              <a:rPr lang="en-US" sz="3200" dirty="0" smtClean="0"/>
              <a:t>Duplicate Master Cast with </a:t>
            </a:r>
            <a:r>
              <a:rPr lang="en-US" sz="3600" dirty="0" smtClean="0">
                <a:solidFill>
                  <a:srgbClr val="FFC000"/>
                </a:solidFill>
              </a:rPr>
              <a:t>Refractory material</a:t>
            </a:r>
          </a:p>
          <a:p>
            <a:pPr lvl="2">
              <a:defRPr/>
            </a:pPr>
            <a:r>
              <a:rPr lang="en-US" dirty="0" smtClean="0">
                <a:solidFill>
                  <a:schemeClr val="tx1"/>
                </a:solidFill>
              </a:rPr>
              <a:t>Withstand casting temperature</a:t>
            </a:r>
          </a:p>
          <a:p>
            <a:pPr lvl="2">
              <a:defRPr/>
            </a:pPr>
            <a:r>
              <a:rPr lang="en-US" dirty="0" smtClean="0">
                <a:solidFill>
                  <a:schemeClr val="tx1"/>
                </a:solidFill>
              </a:rPr>
              <a:t>Wax-up framework using design on secondary cast  or paper equivalent</a:t>
            </a:r>
          </a:p>
          <a:p>
            <a:pPr lvl="2">
              <a:defRPr/>
            </a:pPr>
            <a:r>
              <a:rPr lang="en-US" dirty="0" smtClean="0">
                <a:solidFill>
                  <a:schemeClr val="tx1"/>
                </a:solidFill>
              </a:rPr>
              <a:t>Prefabricated wax patterns</a:t>
            </a:r>
          </a:p>
        </p:txBody>
      </p:sp>
      <p:pic>
        <p:nvPicPr>
          <p:cNvPr id="6148" name="Picture 6"/>
          <p:cNvPicPr>
            <a:picLocks noChangeAspect="1" noChangeArrowheads="1"/>
          </p:cNvPicPr>
          <p:nvPr/>
        </p:nvPicPr>
        <p:blipFill>
          <a:blip r:embed="rId3" cstate="print"/>
          <a:srcRect/>
          <a:stretch>
            <a:fillRect/>
          </a:stretch>
        </p:blipFill>
        <p:spPr bwMode="auto">
          <a:xfrm>
            <a:off x="6477000" y="4800600"/>
            <a:ext cx="2400300" cy="1600200"/>
          </a:xfrm>
          <a:prstGeom prst="rect">
            <a:avLst/>
          </a:prstGeom>
          <a:noFill/>
          <a:ln w="9525">
            <a:noFill/>
            <a:miter lim="800000"/>
            <a:headEnd/>
            <a:tailEnd/>
          </a:ln>
        </p:spPr>
      </p:pic>
      <p:pic>
        <p:nvPicPr>
          <p:cNvPr id="6149" name="Picture 7"/>
          <p:cNvPicPr>
            <a:picLocks noChangeAspect="1" noChangeArrowheads="1"/>
          </p:cNvPicPr>
          <p:nvPr/>
        </p:nvPicPr>
        <p:blipFill>
          <a:blip r:embed="rId4" cstate="print"/>
          <a:srcRect/>
          <a:stretch>
            <a:fillRect/>
          </a:stretch>
        </p:blipFill>
        <p:spPr bwMode="auto">
          <a:xfrm>
            <a:off x="6477000" y="2514600"/>
            <a:ext cx="2324100" cy="154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a:defRPr/>
            </a:pPr>
            <a:r>
              <a:rPr lang="en-US" dirty="0" smtClean="0"/>
              <a:t>RPD Framework Fabrication </a:t>
            </a:r>
          </a:p>
        </p:txBody>
      </p:sp>
      <p:sp>
        <p:nvSpPr>
          <p:cNvPr id="248835" name="Rectangle 3"/>
          <p:cNvSpPr>
            <a:spLocks noGrp="1" noChangeArrowheads="1"/>
          </p:cNvSpPr>
          <p:nvPr>
            <p:ph idx="1"/>
          </p:nvPr>
        </p:nvSpPr>
        <p:spPr/>
        <p:txBody>
          <a:bodyPr/>
          <a:lstStyle/>
          <a:p>
            <a:pPr>
              <a:defRPr/>
            </a:pPr>
            <a:r>
              <a:rPr lang="en-US" sz="3200" dirty="0" smtClean="0"/>
              <a:t>Invest Refractory Cast</a:t>
            </a:r>
          </a:p>
          <a:p>
            <a:pPr lvl="1">
              <a:defRPr/>
            </a:pPr>
            <a:r>
              <a:rPr lang="en-US" dirty="0" smtClean="0"/>
              <a:t>Burnout wax</a:t>
            </a:r>
          </a:p>
          <a:p>
            <a:pPr lvl="1">
              <a:defRPr/>
            </a:pPr>
            <a:r>
              <a:rPr lang="en-US" dirty="0" smtClean="0"/>
              <a:t>Cast in a chrome cobalt or other alloy</a:t>
            </a:r>
          </a:p>
          <a:p>
            <a:pPr lvl="1">
              <a:defRPr/>
            </a:pPr>
            <a:r>
              <a:rPr lang="en-US" dirty="0" smtClean="0"/>
              <a:t>Finish &amp; polish</a:t>
            </a:r>
          </a:p>
          <a:p>
            <a:pPr lvl="1">
              <a:defRPr/>
            </a:pPr>
            <a:r>
              <a:rPr lang="en-US" dirty="0" smtClean="0"/>
              <a:t>Return to dentist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defRPr/>
            </a:pPr>
            <a:r>
              <a:rPr lang="en-US" dirty="0" smtClean="0"/>
              <a:t>Framework Evaluation on Master Cast</a:t>
            </a:r>
          </a:p>
        </p:txBody>
      </p:sp>
      <p:pic>
        <p:nvPicPr>
          <p:cNvPr id="12292" name="Picture 4"/>
          <p:cNvPicPr>
            <a:picLocks noChangeAspect="1" noChangeArrowheads="1"/>
          </p:cNvPicPr>
          <p:nvPr/>
        </p:nvPicPr>
        <p:blipFill>
          <a:blip r:embed="rId3" cstate="print"/>
          <a:srcRect/>
          <a:stretch>
            <a:fillRect/>
          </a:stretch>
        </p:blipFill>
        <p:spPr bwMode="auto">
          <a:xfrm>
            <a:off x="533400" y="2514600"/>
            <a:ext cx="4114800" cy="297180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4800600" y="2438400"/>
            <a:ext cx="4038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838200"/>
            <a:ext cx="7696200" cy="1123950"/>
          </a:xfrm>
        </p:spPr>
        <p:txBody>
          <a:bodyPr/>
          <a:lstStyle/>
          <a:p>
            <a:pPr>
              <a:defRPr/>
            </a:pPr>
            <a:r>
              <a:rPr lang="en-US" sz="3600" dirty="0" smtClean="0"/>
              <a:t>Partial Denture Framework Adjustment</a:t>
            </a:r>
            <a:endParaRPr lang="en-US" dirty="0" smtClean="0"/>
          </a:p>
        </p:txBody>
      </p:sp>
      <p:sp>
        <p:nvSpPr>
          <p:cNvPr id="247811" name="Rectangle 3"/>
          <p:cNvSpPr>
            <a:spLocks noGrp="1" noChangeArrowheads="1"/>
          </p:cNvSpPr>
          <p:nvPr>
            <p:ph idx="1"/>
          </p:nvPr>
        </p:nvSpPr>
        <p:spPr>
          <a:xfrm>
            <a:off x="1371600" y="2667000"/>
            <a:ext cx="6324600" cy="2895600"/>
          </a:xfrm>
        </p:spPr>
        <p:txBody>
          <a:bodyPr/>
          <a:lstStyle/>
          <a:p>
            <a:pPr lvl="1">
              <a:defRPr/>
            </a:pPr>
            <a:r>
              <a:rPr lang="en-US" sz="3600" dirty="0" smtClean="0"/>
              <a:t>75% of frameworks don’t fit perfectly </a:t>
            </a:r>
            <a:r>
              <a:rPr lang="en-US" sz="2400" i="1" dirty="0" smtClean="0">
                <a:solidFill>
                  <a:schemeClr val="tx1"/>
                </a:solidFill>
              </a:rPr>
              <a:t>(Rudd &amp; </a:t>
            </a:r>
            <a:r>
              <a:rPr lang="en-US" sz="2400" i="1" dirty="0" err="1" smtClean="0">
                <a:solidFill>
                  <a:schemeClr val="tx1"/>
                </a:solidFill>
              </a:rPr>
              <a:t>Kuebker</a:t>
            </a:r>
            <a:r>
              <a:rPr lang="en-US" sz="2400" i="1" dirty="0" smtClean="0">
                <a:solidFill>
                  <a:schemeClr val="tx1"/>
                </a:solidFill>
              </a:rPr>
              <a:t>)</a:t>
            </a:r>
          </a:p>
          <a:p>
            <a:pPr lvl="1">
              <a:defRPr/>
            </a:pPr>
            <a:r>
              <a:rPr lang="en-US" sz="3600" dirty="0" smtClean="0"/>
              <a:t>Active - orthodontic movement</a:t>
            </a:r>
          </a:p>
          <a:p>
            <a:pPr lvl="1">
              <a:defRPr/>
            </a:pPr>
            <a:r>
              <a:rPr lang="en-US" sz="3600" dirty="0" smtClean="0"/>
              <a:t>Adjust to make passive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609600" y="857250"/>
            <a:ext cx="7772400" cy="1123950"/>
          </a:xfrm>
        </p:spPr>
        <p:txBody>
          <a:bodyPr/>
          <a:lstStyle/>
          <a:p>
            <a:pPr>
              <a:defRPr/>
            </a:pPr>
            <a:r>
              <a:rPr lang="en-US" sz="3600" dirty="0" smtClean="0"/>
              <a:t>Partial Denture Framework Adjustment</a:t>
            </a:r>
            <a:endParaRPr lang="en-US" dirty="0" smtClean="0"/>
          </a:p>
        </p:txBody>
      </p:sp>
      <p:sp>
        <p:nvSpPr>
          <p:cNvPr id="264195" name="Rectangle 3"/>
          <p:cNvSpPr>
            <a:spLocks noGrp="1" noChangeArrowheads="1"/>
          </p:cNvSpPr>
          <p:nvPr>
            <p:ph idx="1"/>
          </p:nvPr>
        </p:nvSpPr>
        <p:spPr/>
        <p:txBody>
          <a:bodyPr/>
          <a:lstStyle/>
          <a:p>
            <a:pPr>
              <a:defRPr/>
            </a:pPr>
            <a:r>
              <a:rPr lang="en-US" sz="3200" dirty="0" smtClean="0"/>
              <a:t>Adjust without denture base</a:t>
            </a:r>
          </a:p>
          <a:p>
            <a:pPr>
              <a:defRPr/>
            </a:pPr>
            <a:r>
              <a:rPr lang="en-US" sz="3200" dirty="0" smtClean="0"/>
              <a:t>Adjust soon after fabrication</a:t>
            </a:r>
          </a:p>
          <a:p>
            <a:pPr lvl="1">
              <a:defRPr/>
            </a:pPr>
            <a:r>
              <a:rPr lang="en-US" sz="3600" dirty="0" smtClean="0"/>
              <a:t>Prevent tooth migration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dirty="0" smtClean="0"/>
              <a:t>Preclinical Inspection</a:t>
            </a:r>
          </a:p>
        </p:txBody>
      </p:sp>
      <p:sp>
        <p:nvSpPr>
          <p:cNvPr id="261123" name="Rectangle 3"/>
          <p:cNvSpPr>
            <a:spLocks noGrp="1" noChangeArrowheads="1"/>
          </p:cNvSpPr>
          <p:nvPr>
            <p:ph idx="1"/>
          </p:nvPr>
        </p:nvSpPr>
        <p:spPr>
          <a:xfrm>
            <a:off x="914400" y="2438400"/>
            <a:ext cx="7010400" cy="2895600"/>
          </a:xfrm>
        </p:spPr>
        <p:txBody>
          <a:bodyPr/>
          <a:lstStyle/>
          <a:p>
            <a:pPr>
              <a:defRPr/>
            </a:pPr>
            <a:r>
              <a:rPr lang="en-US" dirty="0" smtClean="0"/>
              <a:t>Framework should fit master cast</a:t>
            </a:r>
          </a:p>
          <a:p>
            <a:pPr lvl="1">
              <a:defRPr/>
            </a:pPr>
            <a:r>
              <a:rPr lang="en-US" dirty="0" smtClean="0"/>
              <a:t>If it does not, probably will not fit </a:t>
            </a:r>
            <a:r>
              <a:rPr lang="en-US" dirty="0" err="1" smtClean="0"/>
              <a:t>intraorally</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Surveying Master Cast</a:t>
            </a:r>
            <a:endParaRPr lang="en-US" dirty="0"/>
          </a:p>
        </p:txBody>
      </p:sp>
      <p:sp>
        <p:nvSpPr>
          <p:cNvPr id="3" name="عنصر نائب للمحتوى 2"/>
          <p:cNvSpPr>
            <a:spLocks noGrp="1"/>
          </p:cNvSpPr>
          <p:nvPr>
            <p:ph idx="1"/>
          </p:nvPr>
        </p:nvSpPr>
        <p:spPr>
          <a:xfrm>
            <a:off x="1219200" y="2743200"/>
            <a:ext cx="7010400" cy="2895600"/>
          </a:xfrm>
        </p:spPr>
        <p:txBody>
          <a:bodyPr/>
          <a:lstStyle/>
          <a:p>
            <a:pPr>
              <a:buNone/>
            </a:pPr>
            <a:r>
              <a:rPr lang="en-US" dirty="0" smtClean="0"/>
              <a:t>2. To delineate soft tissue contours</a:t>
            </a:r>
          </a:p>
          <a:p>
            <a:pPr>
              <a:buNone/>
            </a:pPr>
            <a:r>
              <a:rPr lang="en-US" dirty="0" smtClean="0"/>
              <a:t>3. To indicate with carbon marker any areas of interference to the rigid parts of the framework during seating and removal to locate areas to be blocked out or relieved.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1066800" y="2362200"/>
            <a:ext cx="6781800" cy="2895600"/>
          </a:xfrm>
        </p:spPr>
        <p:txBody>
          <a:bodyPr/>
          <a:lstStyle/>
          <a:p>
            <a:pPr algn="ctr">
              <a:buNone/>
            </a:pPr>
            <a:r>
              <a:rPr lang="en-US" sz="4400" dirty="0" smtClean="0">
                <a:solidFill>
                  <a:srgbClr val="FFC000"/>
                </a:solidFill>
              </a:rPr>
              <a:t>You will take “Partial Denture Framework Adjustment” in Fourth year </a:t>
            </a:r>
            <a:r>
              <a:rPr lang="en-US" sz="4400" dirty="0" err="1" smtClean="0">
                <a:solidFill>
                  <a:srgbClr val="FFC000"/>
                </a:solidFill>
              </a:rPr>
              <a:t>insha’a</a:t>
            </a:r>
            <a:r>
              <a:rPr lang="en-US" sz="4400" dirty="0" smtClean="0">
                <a:solidFill>
                  <a:srgbClr val="FFC000"/>
                </a:solidFill>
              </a:rPr>
              <a:t> Allah</a:t>
            </a:r>
            <a:endParaRPr lang="en-US" sz="4400" dirty="0">
              <a:solidFill>
                <a:srgbClr val="FFC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ctrTitle"/>
          </p:nvPr>
        </p:nvSpPr>
        <p:spPr>
          <a:xfrm>
            <a:off x="609600" y="2362200"/>
            <a:ext cx="7772400" cy="1143000"/>
          </a:xfrm>
        </p:spPr>
        <p:txBody>
          <a:bodyPr/>
          <a:lstStyle/>
          <a:p>
            <a:r>
              <a:rPr lang="en-US" dirty="0" smtClean="0"/>
              <a:t>Reference </a:t>
            </a:r>
            <a:endParaRPr lang="en-US" dirty="0"/>
          </a:p>
        </p:txBody>
      </p:sp>
      <p:sp>
        <p:nvSpPr>
          <p:cNvPr id="8" name="عنوان فرعي 7"/>
          <p:cNvSpPr>
            <a:spLocks noGrp="1"/>
          </p:cNvSpPr>
          <p:nvPr>
            <p:ph type="subTitle" idx="1"/>
          </p:nvPr>
        </p:nvSpPr>
        <p:spPr>
          <a:xfrm>
            <a:off x="1371600" y="3505200"/>
            <a:ext cx="6400800" cy="1752600"/>
          </a:xfrm>
        </p:spPr>
        <p:txBody>
          <a:bodyPr/>
          <a:lstStyle/>
          <a:p>
            <a:r>
              <a:rPr lang="en-US" i="0" dirty="0" smtClean="0"/>
              <a:t>McCracken's Removable Partial </a:t>
            </a:r>
            <a:r>
              <a:rPr lang="en-US" i="0" dirty="0" err="1" smtClean="0"/>
              <a:t>Prosthodontics</a:t>
            </a:r>
            <a:r>
              <a:rPr lang="en-US" i="0" dirty="0" smtClean="0"/>
              <a:t> P.178-184</a:t>
            </a:r>
            <a:endParaRPr lang="en-US" i="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Blocking Out The Master Cast</a:t>
            </a:r>
            <a:endParaRPr lang="en-US" dirty="0"/>
          </a:p>
        </p:txBody>
      </p:sp>
      <p:sp>
        <p:nvSpPr>
          <p:cNvPr id="3" name="عنصر نائب للمحتوى 2"/>
          <p:cNvSpPr>
            <a:spLocks noGrp="1"/>
          </p:cNvSpPr>
          <p:nvPr>
            <p:ph idx="1"/>
          </p:nvPr>
        </p:nvSpPr>
        <p:spPr>
          <a:xfrm>
            <a:off x="914400" y="3048000"/>
            <a:ext cx="7924800" cy="2895600"/>
          </a:xfrm>
        </p:spPr>
        <p:txBody>
          <a:bodyPr/>
          <a:lstStyle/>
          <a:p>
            <a:pPr>
              <a:buNone/>
            </a:pPr>
            <a:r>
              <a:rPr lang="en-US" dirty="0" smtClean="0"/>
              <a:t>4. After establishment of path of placement &amp; location of undercut areas on master cast, </a:t>
            </a:r>
            <a:r>
              <a:rPr lang="en-US" dirty="0" smtClean="0">
                <a:solidFill>
                  <a:srgbClr val="FF0000"/>
                </a:solidFill>
              </a:rPr>
              <a:t>any undercut </a:t>
            </a:r>
            <a:r>
              <a:rPr lang="en-US" dirty="0" smtClean="0"/>
              <a:t>areas that will be crossed by </a:t>
            </a:r>
            <a:r>
              <a:rPr lang="en-US" dirty="0" smtClean="0">
                <a:solidFill>
                  <a:srgbClr val="FF0000"/>
                </a:solidFill>
              </a:rPr>
              <a:t>rigid </a:t>
            </a:r>
            <a:r>
              <a:rPr lang="en-US" dirty="0" smtClean="0"/>
              <a:t>parts of denture (which is every part of denture framework but retentive clasp terminals) must be </a:t>
            </a:r>
            <a:r>
              <a:rPr lang="en-US" dirty="0" smtClean="0">
                <a:solidFill>
                  <a:srgbClr val="FF0000"/>
                </a:solidFill>
              </a:rPr>
              <a:t>eliminated by </a:t>
            </a:r>
            <a:r>
              <a:rPr lang="en-US" dirty="0" err="1" smtClean="0">
                <a:solidFill>
                  <a:srgbClr val="FF0000"/>
                </a:solidFill>
              </a:rPr>
              <a:t>blockout</a:t>
            </a:r>
            <a:r>
              <a:rPr lang="en-US" dirty="0" smtClean="0">
                <a:solidFill>
                  <a:srgbClr val="FF0000"/>
                </a:solidFill>
              </a:rPr>
              <a:t>.</a:t>
            </a: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Surveying Master Cast</a:t>
            </a:r>
            <a:endParaRPr lang="en-US" dirty="0"/>
          </a:p>
        </p:txBody>
      </p:sp>
      <p:sp>
        <p:nvSpPr>
          <p:cNvPr id="3" name="عنصر نائب للمحتوى 2"/>
          <p:cNvSpPr>
            <a:spLocks noGrp="1"/>
          </p:cNvSpPr>
          <p:nvPr>
            <p:ph idx="1"/>
          </p:nvPr>
        </p:nvSpPr>
        <p:spPr>
          <a:xfrm>
            <a:off x="838200" y="2346326"/>
            <a:ext cx="7772400" cy="3465513"/>
          </a:xfrm>
        </p:spPr>
        <p:txBody>
          <a:bodyPr/>
          <a:lstStyle/>
          <a:p>
            <a:pPr>
              <a:buNone/>
            </a:pPr>
            <a:r>
              <a:rPr lang="en-US" dirty="0" smtClean="0"/>
              <a:t>  5. To trim </a:t>
            </a:r>
            <a:r>
              <a:rPr lang="en-US" dirty="0" err="1" smtClean="0"/>
              <a:t>blockout</a:t>
            </a:r>
            <a:r>
              <a:rPr lang="en-US" dirty="0" smtClean="0"/>
              <a:t> of any remaining interference to placement and removal of the denture. The areas involved are those that will be crossed by rigid parts of the denture framework.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buNone/>
            </a:pPr>
            <a:r>
              <a:rPr lang="en-US" dirty="0" smtClean="0"/>
              <a:t>  The final design may now be drawn on the master cast with a fine crayon pencil, preferably one that will not come off during duplication.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Blocking out the Master Cast</a:t>
            </a:r>
            <a:endParaRPr lang="en-US" dirty="0"/>
          </a:p>
        </p:txBody>
      </p:sp>
      <p:sp>
        <p:nvSpPr>
          <p:cNvPr id="3" name="عنصر نائب للمحتوى 2"/>
          <p:cNvSpPr>
            <a:spLocks noGrp="1"/>
          </p:cNvSpPr>
          <p:nvPr>
            <p:ph idx="1"/>
          </p:nvPr>
        </p:nvSpPr>
        <p:spPr>
          <a:xfrm>
            <a:off x="533400" y="2438400"/>
            <a:ext cx="7848600" cy="3465513"/>
          </a:xfrm>
        </p:spPr>
        <p:txBody>
          <a:bodyPr/>
          <a:lstStyle/>
          <a:p>
            <a:pPr marL="742950" indent="-742950">
              <a:buClr>
                <a:schemeClr val="accent2">
                  <a:lumMod val="75000"/>
                </a:schemeClr>
              </a:buClr>
              <a:buFont typeface="+mj-lt"/>
              <a:buAutoNum type="arabicPeriod"/>
            </a:pPr>
            <a:r>
              <a:rPr lang="en-US" sz="3200" dirty="0" smtClean="0"/>
              <a:t>Areas crossed by denture framework during seating &amp; removal </a:t>
            </a:r>
            <a:r>
              <a:rPr lang="en-US" sz="3200" dirty="0" smtClean="0">
                <a:solidFill>
                  <a:srgbClr val="FFFF00"/>
                </a:solidFill>
              </a:rPr>
              <a:t>(Parallel </a:t>
            </a:r>
            <a:r>
              <a:rPr lang="en-US" sz="3200" dirty="0" err="1" smtClean="0">
                <a:solidFill>
                  <a:srgbClr val="FFFF00"/>
                </a:solidFill>
              </a:rPr>
              <a:t>blockout</a:t>
            </a:r>
            <a:r>
              <a:rPr lang="en-US" sz="3200" dirty="0" smtClean="0">
                <a:solidFill>
                  <a:srgbClr val="FFFF00"/>
                </a:solidFill>
              </a:rPr>
              <a:t>) </a:t>
            </a:r>
          </a:p>
          <a:p>
            <a:pPr marL="742950" indent="-742950">
              <a:buClr>
                <a:schemeClr val="accent2">
                  <a:lumMod val="75000"/>
                </a:schemeClr>
              </a:buClr>
              <a:buFont typeface="+mj-lt"/>
              <a:buAutoNum type="arabicPeriod"/>
            </a:pPr>
            <a:r>
              <a:rPr lang="en-US" sz="3200" dirty="0" smtClean="0"/>
              <a:t>Those areas not involved blocked out for convenience </a:t>
            </a:r>
            <a:r>
              <a:rPr lang="en-US" sz="3200" dirty="0" smtClean="0">
                <a:solidFill>
                  <a:srgbClr val="FFFF00"/>
                </a:solidFill>
              </a:rPr>
              <a:t>(Arbitrary </a:t>
            </a:r>
            <a:r>
              <a:rPr lang="en-US" sz="3200" dirty="0" err="1" smtClean="0">
                <a:solidFill>
                  <a:srgbClr val="FFFF00"/>
                </a:solidFill>
              </a:rPr>
              <a:t>blockout</a:t>
            </a:r>
            <a:r>
              <a:rPr lang="en-US" sz="3200" dirty="0" smtClean="0">
                <a:solidFill>
                  <a:srgbClr val="FFFF00"/>
                </a:solidFill>
              </a:rPr>
              <a:t>) </a:t>
            </a:r>
          </a:p>
          <a:p>
            <a:pPr marL="742950" indent="-742950">
              <a:buClr>
                <a:schemeClr val="accent2">
                  <a:lumMod val="75000"/>
                </a:schemeClr>
              </a:buClr>
              <a:buFont typeface="+mj-lt"/>
              <a:buAutoNum type="arabicPeriod"/>
            </a:pPr>
            <a:r>
              <a:rPr lang="en-US" sz="3200" dirty="0" smtClean="0"/>
              <a:t>Ledges on which clasp patterns are to be placed </a:t>
            </a:r>
            <a:r>
              <a:rPr lang="en-US" sz="3200" dirty="0" smtClean="0">
                <a:solidFill>
                  <a:srgbClr val="FFFF00"/>
                </a:solidFill>
              </a:rPr>
              <a:t>(Shaped </a:t>
            </a:r>
            <a:r>
              <a:rPr lang="en-US" sz="3200" dirty="0" err="1" smtClean="0">
                <a:solidFill>
                  <a:srgbClr val="FFFF00"/>
                </a:solidFill>
              </a:rPr>
              <a:t>blockout</a:t>
            </a:r>
            <a:r>
              <a:rPr lang="en-US" sz="3200" dirty="0" smtClean="0">
                <a:solidFill>
                  <a:srgbClr val="FFFF00"/>
                </a:solidFill>
              </a:rPr>
              <a:t>) </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Blocking out the Master Cast</a:t>
            </a:r>
            <a:endParaRPr lang="en-US" dirty="0"/>
          </a:p>
        </p:txBody>
      </p:sp>
      <p:sp>
        <p:nvSpPr>
          <p:cNvPr id="3" name="عنصر نائب للمحتوى 2"/>
          <p:cNvSpPr>
            <a:spLocks noGrp="1"/>
          </p:cNvSpPr>
          <p:nvPr>
            <p:ph idx="1"/>
          </p:nvPr>
        </p:nvSpPr>
        <p:spPr>
          <a:xfrm>
            <a:off x="914400" y="2209800"/>
            <a:ext cx="6934200" cy="3276600"/>
          </a:xfrm>
        </p:spPr>
        <p:txBody>
          <a:bodyPr/>
          <a:lstStyle/>
          <a:p>
            <a:pPr marL="742950" indent="-742950">
              <a:buClr>
                <a:srgbClr val="FFC000"/>
              </a:buClr>
              <a:buFont typeface="+mj-lt"/>
              <a:buAutoNum type="arabicPeriod" startAt="4"/>
            </a:pPr>
            <a:r>
              <a:rPr lang="en-US" sz="3200" dirty="0" smtClean="0"/>
              <a:t>Relief beneath connectors to prevent tissue impingement</a:t>
            </a:r>
          </a:p>
          <a:p>
            <a:pPr marL="742950" indent="-742950">
              <a:buClr>
                <a:srgbClr val="FFC000"/>
              </a:buClr>
              <a:buFont typeface="+mj-lt"/>
              <a:buAutoNum type="arabicPeriod" startAt="4"/>
            </a:pPr>
            <a:r>
              <a:rPr lang="en-US" sz="3200" dirty="0" smtClean="0"/>
              <a:t>Relief to provide for attachment of denture base to framework</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2">
  <a:themeElements>
    <a:clrScheme name="">
      <a:dk1>
        <a:srgbClr val="000000"/>
      </a:dk1>
      <a:lt1>
        <a:srgbClr val="FFFFFF"/>
      </a:lt1>
      <a:dk2>
        <a:srgbClr val="063DE8"/>
      </a:dk2>
      <a:lt2>
        <a:srgbClr val="FFFFFF"/>
      </a:lt2>
      <a:accent1>
        <a:srgbClr val="C2840F"/>
      </a:accent1>
      <a:accent2>
        <a:srgbClr val="FDE3BA"/>
      </a:accent2>
      <a:accent3>
        <a:srgbClr val="AAAFF2"/>
      </a:accent3>
      <a:accent4>
        <a:srgbClr val="DADADA"/>
      </a:accent4>
      <a:accent5>
        <a:srgbClr val="DDC2AA"/>
      </a:accent5>
      <a:accent6>
        <a:srgbClr val="E5CEA8"/>
      </a:accent6>
      <a:hlink>
        <a:srgbClr val="F57B49"/>
      </a:hlink>
      <a:folHlink>
        <a:srgbClr val="618FFD"/>
      </a:folHlink>
    </a:clrScheme>
    <a:fontScheme name="مخصص 2">
      <a:majorFont>
        <a:latin typeface="Garamond"/>
        <a:ea typeface=""/>
        <a:cs typeface="Tahoma"/>
      </a:majorFont>
      <a:minorFont>
        <a:latin typeface="Garamond"/>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76681"/>
        </a:solidFill>
        <a:ln w="50800" cap="flat" cmpd="sng" algn="ctr">
          <a:solidFill>
            <a:srgbClr val="FC0128"/>
          </a:solidFill>
          <a:prstDash val="solid"/>
          <a:round/>
          <a:headEnd type="triangle" w="med" len="med"/>
          <a:tailEnd type="none" w="med" len="med"/>
        </a:ln>
        <a:effectLst>
          <a:outerShdw dist="35921" dir="2700000" algn="ctr" rotWithShape="0">
            <a:schemeClr val="hlink"/>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rgbClr val="F76681"/>
        </a:solidFill>
        <a:ln w="50800" cap="flat" cmpd="sng" algn="ctr">
          <a:solidFill>
            <a:srgbClr val="FC0128"/>
          </a:solidFill>
          <a:prstDash val="solid"/>
          <a:round/>
          <a:headEnd type="triangle" w="med" len="med"/>
          <a:tailEnd type="none" w="med" len="med"/>
        </a:ln>
        <a:effectLst>
          <a:outerShdw dist="35921" dir="2700000" algn="ctr" rotWithShape="0">
            <a:schemeClr val="hlink"/>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 Loney Gold Plaque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Loney Gold Plaque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 Loney Gold Plaque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Loney Gold Plaque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Loney Gold Plaque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Loney Gold Plaque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Loney Gold Plaque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1597</Words>
  <Application>Microsoft Office PowerPoint</Application>
  <PresentationFormat>عرض على الشاشة (3:4)‏</PresentationFormat>
  <Paragraphs>141</Paragraphs>
  <Slides>41</Slides>
  <Notes>20</Notes>
  <HiddenSlides>0</HiddenSlides>
  <MMClips>0</MMClips>
  <ScaleCrop>false</ScaleCrop>
  <HeadingPairs>
    <vt:vector size="4" baseType="variant">
      <vt:variant>
        <vt:lpstr>سمة</vt:lpstr>
      </vt:variant>
      <vt:variant>
        <vt:i4>1</vt:i4>
      </vt:variant>
      <vt:variant>
        <vt:lpstr>عناوين الشرائح</vt:lpstr>
      </vt:variant>
      <vt:variant>
        <vt:i4>41</vt:i4>
      </vt:variant>
    </vt:vector>
  </HeadingPairs>
  <TitlesOfParts>
    <vt:vector size="42" baseType="lpstr">
      <vt:lpstr>سمة2</vt:lpstr>
      <vt:lpstr>Surveying the Master cast &amp; Framework Fabrication</vt:lpstr>
      <vt:lpstr>الشريحة 2</vt:lpstr>
      <vt:lpstr>Surveying Master Cast</vt:lpstr>
      <vt:lpstr>Surveying Master Cast</vt:lpstr>
      <vt:lpstr>Blocking Out The Master Cast</vt:lpstr>
      <vt:lpstr>Surveying Master Cast</vt:lpstr>
      <vt:lpstr>الشريحة 7</vt:lpstr>
      <vt:lpstr>Blocking out the Master Cast</vt:lpstr>
      <vt:lpstr>Blocking out the Master Cast</vt:lpstr>
      <vt:lpstr>Parallel Blockout</vt:lpstr>
      <vt:lpstr>Parallel Blockout</vt:lpstr>
      <vt:lpstr>Arbitrary Blockout *</vt:lpstr>
      <vt:lpstr>Arbitrary Blockout</vt:lpstr>
      <vt:lpstr>Shaped Blockout</vt:lpstr>
      <vt:lpstr>Block out Vs. Relief</vt:lpstr>
      <vt:lpstr>Block out Vs. Relief</vt:lpstr>
      <vt:lpstr>Block out Vs. Relief</vt:lpstr>
      <vt:lpstr>Relief</vt:lpstr>
      <vt:lpstr>Relief</vt:lpstr>
      <vt:lpstr>Relief Under the Gridwork</vt:lpstr>
      <vt:lpstr>Relief Under the Gridwork</vt:lpstr>
      <vt:lpstr>Relief Under the Gridwork</vt:lpstr>
      <vt:lpstr>Mandibular Tissue Stops</vt:lpstr>
      <vt:lpstr>No Tissue Stops In Maxilla</vt:lpstr>
      <vt:lpstr>الشريحة 25</vt:lpstr>
      <vt:lpstr>الشريحة 26</vt:lpstr>
      <vt:lpstr>الشريحة 27</vt:lpstr>
      <vt:lpstr>The Master Cast is Now Ready for Duplication</vt:lpstr>
      <vt:lpstr>Laboratory Procedures</vt:lpstr>
      <vt:lpstr>الشريحة 30</vt:lpstr>
      <vt:lpstr>Master Cast Duplication</vt:lpstr>
      <vt:lpstr>Framework Wax-up on Refractory Cast </vt:lpstr>
      <vt:lpstr>الشريحة 33</vt:lpstr>
      <vt:lpstr>RPD Framework Fabrication</vt:lpstr>
      <vt:lpstr>RPD Framework Fabrication </vt:lpstr>
      <vt:lpstr>Framework Evaluation on Master Cast</vt:lpstr>
      <vt:lpstr>Partial Denture Framework Adjustment</vt:lpstr>
      <vt:lpstr>Partial Denture Framework Adjustment</vt:lpstr>
      <vt:lpstr>Preclinical Inspection</vt:lpstr>
      <vt:lpstr>الشريحة 40</vt:lpstr>
      <vt:lpstr>Reference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Dr.rola</dc:creator>
  <cp:lastModifiedBy>Dr.rola</cp:lastModifiedBy>
  <cp:revision>53</cp:revision>
  <dcterms:created xsi:type="dcterms:W3CDTF">2011-05-13T00:52:43Z</dcterms:created>
  <dcterms:modified xsi:type="dcterms:W3CDTF">2012-05-27T18:04:28Z</dcterms:modified>
</cp:coreProperties>
</file>