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notesMasterIdLst>
    <p:notesMasterId r:id="rId38"/>
  </p:notesMasterIdLst>
  <p:sldIdLst>
    <p:sldId id="268" r:id="rId2"/>
    <p:sldId id="276" r:id="rId3"/>
    <p:sldId id="322" r:id="rId4"/>
    <p:sldId id="323" r:id="rId5"/>
    <p:sldId id="324" r:id="rId6"/>
    <p:sldId id="325" r:id="rId7"/>
    <p:sldId id="326" r:id="rId8"/>
    <p:sldId id="327" r:id="rId9"/>
    <p:sldId id="277" r:id="rId10"/>
    <p:sldId id="280" r:id="rId11"/>
    <p:sldId id="278" r:id="rId12"/>
    <p:sldId id="279" r:id="rId13"/>
    <p:sldId id="281" r:id="rId14"/>
    <p:sldId id="282" r:id="rId15"/>
    <p:sldId id="319" r:id="rId16"/>
    <p:sldId id="283" r:id="rId17"/>
    <p:sldId id="289" r:id="rId18"/>
    <p:sldId id="284" r:id="rId19"/>
    <p:sldId id="332" r:id="rId20"/>
    <p:sldId id="290" r:id="rId21"/>
    <p:sldId id="328" r:id="rId22"/>
    <p:sldId id="330" r:id="rId23"/>
    <p:sldId id="291" r:id="rId24"/>
    <p:sldId id="302" r:id="rId25"/>
    <p:sldId id="303" r:id="rId26"/>
    <p:sldId id="304" r:id="rId27"/>
    <p:sldId id="305" r:id="rId28"/>
    <p:sldId id="306" r:id="rId29"/>
    <p:sldId id="287" r:id="rId30"/>
    <p:sldId id="336" r:id="rId31"/>
    <p:sldId id="339" r:id="rId32"/>
    <p:sldId id="342" r:id="rId33"/>
    <p:sldId id="337" r:id="rId34"/>
    <p:sldId id="334" r:id="rId35"/>
    <p:sldId id="343" r:id="rId36"/>
    <p:sldId id="317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8" autoAdjust="0"/>
    <p:restoredTop sz="94624" autoAdjust="0"/>
  </p:normalViewPr>
  <p:slideViewPr>
    <p:cSldViewPr>
      <p:cViewPr>
        <p:scale>
          <a:sx n="70" d="100"/>
          <a:sy n="70" d="100"/>
        </p:scale>
        <p:origin x="-5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5F64483-45B6-45BA-B4B3-3230E42DFD0D}" type="datetimeFigureOut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193DD76-0922-4DC4-A437-3F01E0699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9FBA2-48AB-40EC-92EF-CF2D2CCA256F}" type="slidenum">
              <a:rPr lang="en-US"/>
              <a:pPr/>
              <a:t>3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F51AAE-BA3F-4FD6-8AC3-B50812DD788E}" type="slidenum">
              <a:rPr lang="en-US"/>
              <a:pPr/>
              <a:t>4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BBC6CF-ED89-497B-9120-4B9467C7D5ED}" type="slidenum">
              <a:rPr lang="en-US"/>
              <a:pPr/>
              <a:t>5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E45C82-CB0E-4784-94B3-855171B97BE0}" type="slidenum">
              <a:rPr lang="en-US"/>
              <a:pPr/>
              <a:t>6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C2B2BE-E11C-4B78-AD32-AD2ED528459B}" type="slidenum">
              <a:rPr lang="en-US"/>
              <a:pPr/>
              <a:t>7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43D260-E114-41B0-A591-4C2FB4D7211A}" type="slidenum">
              <a:rPr lang="en-US"/>
              <a:pPr/>
              <a:t>8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DDF97A-1208-4C42-B630-1092D66E5FD1}" type="slidenum">
              <a:rPr lang="en-US"/>
              <a:pPr/>
              <a:t>19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A43CE7-8589-49AD-B719-8082538D7CFD}" type="slidenum">
              <a:rPr lang="en-US"/>
              <a:pPr/>
              <a:t>21</a:t>
            </a:fld>
            <a:endParaRPr 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DA6B2F-C138-41C3-A7D4-FD7D7D1D9E92}" type="slidenum">
              <a:rPr lang="en-US"/>
              <a:pPr/>
              <a:t>22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381000" y="1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685800" y="2438400"/>
            <a:ext cx="8456789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745067" y="1927225"/>
            <a:ext cx="7772400" cy="11445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38301" y="3603625"/>
            <a:ext cx="6399388" cy="1752600"/>
          </a:xfrm>
        </p:spPr>
        <p:txBody>
          <a:bodyPr/>
          <a:lstStyle>
            <a:lvl1pPr marL="0" indent="0" algn="ctr">
              <a:buFont typeface="Wingdings" pitchFamily="1" charset="2"/>
              <a:buNone/>
              <a:defRPr i="1">
                <a:solidFill>
                  <a:srgbClr val="E2E642"/>
                </a:solidFill>
              </a:defRPr>
            </a:lvl1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15101" y="609600"/>
            <a:ext cx="1943100" cy="52022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93834" cy="52022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489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489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861256" y="2346326"/>
            <a:ext cx="3087511" cy="3465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084234" y="2346326"/>
            <a:ext cx="3088922" cy="3465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378" y="1535113"/>
            <a:ext cx="404142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378" y="2174875"/>
            <a:ext cx="404142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8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756" y="273051"/>
            <a:ext cx="511104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8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111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111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الرمز لإضافة صورة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111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381000" y="1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152400" y="1752600"/>
            <a:ext cx="4725812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685800" y="6629401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762001" y="762000"/>
            <a:ext cx="8380589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101218" tIns="50610" rIns="101218" bIns="506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61256" y="2346326"/>
            <a:ext cx="6311900" cy="346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101218" tIns="50610" rIns="101218" bIns="506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xStyles>
    <p:titleStyle>
      <a:lvl1pPr algn="l" defTabSz="1004888" rtl="0" eaLnBrk="1" fontAlgn="base" hangingPunct="1">
        <a:spcBef>
          <a:spcPct val="0"/>
        </a:spcBef>
        <a:spcAft>
          <a:spcPct val="0"/>
        </a:spcAft>
        <a:defRPr kumimoji="1" sz="4800" b="1">
          <a:solidFill>
            <a:srgbClr val="E2E64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defTabSz="1004888" rtl="0" eaLnBrk="1" fontAlgn="base" hangingPunct="1">
        <a:spcBef>
          <a:spcPct val="0"/>
        </a:spcBef>
        <a:spcAft>
          <a:spcPct val="0"/>
        </a:spcAft>
        <a:defRPr kumimoji="1" sz="4800" b="1">
          <a:solidFill>
            <a:srgbClr val="E2E642"/>
          </a:solidFill>
          <a:effectLst>
            <a:outerShdw blurRad="38100" dist="38100" dir="2700000" algn="tl">
              <a:srgbClr val="000000"/>
            </a:outerShdw>
          </a:effectLst>
          <a:latin typeface="Times" pitchFamily="1" charset="0"/>
        </a:defRPr>
      </a:lvl2pPr>
      <a:lvl3pPr algn="l" defTabSz="1004888" rtl="0" eaLnBrk="1" fontAlgn="base" hangingPunct="1">
        <a:spcBef>
          <a:spcPct val="0"/>
        </a:spcBef>
        <a:spcAft>
          <a:spcPct val="0"/>
        </a:spcAft>
        <a:defRPr kumimoji="1" sz="4800" b="1">
          <a:solidFill>
            <a:srgbClr val="E2E642"/>
          </a:solidFill>
          <a:effectLst>
            <a:outerShdw blurRad="38100" dist="38100" dir="2700000" algn="tl">
              <a:srgbClr val="000000"/>
            </a:outerShdw>
          </a:effectLst>
          <a:latin typeface="Times" pitchFamily="1" charset="0"/>
        </a:defRPr>
      </a:lvl3pPr>
      <a:lvl4pPr algn="l" defTabSz="1004888" rtl="0" eaLnBrk="1" fontAlgn="base" hangingPunct="1">
        <a:spcBef>
          <a:spcPct val="0"/>
        </a:spcBef>
        <a:spcAft>
          <a:spcPct val="0"/>
        </a:spcAft>
        <a:defRPr kumimoji="1" sz="4800" b="1">
          <a:solidFill>
            <a:srgbClr val="E2E642"/>
          </a:solidFill>
          <a:effectLst>
            <a:outerShdw blurRad="38100" dist="38100" dir="2700000" algn="tl">
              <a:srgbClr val="000000"/>
            </a:outerShdw>
          </a:effectLst>
          <a:latin typeface="Times" pitchFamily="1" charset="0"/>
        </a:defRPr>
      </a:lvl4pPr>
      <a:lvl5pPr algn="l" defTabSz="1004888" rtl="0" eaLnBrk="1" fontAlgn="base" hangingPunct="1">
        <a:spcBef>
          <a:spcPct val="0"/>
        </a:spcBef>
        <a:spcAft>
          <a:spcPct val="0"/>
        </a:spcAft>
        <a:defRPr kumimoji="1" sz="4800" b="1">
          <a:solidFill>
            <a:srgbClr val="E2E642"/>
          </a:solidFill>
          <a:effectLst>
            <a:outerShdw blurRad="38100" dist="38100" dir="2700000" algn="tl">
              <a:srgbClr val="000000"/>
            </a:outerShdw>
          </a:effectLst>
          <a:latin typeface="Times" pitchFamily="1" charset="0"/>
        </a:defRPr>
      </a:lvl5pPr>
      <a:lvl6pPr marL="457200" algn="l" defTabSz="1004888" rtl="0" eaLnBrk="1" fontAlgn="base" hangingPunct="1">
        <a:spcBef>
          <a:spcPct val="0"/>
        </a:spcBef>
        <a:spcAft>
          <a:spcPct val="0"/>
        </a:spcAft>
        <a:defRPr kumimoji="1" sz="4800" b="1">
          <a:solidFill>
            <a:srgbClr val="E2E642"/>
          </a:solidFill>
          <a:effectLst>
            <a:outerShdw blurRad="38100" dist="38100" dir="2700000" algn="tl">
              <a:srgbClr val="000000"/>
            </a:outerShdw>
          </a:effectLst>
          <a:latin typeface="Times" pitchFamily="1" charset="0"/>
        </a:defRPr>
      </a:lvl6pPr>
      <a:lvl7pPr marL="914400" algn="l" defTabSz="1004888" rtl="0" eaLnBrk="1" fontAlgn="base" hangingPunct="1">
        <a:spcBef>
          <a:spcPct val="0"/>
        </a:spcBef>
        <a:spcAft>
          <a:spcPct val="0"/>
        </a:spcAft>
        <a:defRPr kumimoji="1" sz="4800" b="1">
          <a:solidFill>
            <a:srgbClr val="E2E642"/>
          </a:solidFill>
          <a:effectLst>
            <a:outerShdw blurRad="38100" dist="38100" dir="2700000" algn="tl">
              <a:srgbClr val="000000"/>
            </a:outerShdw>
          </a:effectLst>
          <a:latin typeface="Times" pitchFamily="1" charset="0"/>
        </a:defRPr>
      </a:lvl7pPr>
      <a:lvl8pPr marL="1371600" algn="l" defTabSz="1004888" rtl="0" eaLnBrk="1" fontAlgn="base" hangingPunct="1">
        <a:spcBef>
          <a:spcPct val="0"/>
        </a:spcBef>
        <a:spcAft>
          <a:spcPct val="0"/>
        </a:spcAft>
        <a:defRPr kumimoji="1" sz="4800" b="1">
          <a:solidFill>
            <a:srgbClr val="E2E642"/>
          </a:solidFill>
          <a:effectLst>
            <a:outerShdw blurRad="38100" dist="38100" dir="2700000" algn="tl">
              <a:srgbClr val="000000"/>
            </a:outerShdw>
          </a:effectLst>
          <a:latin typeface="Times" pitchFamily="1" charset="0"/>
        </a:defRPr>
      </a:lvl8pPr>
      <a:lvl9pPr marL="1828800" algn="l" defTabSz="1004888" rtl="0" eaLnBrk="1" fontAlgn="base" hangingPunct="1">
        <a:spcBef>
          <a:spcPct val="0"/>
        </a:spcBef>
        <a:spcAft>
          <a:spcPct val="0"/>
        </a:spcAft>
        <a:defRPr kumimoji="1" sz="4800" b="1">
          <a:solidFill>
            <a:srgbClr val="E2E642"/>
          </a:solidFill>
          <a:effectLst>
            <a:outerShdw blurRad="38100" dist="38100" dir="2700000" algn="tl">
              <a:srgbClr val="000000"/>
            </a:outerShdw>
          </a:effectLst>
          <a:latin typeface="Times" pitchFamily="1" charset="0"/>
        </a:defRPr>
      </a:lvl9pPr>
    </p:titleStyle>
    <p:bodyStyle>
      <a:lvl1pPr marL="376238" indent="-376238" algn="l" defTabSz="1004888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"/>
        <a:defRPr kumimoji="1" sz="35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815975" indent="-312738" algn="l" defTabSz="1004888" rtl="0" eaLnBrk="1" fontAlgn="base" hangingPunct="1">
        <a:spcBef>
          <a:spcPct val="0"/>
        </a:spcBef>
        <a:spcAft>
          <a:spcPct val="0"/>
        </a:spcAft>
        <a:buClr>
          <a:srgbClr val="E2E642"/>
        </a:buClr>
        <a:buChar char="–"/>
        <a:defRPr kumimoji="1" sz="3100" b="1">
          <a:solidFill>
            <a:srgbClr val="E2E64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255713" indent="-250825" algn="l" defTabSz="1004888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Char char="•"/>
        <a:defRPr kumimoji="1" sz="2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758950" indent="-250825" algn="l" defTabSz="1004888" rtl="0" eaLnBrk="1" fontAlgn="base" hangingPunct="1">
        <a:spcBef>
          <a:spcPct val="0"/>
        </a:spcBef>
        <a:spcAft>
          <a:spcPct val="0"/>
        </a:spcAft>
        <a:buClr>
          <a:srgbClr val="E2E642"/>
        </a:buClr>
        <a:buChar char="–"/>
        <a:defRPr kumimoji="1" sz="2200" b="1">
          <a:solidFill>
            <a:srgbClr val="E2E64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262188" indent="-252413" algn="l" defTabSz="1004888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Char char="•"/>
        <a:defRPr kumimoji="1" sz="2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719388" indent="-252413" algn="l" defTabSz="1004888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Char char="•"/>
        <a:defRPr kumimoji="1" sz="2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176588" indent="-252413" algn="l" defTabSz="1004888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Char char="•"/>
        <a:defRPr kumimoji="1" sz="2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633788" indent="-252413" algn="l" defTabSz="1004888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Char char="•"/>
        <a:defRPr kumimoji="1" sz="2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090988" indent="-252413" algn="l" defTabSz="1004888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Char char="•"/>
        <a:defRPr kumimoji="1" sz="2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533400" y="1905000"/>
            <a:ext cx="7772400" cy="1144588"/>
          </a:xfrm>
        </p:spPr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5400" dirty="0" smtClean="0">
                <a:solidFill>
                  <a:srgbClr val="FFFF00"/>
                </a:solidFill>
              </a:rPr>
              <a:t>Record Bases &amp; Occlusion Rims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429000" y="6019800"/>
            <a:ext cx="32624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err="1" smtClean="0">
                <a:solidFill>
                  <a:schemeClr val="tx2">
                    <a:lumMod val="20000"/>
                    <a:lumOff val="80000"/>
                  </a:schemeClr>
                </a:solidFill>
                <a:cs typeface="Tahoma" pitchFamily="34" charset="0"/>
              </a:rPr>
              <a:t>Rola</a:t>
            </a:r>
            <a:r>
              <a:rPr lang="en-US" sz="2000" i="1" dirty="0" smtClean="0">
                <a:solidFill>
                  <a:schemeClr val="tx2">
                    <a:lumMod val="20000"/>
                    <a:lumOff val="80000"/>
                  </a:schemeClr>
                </a:solidFill>
                <a:cs typeface="Tahoma" pitchFamily="34" charset="0"/>
              </a:rPr>
              <a:t> M. </a:t>
            </a:r>
            <a:r>
              <a:rPr lang="en-US" sz="2000" i="1" dirty="0" err="1" smtClean="0">
                <a:solidFill>
                  <a:schemeClr val="tx2">
                    <a:lumMod val="20000"/>
                    <a:lumOff val="80000"/>
                  </a:schemeClr>
                </a:solidFill>
                <a:cs typeface="Tahoma" pitchFamily="34" charset="0"/>
              </a:rPr>
              <a:t>Shadid</a:t>
            </a:r>
            <a:r>
              <a:rPr lang="en-US" sz="2000" i="1" dirty="0" smtClean="0">
                <a:solidFill>
                  <a:schemeClr val="tx2">
                    <a:lumMod val="20000"/>
                    <a:lumOff val="80000"/>
                  </a:schemeClr>
                </a:solidFill>
                <a:cs typeface="Tahoma" pitchFamily="34" charset="0"/>
              </a:rPr>
              <a:t>, BDS, </a:t>
            </a:r>
            <a:r>
              <a:rPr lang="en-US" sz="2000" i="1" dirty="0" err="1" smtClean="0">
                <a:solidFill>
                  <a:schemeClr val="tx2">
                    <a:lumMod val="20000"/>
                    <a:lumOff val="80000"/>
                  </a:schemeClr>
                </a:solidFill>
                <a:cs typeface="Tahoma" pitchFamily="34" charset="0"/>
              </a:rPr>
              <a:t>MSc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Record </a:t>
            </a:r>
            <a:r>
              <a:rPr lang="en-US" dirty="0" smtClean="0">
                <a:solidFill>
                  <a:srgbClr val="FFFF00"/>
                </a:solidFill>
              </a:rPr>
              <a:t>Bases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Temporary </a:t>
            </a:r>
            <a:r>
              <a:rPr lang="en-US" dirty="0" smtClean="0"/>
              <a:t>bases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Permanent bases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 dirty="0" smtClean="0"/>
              <a:t>Temporary </a:t>
            </a:r>
            <a:r>
              <a:rPr lang="en-US" dirty="0" smtClean="0"/>
              <a:t>Record </a:t>
            </a:r>
            <a:r>
              <a:rPr lang="en-US" dirty="0" smtClean="0"/>
              <a:t>B</a:t>
            </a:r>
            <a:r>
              <a:rPr lang="en-US" dirty="0" smtClean="0"/>
              <a:t>ases</a:t>
            </a:r>
            <a:r>
              <a:rPr lang="en-US" dirty="0" smtClean="0"/>
              <a:t>’ </a:t>
            </a:r>
            <a:r>
              <a:rPr lang="en-US" dirty="0" smtClean="0"/>
              <a:t>Materials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1219200" y="1676400"/>
            <a:ext cx="6311900" cy="346551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Shellac</a:t>
            </a:r>
          </a:p>
          <a:p>
            <a:pPr eaLnBrk="1" hangingPunct="1"/>
            <a:r>
              <a:rPr lang="en-US" dirty="0" err="1" smtClean="0"/>
              <a:t>Autopolymerizing</a:t>
            </a:r>
            <a:r>
              <a:rPr lang="en-US" dirty="0" smtClean="0"/>
              <a:t> acrylic resin</a:t>
            </a:r>
          </a:p>
          <a:p>
            <a:pPr eaLnBrk="1" hangingPunct="1"/>
            <a:r>
              <a:rPr lang="en-US" dirty="0" smtClean="0"/>
              <a:t>Vacuum formed vinyl or polystyrene</a:t>
            </a:r>
          </a:p>
          <a:p>
            <a:pPr eaLnBrk="1" hangingPunct="1"/>
            <a:r>
              <a:rPr lang="en-US" dirty="0" err="1" smtClean="0"/>
              <a:t>Baseplate</a:t>
            </a:r>
            <a:r>
              <a:rPr lang="en-US" dirty="0" smtClean="0"/>
              <a:t> wax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 dirty="0" smtClean="0"/>
              <a:t>Permanent </a:t>
            </a:r>
            <a:r>
              <a:rPr lang="en-US" dirty="0" smtClean="0"/>
              <a:t>Record </a:t>
            </a:r>
            <a:r>
              <a:rPr lang="en-US" dirty="0" smtClean="0"/>
              <a:t>B</a:t>
            </a:r>
            <a:r>
              <a:rPr lang="en-US" dirty="0" smtClean="0"/>
              <a:t>ases</a:t>
            </a:r>
            <a:r>
              <a:rPr lang="en-US" dirty="0" smtClean="0"/>
              <a:t>’ </a:t>
            </a:r>
            <a:r>
              <a:rPr lang="en-US" dirty="0" smtClean="0"/>
              <a:t>Materials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Heat cured acrylic resin</a:t>
            </a:r>
          </a:p>
          <a:p>
            <a:pPr eaLnBrk="1" hangingPunct="1"/>
            <a:r>
              <a:rPr lang="en-US" dirty="0" smtClean="0"/>
              <a:t>Gold alloy</a:t>
            </a:r>
          </a:p>
          <a:p>
            <a:pPr eaLnBrk="1" hangingPunct="1"/>
            <a:r>
              <a:rPr lang="en-US" dirty="0" smtClean="0"/>
              <a:t>Chrome cobalt alloy</a:t>
            </a:r>
          </a:p>
          <a:p>
            <a:pPr eaLnBrk="1" hangingPunct="1"/>
            <a:r>
              <a:rPr lang="en-US" dirty="0" smtClean="0"/>
              <a:t>Chrome nickel alloy</a:t>
            </a:r>
          </a:p>
          <a:p>
            <a:pPr eaLnBrk="1" hangingPunct="1"/>
            <a:r>
              <a:rPr lang="en-US" dirty="0" smtClean="0"/>
              <a:t>Swaged metal base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Occlusion </a:t>
            </a:r>
            <a:r>
              <a:rPr lang="en-US" dirty="0" smtClean="0">
                <a:solidFill>
                  <a:srgbClr val="FFFF00"/>
                </a:solidFill>
              </a:rPr>
              <a:t>Rims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smtClean="0"/>
              <a:t>Occluding surfaces fabricated on interim or final denture bases for making </a:t>
            </a:r>
            <a:r>
              <a:rPr lang="en-US" dirty="0" err="1" smtClean="0"/>
              <a:t>maxillomandibular</a:t>
            </a:r>
            <a:r>
              <a:rPr lang="en-US" dirty="0" smtClean="0"/>
              <a:t> relationship records and arranging teeth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Uses of </a:t>
            </a:r>
            <a:r>
              <a:rPr lang="en-US" dirty="0" smtClean="0">
                <a:solidFill>
                  <a:srgbClr val="FFFF00"/>
                </a:solidFill>
              </a:rPr>
              <a:t>Occlusion </a:t>
            </a:r>
            <a:r>
              <a:rPr lang="en-US" dirty="0" smtClean="0">
                <a:solidFill>
                  <a:srgbClr val="FFFF00"/>
                </a:solidFill>
              </a:rPr>
              <a:t>R</a:t>
            </a:r>
            <a:r>
              <a:rPr lang="en-US" dirty="0" smtClean="0">
                <a:solidFill>
                  <a:srgbClr val="FFFF00"/>
                </a:solidFill>
              </a:rPr>
              <a:t>ims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1295400" y="1981200"/>
            <a:ext cx="6311900" cy="3465513"/>
          </a:xfrm>
        </p:spPr>
        <p:txBody>
          <a:bodyPr/>
          <a:lstStyle/>
          <a:p>
            <a:pPr eaLnBrk="1" hangingPunct="1"/>
            <a:r>
              <a:rPr lang="en-US" sz="3200" dirty="0" smtClean="0"/>
              <a:t>Determination of lip support</a:t>
            </a:r>
          </a:p>
          <a:p>
            <a:pPr eaLnBrk="1" hangingPunct="1"/>
            <a:r>
              <a:rPr lang="en-US" sz="3200" dirty="0" smtClean="0"/>
              <a:t>Arch form</a:t>
            </a:r>
          </a:p>
          <a:p>
            <a:pPr eaLnBrk="1" hangingPunct="1"/>
            <a:r>
              <a:rPr lang="en-US" sz="3200" dirty="0" smtClean="0"/>
              <a:t>Plane of occlusion</a:t>
            </a:r>
          </a:p>
          <a:p>
            <a:pPr eaLnBrk="1" hangingPunct="1"/>
            <a:r>
              <a:rPr lang="en-US" sz="3200" dirty="0" smtClean="0"/>
              <a:t>Teeth size and position</a:t>
            </a:r>
          </a:p>
          <a:p>
            <a:pPr eaLnBrk="1" hangingPunct="1"/>
            <a:r>
              <a:rPr lang="en-US" sz="3200" dirty="0" smtClean="0"/>
              <a:t>Contour of the polished surface</a:t>
            </a:r>
          </a:p>
          <a:p>
            <a:pPr eaLnBrk="1" hangingPunct="1"/>
            <a:r>
              <a:rPr lang="en-US" sz="3200" dirty="0" smtClean="0"/>
              <a:t>Transfer jaw relation</a:t>
            </a:r>
          </a:p>
          <a:p>
            <a:pPr eaLnBrk="1" hangingPunct="1"/>
            <a:r>
              <a:rPr lang="en-US" sz="3200" dirty="0" smtClean="0"/>
              <a:t>Arrangement of teeth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 smtClean="0">
                <a:solidFill>
                  <a:srgbClr val="FFFF00"/>
                </a:solidFill>
              </a:rPr>
              <a:t>References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600200"/>
            <a:ext cx="6311900" cy="3465513"/>
          </a:xfrm>
        </p:spPr>
        <p:txBody>
          <a:bodyPr>
            <a:normAutofit fontScale="85000"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sz="3200" dirty="0" smtClean="0">
              <a:solidFill>
                <a:srgbClr val="FFFF00"/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571500" indent="-5715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 </a:t>
            </a:r>
            <a:r>
              <a:rPr lang="en-US" dirty="0" smtClean="0"/>
              <a:t>1. </a:t>
            </a:r>
            <a:r>
              <a:rPr lang="en-US" sz="3200" dirty="0" smtClean="0"/>
              <a:t>Complete </a:t>
            </a:r>
            <a:r>
              <a:rPr lang="en-US" sz="3200" dirty="0" smtClean="0"/>
              <a:t>Denture </a:t>
            </a:r>
            <a:r>
              <a:rPr lang="en-US" sz="3200" dirty="0" err="1" smtClean="0"/>
              <a:t>Prosthodontics</a:t>
            </a:r>
            <a:r>
              <a:rPr lang="en-US" sz="3200" dirty="0" smtClean="0"/>
              <a:t>,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Edition, 2006 by John Joy </a:t>
            </a:r>
            <a:r>
              <a:rPr lang="en-US" sz="3200" dirty="0" err="1" smtClean="0"/>
              <a:t>Manapallil</a:t>
            </a:r>
            <a:r>
              <a:rPr lang="en-US" sz="3200" dirty="0" smtClean="0"/>
              <a:t>, Chapter </a:t>
            </a:r>
            <a:r>
              <a:rPr lang="en-US" sz="3200" dirty="0" smtClean="0"/>
              <a:t>8</a:t>
            </a:r>
          </a:p>
          <a:p>
            <a:pPr marL="571500" indent="-571500" fontAlgn="auto">
              <a:spcAft>
                <a:spcPts val="0"/>
              </a:spcAft>
              <a:buNone/>
              <a:defRPr/>
            </a:pPr>
            <a:endParaRPr lang="en-US" sz="3200" dirty="0" smtClean="0"/>
          </a:p>
          <a:p>
            <a:pPr marL="571500" indent="-571500" fontAlgn="auto">
              <a:spcAft>
                <a:spcPts val="0"/>
              </a:spcAft>
              <a:buNone/>
              <a:defRPr/>
            </a:pPr>
            <a:r>
              <a:rPr lang="en-US" sz="3200" dirty="0" smtClean="0"/>
              <a:t> </a:t>
            </a:r>
            <a:r>
              <a:rPr lang="en-US" sz="3200" dirty="0" smtClean="0"/>
              <a:t>    2. </a:t>
            </a:r>
            <a:r>
              <a:rPr lang="en-US" dirty="0" smtClean="0"/>
              <a:t>Dalhousie </a:t>
            </a:r>
            <a:r>
              <a:rPr lang="en-US" dirty="0" smtClean="0"/>
              <a:t>Continual Education</a:t>
            </a:r>
          </a:p>
          <a:p>
            <a:pPr marL="571500" indent="-57150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endParaRPr lang="en-US" dirty="0" smtClean="0"/>
          </a:p>
          <a:p>
            <a:pPr marL="571500" indent="-57150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     </a:t>
            </a:r>
            <a:r>
              <a:rPr lang="en-US" sz="6000" b="1" dirty="0" smtClean="0">
                <a:solidFill>
                  <a:srgbClr val="FFFF00"/>
                </a:solidFill>
              </a:rPr>
              <a:t>Jaw Relations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39939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marR="0" eaLnBrk="1" hangingPunct="1">
              <a:spcBef>
                <a:spcPct val="0"/>
              </a:spcBef>
            </a:pPr>
            <a:endParaRPr lang="en-US" smtClean="0">
              <a:ln>
                <a:noFill/>
              </a:ln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001000" cy="1143000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FF00"/>
                </a:solidFill>
              </a:rPr>
              <a:t>Basic </a:t>
            </a:r>
            <a:r>
              <a:rPr lang="en-US" dirty="0" err="1" smtClean="0">
                <a:solidFill>
                  <a:srgbClr val="FFFF00"/>
                </a:solidFill>
              </a:rPr>
              <a:t>M</a:t>
            </a:r>
            <a:r>
              <a:rPr lang="en-US" b="1" dirty="0" err="1" smtClean="0">
                <a:solidFill>
                  <a:srgbClr val="FFFF00"/>
                </a:solidFill>
              </a:rPr>
              <a:t>andibular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P</a:t>
            </a:r>
            <a:r>
              <a:rPr lang="en-US" b="1" dirty="0" smtClean="0">
                <a:solidFill>
                  <a:srgbClr val="FFFF00"/>
                </a:solidFill>
              </a:rPr>
              <a:t>ositions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1371600" y="2133600"/>
            <a:ext cx="6311900" cy="3465513"/>
          </a:xfrm>
        </p:spPr>
        <p:txBody>
          <a:bodyPr/>
          <a:lstStyle/>
          <a:p>
            <a:pPr marL="577850" indent="-514350" eaLnBrk="1" hangingPunct="1">
              <a:buFont typeface="Comic Sans MS" pitchFamily="66" charset="0"/>
              <a:buAutoNum type="arabicParenR"/>
            </a:pPr>
            <a:r>
              <a:rPr lang="en-US" sz="2800" dirty="0" smtClean="0"/>
              <a:t>Rest position (physiologic rest position)  </a:t>
            </a:r>
            <a:r>
              <a:rPr lang="en-US" sz="2800" dirty="0" smtClean="0">
                <a:solidFill>
                  <a:srgbClr val="FFFF00"/>
                </a:solidFill>
              </a:rPr>
              <a:t>PRP</a:t>
            </a:r>
          </a:p>
          <a:p>
            <a:pPr marL="577850" indent="-514350" eaLnBrk="1" hangingPunct="1">
              <a:buFont typeface="Comic Sans MS" pitchFamily="66" charset="0"/>
              <a:buAutoNum type="arabicParenR"/>
            </a:pPr>
            <a:r>
              <a:rPr lang="en-US" sz="2800" dirty="0" err="1" smtClean="0"/>
              <a:t>Intercuspal</a:t>
            </a:r>
            <a:r>
              <a:rPr lang="en-US" sz="2800" dirty="0" smtClean="0"/>
              <a:t> position (maximum </a:t>
            </a:r>
            <a:r>
              <a:rPr lang="en-US" sz="2800" dirty="0" err="1" smtClean="0"/>
              <a:t>intercuspation</a:t>
            </a:r>
            <a:r>
              <a:rPr lang="en-US" sz="2800" dirty="0" smtClean="0"/>
              <a:t>, centric occlusion, tooth position)  </a:t>
            </a:r>
            <a:r>
              <a:rPr lang="en-US" sz="2800" dirty="0" smtClean="0">
                <a:solidFill>
                  <a:srgbClr val="FFFF00"/>
                </a:solidFill>
              </a:rPr>
              <a:t>CO</a:t>
            </a:r>
          </a:p>
          <a:p>
            <a:pPr marL="577850" indent="-514350">
              <a:buFont typeface="Comic Sans MS" pitchFamily="66" charset="0"/>
              <a:buAutoNum type="arabicParenR"/>
            </a:pPr>
            <a:r>
              <a:rPr lang="en-US" sz="2800" dirty="0" smtClean="0"/>
              <a:t>Centric relation (</a:t>
            </a:r>
            <a:r>
              <a:rPr lang="en-US" sz="2800" dirty="0" err="1" smtClean="0"/>
              <a:t>ligamentous</a:t>
            </a:r>
            <a:r>
              <a:rPr lang="en-US" sz="2800" dirty="0" smtClean="0"/>
              <a:t> position, posterior border position, </a:t>
            </a:r>
            <a:r>
              <a:rPr lang="en-US" sz="2800" dirty="0" err="1" smtClean="0"/>
              <a:t>Retruded</a:t>
            </a:r>
            <a:r>
              <a:rPr lang="en-US" sz="2800" dirty="0" smtClean="0"/>
              <a:t> contact position ) </a:t>
            </a:r>
            <a:r>
              <a:rPr lang="en-US" sz="2800" dirty="0" smtClean="0">
                <a:solidFill>
                  <a:srgbClr val="FFFF00"/>
                </a:solidFill>
              </a:rPr>
              <a:t> CR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229600" cy="1399032"/>
          </a:xfrm>
        </p:spPr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Physiologic Rest Position (PRP) </a:t>
            </a:r>
            <a:endParaRPr lang="en-US" sz="44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534400" cy="3465513"/>
          </a:xfrm>
        </p:spPr>
        <p:txBody>
          <a:bodyPr>
            <a:no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800" dirty="0" smtClean="0"/>
              <a:t>The vertical and horizontal position the mandible assumes when </a:t>
            </a:r>
            <a:r>
              <a:rPr lang="en-US" sz="2800" u="sng" dirty="0" smtClean="0"/>
              <a:t>the </a:t>
            </a:r>
            <a:r>
              <a:rPr lang="en-US" sz="2800" u="sng" dirty="0" err="1" smtClean="0"/>
              <a:t>mandibular</a:t>
            </a:r>
            <a:r>
              <a:rPr lang="en-US" sz="2800" u="sng" dirty="0" smtClean="0"/>
              <a:t> musculature is relaxed and the patient is upright.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800" dirty="0" smtClean="0"/>
              <a:t>When the mandible is in the rest position there is a space between the </a:t>
            </a:r>
            <a:r>
              <a:rPr lang="en-US" sz="2800" dirty="0" err="1" smtClean="0"/>
              <a:t>occlusal</a:t>
            </a:r>
            <a:r>
              <a:rPr lang="en-US" sz="2800" dirty="0" smtClean="0"/>
              <a:t> surfaces of the teeth which is known as the </a:t>
            </a:r>
            <a:r>
              <a:rPr lang="en-US" sz="2800" b="1" u="sng" dirty="0" smtClean="0">
                <a:solidFill>
                  <a:srgbClr val="FFFF00"/>
                </a:solidFill>
              </a:rPr>
              <a:t>freeway space or </a:t>
            </a:r>
            <a:r>
              <a:rPr lang="en-US" sz="2800" b="1" u="sng" dirty="0" err="1" smtClean="0">
                <a:solidFill>
                  <a:srgbClr val="FFFF00"/>
                </a:solidFill>
              </a:rPr>
              <a:t>interocclusal</a:t>
            </a:r>
            <a:r>
              <a:rPr lang="en-US" sz="2800" b="1" u="sng" dirty="0" smtClean="0">
                <a:solidFill>
                  <a:srgbClr val="FFFF00"/>
                </a:solidFill>
              </a:rPr>
              <a:t> rest space.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800" dirty="0" smtClean="0"/>
              <a:t>This space is wedge-shaped, being larger </a:t>
            </a:r>
            <a:r>
              <a:rPr lang="en-US" sz="2800" dirty="0" err="1" smtClean="0"/>
              <a:t>anteriorly</a:t>
            </a:r>
            <a:r>
              <a:rPr lang="en-US" sz="2800" dirty="0" smtClean="0"/>
              <a:t> where the separation between the teeth is most commonly within the range 2–4 mm.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Physiologic Rest Position (PRP)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981200"/>
            <a:ext cx="3810000" cy="2819400"/>
          </a:xfrm>
        </p:spPr>
        <p:txBody>
          <a:bodyPr/>
          <a:lstStyle/>
          <a:p>
            <a:r>
              <a:rPr lang="en-US" sz="3200" dirty="0"/>
              <a:t>At rest, lips barely touching</a:t>
            </a:r>
          </a:p>
          <a:p>
            <a:r>
              <a:rPr lang="en-US" sz="3200" dirty="0"/>
              <a:t>Occlusion rims should not touch </a:t>
            </a:r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3" cstate="print"/>
          <a:srcRect l="27776" t="25552" r="29256" b="36665"/>
          <a:stretch>
            <a:fillRect/>
          </a:stretch>
        </p:blipFill>
        <p:spPr bwMode="auto">
          <a:xfrm>
            <a:off x="914400" y="4191000"/>
            <a:ext cx="3200400" cy="1876425"/>
          </a:xfrm>
          <a:prstGeom prst="rect">
            <a:avLst/>
          </a:prstGeom>
          <a:noFill/>
        </p:spPr>
      </p:pic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990600" y="6096000"/>
            <a:ext cx="327660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solidFill>
                  <a:srgbClr val="FFFF00"/>
                </a:solidFill>
              </a:rPr>
              <a:t>Intraorally</a:t>
            </a:r>
            <a:r>
              <a:rPr lang="en-US" sz="2000" dirty="0">
                <a:solidFill>
                  <a:srgbClr val="FFFF00"/>
                </a:solidFill>
              </a:rPr>
              <a:t> no contact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638800" y="2286000"/>
            <a:ext cx="2819400" cy="3505200"/>
            <a:chOff x="3552" y="1440"/>
            <a:chExt cx="1776" cy="2208"/>
          </a:xfrm>
        </p:grpSpPr>
        <p:pic>
          <p:nvPicPr>
            <p:cNvPr id="34820" name="Picture 4"/>
            <p:cNvPicPr>
              <a:picLocks noChangeAspect="1" noChangeArrowheads="1"/>
            </p:cNvPicPr>
            <p:nvPr/>
          </p:nvPicPr>
          <p:blipFill>
            <a:blip r:embed="rId4" cstate="print">
              <a:lum bright="-6000" contrast="18000"/>
            </a:blip>
            <a:srcRect t="9999" b="7777"/>
            <a:stretch>
              <a:fillRect/>
            </a:stretch>
          </p:blipFill>
          <p:spPr bwMode="auto">
            <a:xfrm>
              <a:off x="3552" y="1440"/>
              <a:ext cx="1776" cy="2208"/>
            </a:xfrm>
            <a:prstGeom prst="rect">
              <a:avLst/>
            </a:prstGeom>
            <a:noFill/>
          </p:spPr>
        </p:pic>
        <p:sp>
          <p:nvSpPr>
            <p:cNvPr id="34823" name="Line 7"/>
            <p:cNvSpPr>
              <a:spLocks noChangeShapeType="1"/>
            </p:cNvSpPr>
            <p:nvPr/>
          </p:nvSpPr>
          <p:spPr bwMode="auto">
            <a:xfrm flipV="1">
              <a:off x="4128" y="2448"/>
              <a:ext cx="576" cy="48"/>
            </a:xfrm>
            <a:prstGeom prst="line">
              <a:avLst/>
            </a:prstGeom>
            <a:noFill/>
            <a:ln w="203200" cap="sq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Record </a:t>
            </a:r>
            <a:r>
              <a:rPr lang="en-US" dirty="0" smtClean="0">
                <a:solidFill>
                  <a:srgbClr val="FFFF00"/>
                </a:solidFill>
              </a:rPr>
              <a:t>Bases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1524000" y="2209800"/>
            <a:ext cx="6311900" cy="3465513"/>
          </a:xfrm>
        </p:spPr>
        <p:txBody>
          <a:bodyPr/>
          <a:lstStyle/>
          <a:p>
            <a:pPr eaLnBrk="1" hangingPunct="1"/>
            <a:r>
              <a:rPr lang="en-US" sz="3200" dirty="0" smtClean="0"/>
              <a:t>An interim denture base used to support the record rim material for recording </a:t>
            </a:r>
            <a:r>
              <a:rPr lang="en-US" sz="3200" dirty="0" err="1" smtClean="0"/>
              <a:t>maxillomandibular</a:t>
            </a:r>
            <a:r>
              <a:rPr lang="en-US" sz="3200" dirty="0" smtClean="0"/>
              <a:t> records</a:t>
            </a:r>
          </a:p>
          <a:p>
            <a:pPr eaLnBrk="1" hangingPunct="1"/>
            <a:r>
              <a:rPr lang="en-US" sz="3200" dirty="0" smtClean="0"/>
              <a:t>The primary function is to serve as a base to fabricate and support the wax occlusion rims and trial dentures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Occlusal</a:t>
            </a:r>
            <a:r>
              <a:rPr lang="en-US" dirty="0" smtClean="0"/>
              <a:t> Vertical Dimension (OVD)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86000"/>
            <a:ext cx="7391400" cy="3465513"/>
          </a:xfrm>
        </p:spPr>
        <p:txBody>
          <a:bodyPr>
            <a:no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The distance between two selected points, one related to the maxilla and one related to the mandible, when the upper and lower teeth are in contact.</a:t>
            </a:r>
          </a:p>
          <a:p>
            <a:pPr marL="448056" indent="-38404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When the mandible is in its resting position, this distance is the rest vertical dimension </a:t>
            </a:r>
          </a:p>
          <a:p>
            <a:pPr marL="448056" indent="-38404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The difference between the measurements</a:t>
            </a:r>
          </a:p>
          <a:p>
            <a:pPr marL="448056" indent="-384048" eaLnBrk="1" fontAlgn="auto" hangingPunct="1">
              <a:spcAft>
                <a:spcPts val="0"/>
              </a:spcAft>
              <a:buNone/>
              <a:defRPr/>
            </a:pPr>
            <a:r>
              <a:rPr lang="en-US" sz="2800" dirty="0" smtClean="0"/>
              <a:t>     is the </a:t>
            </a:r>
            <a:r>
              <a:rPr lang="en-US" sz="2800" b="1" u="sng" dirty="0" smtClean="0">
                <a:solidFill>
                  <a:srgbClr val="FFFF00"/>
                </a:solidFill>
              </a:rPr>
              <a:t>freeway space.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Occlusal</a:t>
            </a:r>
            <a:r>
              <a:rPr lang="en-US" dirty="0"/>
              <a:t> Vertical Dimension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(OVD)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819400"/>
            <a:ext cx="4495800" cy="2895600"/>
          </a:xfrm>
        </p:spPr>
        <p:txBody>
          <a:bodyPr/>
          <a:lstStyle/>
          <a:p>
            <a:r>
              <a:rPr lang="en-US" dirty="0"/>
              <a:t>Distance between maxilla &amp; mandible when teeth or wax rims contact in centric </a:t>
            </a:r>
            <a:r>
              <a:rPr lang="en-US" dirty="0" smtClean="0"/>
              <a:t>position</a:t>
            </a:r>
            <a:endParaRPr lang="en-US" dirty="0"/>
          </a:p>
        </p:txBody>
      </p:sp>
      <p:pic>
        <p:nvPicPr>
          <p:cNvPr id="108548" name="Picture 4"/>
          <p:cNvPicPr>
            <a:picLocks noChangeAspect="1" noChangeArrowheads="1"/>
          </p:cNvPicPr>
          <p:nvPr/>
        </p:nvPicPr>
        <p:blipFill>
          <a:blip r:embed="rId3" cstate="print">
            <a:lum bright="6000"/>
          </a:blip>
          <a:srcRect l="9259" t="12219" r="8517" b="14444"/>
          <a:stretch>
            <a:fillRect/>
          </a:stretch>
        </p:blipFill>
        <p:spPr bwMode="auto">
          <a:xfrm>
            <a:off x="4800600" y="2922588"/>
            <a:ext cx="3962400" cy="2944812"/>
          </a:xfrm>
          <a:prstGeom prst="rect">
            <a:avLst/>
          </a:prstGeom>
          <a:noFill/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sz="4400" dirty="0" smtClean="0"/>
              <a:t>Freeway Space </a:t>
            </a:r>
            <a:r>
              <a:rPr lang="en-US" sz="4400" dirty="0" smtClean="0"/>
              <a:t>or </a:t>
            </a:r>
            <a:r>
              <a:rPr lang="en-US" sz="4400" dirty="0" err="1" smtClean="0"/>
              <a:t>Interocclusal</a:t>
            </a:r>
            <a:r>
              <a:rPr lang="en-US" sz="4400" dirty="0" smtClean="0"/>
              <a:t> </a:t>
            </a:r>
            <a:r>
              <a:rPr lang="en-US" sz="4400" dirty="0"/>
              <a:t>Distance (ID) 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idx="1"/>
          </p:nvPr>
        </p:nvSpPr>
        <p:spPr>
          <a:xfrm>
            <a:off x="1066800" y="2438400"/>
            <a:ext cx="5562600" cy="2057400"/>
          </a:xfrm>
        </p:spPr>
        <p:txBody>
          <a:bodyPr/>
          <a:lstStyle/>
          <a:p>
            <a:r>
              <a:rPr lang="en-US" dirty="0"/>
              <a:t>Space between wax rims </a:t>
            </a:r>
            <a:r>
              <a:rPr lang="en-US" dirty="0">
                <a:solidFill>
                  <a:srgbClr val="FFFF00"/>
                </a:solidFill>
              </a:rPr>
              <a:t>at physiologic rest position</a:t>
            </a:r>
          </a:p>
          <a:p>
            <a:r>
              <a:rPr lang="en-US" dirty="0"/>
              <a:t>Usually 2-4 mm</a:t>
            </a:r>
          </a:p>
        </p:txBody>
      </p:sp>
      <p:pic>
        <p:nvPicPr>
          <p:cNvPr id="36870" name="Picture 6"/>
          <p:cNvPicPr>
            <a:picLocks noChangeAspect="1" noChangeArrowheads="1"/>
          </p:cNvPicPr>
          <p:nvPr/>
        </p:nvPicPr>
        <p:blipFill>
          <a:blip r:embed="rId3" cstate="print"/>
          <a:srcRect l="32890" t="30153" r="37439" b="42227"/>
          <a:stretch>
            <a:fillRect/>
          </a:stretch>
        </p:blipFill>
        <p:spPr bwMode="auto">
          <a:xfrm>
            <a:off x="4800600" y="3886200"/>
            <a:ext cx="3581400" cy="2530475"/>
          </a:xfrm>
          <a:prstGeom prst="rect">
            <a:avLst/>
          </a:prstGeom>
          <a:noFill/>
        </p:spPr>
      </p:pic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6545263" y="4935538"/>
            <a:ext cx="0" cy="519112"/>
          </a:xfrm>
          <a:prstGeom prst="line">
            <a:avLst/>
          </a:prstGeom>
          <a:noFill/>
          <a:ln w="38100" cap="sq">
            <a:solidFill>
              <a:schemeClr val="accent2"/>
            </a:solidFill>
            <a:round/>
            <a:headEnd type="stealth" w="sm" len="sm"/>
            <a:tailEnd type="stealth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endParaRPr lang="en-US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46083" name="Picture 4" descr="Image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990600"/>
            <a:ext cx="7696200" cy="5105400"/>
          </a:xfrm>
          <a:ln w="76200" cmpd="tri">
            <a:solidFill>
              <a:schemeClr val="tx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458200" cy="1143000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FF00"/>
                </a:solidFill>
              </a:rPr>
              <a:t>Variation in the </a:t>
            </a:r>
            <a:r>
              <a:rPr lang="en-US" b="1" dirty="0" smtClean="0">
                <a:solidFill>
                  <a:srgbClr val="FFFF00"/>
                </a:solidFill>
              </a:rPr>
              <a:t>Rest </a:t>
            </a:r>
            <a:r>
              <a:rPr lang="en-US" dirty="0" smtClean="0">
                <a:solidFill>
                  <a:srgbClr val="FFFF00"/>
                </a:solidFill>
              </a:rPr>
              <a:t>P</a:t>
            </a:r>
            <a:r>
              <a:rPr lang="en-US" b="1" dirty="0" smtClean="0">
                <a:solidFill>
                  <a:srgbClr val="FFFF00"/>
                </a:solidFill>
              </a:rPr>
              <a:t>osition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6311900" cy="346551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/>
            <a:r>
              <a:rPr lang="en-US" sz="3200" dirty="0" smtClean="0"/>
              <a:t>It is found that the rest position of the mandible was not constant throughout life.</a:t>
            </a:r>
          </a:p>
          <a:p>
            <a:pPr eaLnBrk="1" hangingPunct="1"/>
            <a:r>
              <a:rPr lang="en-US" sz="3200" dirty="0" smtClean="0"/>
              <a:t>The rest position of the edentulous patient can be affected by short-term variables, and by long-term variables.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FF00"/>
                </a:solidFill>
              </a:rPr>
              <a:t>Short-Term Variables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8763000" cy="5181600"/>
          </a:xfrm>
        </p:spPr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3200" dirty="0" smtClean="0"/>
              <a:t>Patient </a:t>
            </a:r>
            <a:r>
              <a:rPr lang="en-US" sz="3200" dirty="0" smtClean="0"/>
              <a:t>supine: Reduced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3200" dirty="0" smtClean="0"/>
              <a:t>Head tilted back: Increased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3200" dirty="0" smtClean="0"/>
              <a:t>Head tilted forwards: Reduced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3200" dirty="0" smtClean="0"/>
              <a:t>Insertion of lower denture or record block: Increased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3200" dirty="0" smtClean="0"/>
              <a:t>Stress: Reduced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3200" dirty="0" smtClean="0"/>
              <a:t>Pain: Reduced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3200" dirty="0" smtClean="0"/>
              <a:t>Drugs: Variable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772400" cy="1143000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    </a:t>
            </a:r>
            <a:r>
              <a:rPr lang="en-US" b="1" dirty="0" smtClean="0">
                <a:solidFill>
                  <a:srgbClr val="FFFF00"/>
                </a:solidFill>
              </a:rPr>
              <a:t>Long-Term </a:t>
            </a:r>
            <a:r>
              <a:rPr lang="en-US" dirty="0" smtClean="0">
                <a:solidFill>
                  <a:srgbClr val="FFFF00"/>
                </a:solidFill>
              </a:rPr>
              <a:t>V</a:t>
            </a:r>
            <a:r>
              <a:rPr lang="en-US" b="1" dirty="0" smtClean="0">
                <a:solidFill>
                  <a:srgbClr val="FFFF00"/>
                </a:solidFill>
              </a:rPr>
              <a:t>ariables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1524000" y="1905000"/>
            <a:ext cx="6311900" cy="3465513"/>
          </a:xfrm>
        </p:spPr>
        <p:txBody>
          <a:bodyPr/>
          <a:lstStyle/>
          <a:p>
            <a:pPr eaLnBrk="1" hangingPunct="1">
              <a:buNone/>
            </a:pPr>
            <a:r>
              <a:rPr lang="en-US" sz="2800" dirty="0" smtClean="0"/>
              <a:t>If the same dentures are worn for many years and are not maintained, a reduction in the </a:t>
            </a:r>
            <a:r>
              <a:rPr lang="en-US" sz="2800" dirty="0" err="1" smtClean="0"/>
              <a:t>occlusal</a:t>
            </a:r>
            <a:r>
              <a:rPr lang="en-US" sz="2800" dirty="0" smtClean="0"/>
              <a:t> vertical dimension occurs as a result of alveolar </a:t>
            </a:r>
            <a:r>
              <a:rPr lang="en-US" sz="2800" dirty="0" err="1" smtClean="0"/>
              <a:t>resorption</a:t>
            </a:r>
            <a:r>
              <a:rPr lang="en-US" sz="2800" dirty="0" smtClean="0"/>
              <a:t> and </a:t>
            </a:r>
            <a:r>
              <a:rPr lang="en-US" sz="2800" dirty="0" err="1" smtClean="0"/>
              <a:t>occlusal</a:t>
            </a:r>
            <a:r>
              <a:rPr lang="en-US" sz="2800" dirty="0" smtClean="0"/>
              <a:t> wear. The rest position of the mandible adapts to this change and takes up a position closer to the maxilla. As a result, the freeway space becomes larger. 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     </a:t>
            </a:r>
            <a:r>
              <a:rPr lang="en-US" b="1" dirty="0" smtClean="0">
                <a:solidFill>
                  <a:srgbClr val="FFFF00"/>
                </a:solidFill>
              </a:rPr>
              <a:t>Long-Term </a:t>
            </a:r>
            <a:r>
              <a:rPr lang="en-US" dirty="0" smtClean="0">
                <a:solidFill>
                  <a:srgbClr val="FFFF00"/>
                </a:solidFill>
              </a:rPr>
              <a:t>V</a:t>
            </a:r>
            <a:r>
              <a:rPr lang="en-US" b="1" dirty="0" smtClean="0">
                <a:solidFill>
                  <a:srgbClr val="FFFF00"/>
                </a:solidFill>
              </a:rPr>
              <a:t>ariables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>
          <a:xfrm>
            <a:off x="1828800" y="2209800"/>
            <a:ext cx="6311900" cy="3465513"/>
          </a:xfrm>
        </p:spPr>
        <p:txBody>
          <a:bodyPr/>
          <a:lstStyle/>
          <a:p>
            <a:pPr eaLnBrk="1" hangingPunct="1"/>
            <a:r>
              <a:rPr lang="en-US" sz="2800" dirty="0" smtClean="0"/>
              <a:t>Where these changes have taken place in young patients, it is often possible to recover much of the lost vertical dimension when new dentures are constructed. </a:t>
            </a:r>
          </a:p>
          <a:p>
            <a:pPr eaLnBrk="1" hangingPunct="1"/>
            <a:r>
              <a:rPr lang="en-US" sz="2800" dirty="0" smtClean="0"/>
              <a:t>However, with the elderly patient, any attempt to restore the </a:t>
            </a:r>
            <a:r>
              <a:rPr lang="en-US" sz="2800" dirty="0" err="1" smtClean="0"/>
              <a:t>occlusal</a:t>
            </a:r>
            <a:r>
              <a:rPr lang="en-US" sz="2800" dirty="0" smtClean="0"/>
              <a:t> vertical dimension to its original level may be met with problems.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     </a:t>
            </a:r>
            <a:r>
              <a:rPr lang="en-US" b="1" dirty="0" smtClean="0">
                <a:solidFill>
                  <a:srgbClr val="FFFF00"/>
                </a:solidFill>
              </a:rPr>
              <a:t>Long-Term </a:t>
            </a:r>
            <a:r>
              <a:rPr lang="en-US" dirty="0" smtClean="0">
                <a:solidFill>
                  <a:srgbClr val="FFFF00"/>
                </a:solidFill>
              </a:rPr>
              <a:t>V</a:t>
            </a:r>
            <a:r>
              <a:rPr lang="en-US" b="1" dirty="0" smtClean="0">
                <a:solidFill>
                  <a:srgbClr val="FFFF00"/>
                </a:solidFill>
              </a:rPr>
              <a:t>ariables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long-term variables will not affect the reproducibility of the rest vertical dimension during the period of a dental appointment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FFFF00"/>
                </a:solidFill>
              </a:rPr>
              <a:t>Intercuspal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Position </a:t>
            </a:r>
            <a:r>
              <a:rPr lang="en-US" dirty="0" smtClean="0">
                <a:solidFill>
                  <a:srgbClr val="FFFF00"/>
                </a:solidFill>
              </a:rPr>
              <a:t>(Centric Occlusion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)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The </a:t>
            </a:r>
            <a:r>
              <a:rPr lang="en-US" sz="2800" dirty="0" err="1" smtClean="0"/>
              <a:t>intercuspal</a:t>
            </a:r>
            <a:r>
              <a:rPr lang="en-US" sz="2800" dirty="0" smtClean="0"/>
              <a:t> position is the vertical and horizontal position of the mandible in which maximum </a:t>
            </a:r>
            <a:r>
              <a:rPr lang="en-US" sz="2800" dirty="0" err="1" smtClean="0"/>
              <a:t>occlusal</a:t>
            </a:r>
            <a:r>
              <a:rPr lang="en-US" sz="2800" dirty="0" smtClean="0"/>
              <a:t> contact occurs.</a:t>
            </a:r>
          </a:p>
          <a:p>
            <a:r>
              <a:rPr lang="en-US" sz="2800" dirty="0" smtClean="0"/>
              <a:t>In the denture wearer, the </a:t>
            </a:r>
            <a:r>
              <a:rPr lang="en-US" sz="2800" dirty="0" err="1" smtClean="0"/>
              <a:t>intercuspal</a:t>
            </a:r>
            <a:r>
              <a:rPr lang="en-US" sz="2800" dirty="0" smtClean="0"/>
              <a:t> and </a:t>
            </a:r>
            <a:r>
              <a:rPr lang="en-US" sz="2800" dirty="0" smtClean="0"/>
              <a:t>centric relation positions </a:t>
            </a:r>
            <a:r>
              <a:rPr lang="en-US" sz="2800" dirty="0" smtClean="0"/>
              <a:t>should </a:t>
            </a:r>
            <a:r>
              <a:rPr lang="en-US" sz="2800" dirty="0" smtClean="0"/>
              <a:t>coincide</a:t>
            </a:r>
            <a:r>
              <a:rPr lang="en-US" sz="2800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 Bases </a:t>
            </a:r>
            <a:r>
              <a:rPr lang="en-US" dirty="0" smtClean="0"/>
              <a:t>&amp; Occlusion </a:t>
            </a:r>
            <a:r>
              <a:rPr lang="en-US" dirty="0"/>
              <a:t>Rims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362200"/>
            <a:ext cx="3124200" cy="2667000"/>
          </a:xfrm>
        </p:spPr>
        <p:txBody>
          <a:bodyPr/>
          <a:lstStyle/>
          <a:p>
            <a:pPr>
              <a:buNone/>
            </a:pPr>
            <a:r>
              <a:rPr lang="en-US" dirty="0"/>
              <a:t>Wax occlusion rims simulate the position of the teeth</a:t>
            </a:r>
          </a:p>
        </p:txBody>
      </p:sp>
      <p:pic>
        <p:nvPicPr>
          <p:cNvPr id="94214" name="Picture 6"/>
          <p:cNvPicPr>
            <a:picLocks noChangeAspect="1" noChangeArrowheads="1"/>
          </p:cNvPicPr>
          <p:nvPr/>
        </p:nvPicPr>
        <p:blipFill>
          <a:blip r:embed="rId3" cstate="print">
            <a:lum bright="6000"/>
          </a:blip>
          <a:srcRect l="9813" r="14110" b="7361"/>
          <a:stretch>
            <a:fillRect/>
          </a:stretch>
        </p:blipFill>
        <p:spPr bwMode="auto">
          <a:xfrm>
            <a:off x="4038600" y="2438400"/>
            <a:ext cx="4724400" cy="3835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Centric Relation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981200"/>
            <a:ext cx="8153400" cy="3465513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  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maxillomandibular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relationship in which the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condyles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articulate with the thinnest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avascular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portion of their respective disks with the complex in the anterior-superior position against the shapes of the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articular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eminencies.</a:t>
            </a:r>
          </a:p>
          <a:p>
            <a:pPr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This position is independent of tooth contact. This position is clinically discernible when the mandible is directed superior and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anteriorly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It is restricted to a purely rotary movement about the transverse horizontal axis (GPT-5)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7200" y="381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          </a:t>
            </a:r>
            <a:r>
              <a:rPr lang="en-US" sz="4400" dirty="0" smtClean="0">
                <a:solidFill>
                  <a:srgbClr val="FFFF00"/>
                </a:solidFill>
              </a:rPr>
              <a:t>Centric </a:t>
            </a:r>
            <a:r>
              <a:rPr lang="en-US" sz="4400" dirty="0" smtClean="0">
                <a:solidFill>
                  <a:srgbClr val="FFFF00"/>
                </a:solidFill>
              </a:rPr>
              <a:t>Relation (CR)</a:t>
            </a:r>
            <a:endParaRPr lang="ar-JO" sz="44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7563556" cy="3465513"/>
          </a:xfrm>
        </p:spPr>
        <p:txBody>
          <a:bodyPr/>
          <a:lstStyle/>
          <a:p>
            <a:r>
              <a:rPr lang="en-GB" sz="2800" dirty="0" smtClean="0"/>
              <a:t>It is usually defined by the position of the </a:t>
            </a:r>
            <a:r>
              <a:rPr lang="en-GB" sz="2800" dirty="0" err="1" smtClean="0"/>
              <a:t>condyles</a:t>
            </a:r>
            <a:r>
              <a:rPr lang="en-GB" sz="2800" dirty="0" smtClean="0"/>
              <a:t>, rather than the teeth. </a:t>
            </a:r>
            <a:r>
              <a:rPr lang="en-US" sz="2800" dirty="0" smtClean="0"/>
              <a:t>Therefore it does not alter when the natural teeth are extracted or when a new </a:t>
            </a:r>
            <a:r>
              <a:rPr lang="en-US" sz="2800" dirty="0" err="1" smtClean="0"/>
              <a:t>occlusal</a:t>
            </a:r>
            <a:r>
              <a:rPr lang="en-US" sz="2800" dirty="0" smtClean="0"/>
              <a:t> surface replaces an unsatisfactory one. </a:t>
            </a:r>
          </a:p>
          <a:p>
            <a:pPr>
              <a:buNone/>
            </a:pPr>
            <a:endParaRPr lang="en-GB" sz="2800" dirty="0" smtClean="0"/>
          </a:p>
          <a:p>
            <a:r>
              <a:rPr lang="en-GB" sz="2800" dirty="0" smtClean="0"/>
              <a:t>Centric relation can be thought of  as a </a:t>
            </a:r>
            <a:r>
              <a:rPr lang="en-GB" sz="2800" b="1" dirty="0" smtClean="0"/>
              <a:t>treatment position, which is not necessarily ideal or normal in the </a:t>
            </a:r>
            <a:r>
              <a:rPr lang="en-GB" sz="2800" dirty="0" smtClean="0"/>
              <a:t>natural dentition.</a:t>
            </a:r>
            <a:endParaRPr lang="ar-JO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When to </a:t>
            </a:r>
            <a:r>
              <a:rPr lang="en-GB" dirty="0" smtClean="0"/>
              <a:t>Use CR?</a:t>
            </a:r>
            <a:r>
              <a:rPr lang="en-GB" dirty="0" smtClean="0"/>
              <a:t/>
            </a:r>
            <a:br>
              <a:rPr lang="en-GB" dirty="0" smtClean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8077200" cy="346551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GB" sz="2800" dirty="0" smtClean="0"/>
              <a:t>When </a:t>
            </a:r>
            <a:r>
              <a:rPr lang="en-GB" sz="2800" b="1" dirty="0" smtClean="0"/>
              <a:t>entire occlusion being restored (i.e. no remaining posterior centric stops) </a:t>
            </a:r>
          </a:p>
          <a:p>
            <a:pPr>
              <a:buFont typeface="Wingdings" pitchFamily="2" charset="2"/>
              <a:buChar char="§"/>
            </a:pPr>
            <a:r>
              <a:rPr lang="en-GB" sz="2800" dirty="0" smtClean="0"/>
              <a:t> When complex fixed, or removable partial dentures involve the entire occlusion</a:t>
            </a:r>
          </a:p>
          <a:p>
            <a:pPr>
              <a:buFont typeface="Wingdings" pitchFamily="2" charset="2"/>
              <a:buChar char="§"/>
            </a:pPr>
            <a:r>
              <a:rPr lang="en-GB" sz="2800" dirty="0" smtClean="0"/>
              <a:t> if a </a:t>
            </a:r>
            <a:r>
              <a:rPr lang="en-GB" sz="2800" b="1" dirty="0" err="1" smtClean="0"/>
              <a:t>nonpathologic</a:t>
            </a:r>
            <a:r>
              <a:rPr lang="en-GB" sz="2800" b="1" dirty="0" smtClean="0"/>
              <a:t> natural occlusion exists (posterior centric stops present), and there  </a:t>
            </a:r>
            <a:r>
              <a:rPr lang="en-GB" sz="2800" dirty="0" smtClean="0"/>
              <a:t>is no valid reason to change it, then restorations should be made in maximum </a:t>
            </a:r>
            <a:r>
              <a:rPr lang="en-GB" sz="2800" dirty="0" err="1" smtClean="0"/>
              <a:t>intercuspation</a:t>
            </a:r>
            <a:endParaRPr lang="ar-JO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72400" cy="1143000"/>
          </a:xfrm>
        </p:spPr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FF00"/>
                </a:solidFill>
              </a:rPr>
              <a:t>Significance of CR </a:t>
            </a:r>
            <a:r>
              <a:rPr lang="en-US" sz="3200" b="1" dirty="0" smtClean="0">
                <a:solidFill>
                  <a:srgbClr val="FF0000"/>
                </a:solidFill>
              </a:rPr>
              <a:t>(</a:t>
            </a:r>
            <a:r>
              <a:rPr lang="en-GB" sz="3200" dirty="0" smtClean="0">
                <a:solidFill>
                  <a:srgbClr val="FF0000"/>
                </a:solidFill>
              </a:rPr>
              <a:t>Reasons for </a:t>
            </a:r>
            <a:r>
              <a:rPr lang="en-GB" sz="3200" dirty="0" smtClean="0">
                <a:solidFill>
                  <a:srgbClr val="FF0000"/>
                </a:solidFill>
              </a:rPr>
              <a:t>Using </a:t>
            </a:r>
            <a:r>
              <a:rPr lang="en-GB" sz="3200" dirty="0" smtClean="0">
                <a:solidFill>
                  <a:srgbClr val="FF0000"/>
                </a:solidFill>
              </a:rPr>
              <a:t>CR in </a:t>
            </a:r>
            <a:r>
              <a:rPr lang="en-GB" sz="3200" dirty="0" smtClean="0">
                <a:solidFill>
                  <a:srgbClr val="FF0000"/>
                </a:solidFill>
              </a:rPr>
              <a:t>Edentulous </a:t>
            </a:r>
            <a:r>
              <a:rPr lang="en-GB" sz="3200" dirty="0" smtClean="0">
                <a:solidFill>
                  <a:srgbClr val="FF0000"/>
                </a:solidFill>
              </a:rPr>
              <a:t>P</a:t>
            </a:r>
            <a:r>
              <a:rPr lang="en-GB" sz="3200" dirty="0" smtClean="0">
                <a:solidFill>
                  <a:srgbClr val="FF0000"/>
                </a:solidFill>
              </a:rPr>
              <a:t>atients</a:t>
            </a:r>
            <a:r>
              <a:rPr lang="en-GB" sz="3200" dirty="0" smtClean="0">
                <a:solidFill>
                  <a:srgbClr val="FF0000"/>
                </a:solidFill>
              </a:rPr>
              <a:t>)</a:t>
            </a:r>
            <a:br>
              <a:rPr lang="en-GB" sz="3200" dirty="0" smtClean="0">
                <a:solidFill>
                  <a:srgbClr val="FF0000"/>
                </a:solidFill>
              </a:rPr>
            </a:b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82775"/>
            <a:ext cx="8382000" cy="4572000"/>
          </a:xfrm>
        </p:spPr>
        <p:txBody>
          <a:bodyPr/>
          <a:lstStyle/>
          <a:p>
            <a:pPr marL="514350" indent="-514350">
              <a:buClr>
                <a:srgbClr val="FF0000"/>
              </a:buClr>
              <a:buAutoNum type="arabicPeriod"/>
            </a:pPr>
            <a:r>
              <a:rPr lang="en-US" sz="2800" dirty="0" smtClean="0"/>
              <a:t>Artificial teeth are best to occlude evenly at CR</a:t>
            </a:r>
          </a:p>
          <a:p>
            <a:pPr marL="514350" indent="-514350">
              <a:buClr>
                <a:srgbClr val="FF0000"/>
              </a:buClr>
              <a:buAutoNum type="arabicPeriod"/>
            </a:pPr>
            <a:r>
              <a:rPr lang="en-US" sz="2800" dirty="0" smtClean="0"/>
              <a:t>Conducive to health - not pathogenic</a:t>
            </a:r>
          </a:p>
          <a:p>
            <a:pPr marL="514350" indent="-514350">
              <a:buClr>
                <a:srgbClr val="FF0000"/>
              </a:buClr>
              <a:buAutoNum type="arabicPeriod"/>
            </a:pPr>
            <a:r>
              <a:rPr lang="en-US" sz="2800" dirty="0" smtClean="0"/>
              <a:t>Relatively repeatable (</a:t>
            </a:r>
            <a:r>
              <a:rPr lang="en-US" sz="2800" dirty="0" err="1" smtClean="0"/>
              <a:t>reproducable</a:t>
            </a:r>
            <a:r>
              <a:rPr lang="en-US" sz="2800" dirty="0" smtClean="0"/>
              <a:t>) over a period of time - so the patient can find stable </a:t>
            </a:r>
            <a:r>
              <a:rPr lang="en-US" sz="2800" dirty="0" err="1" smtClean="0"/>
              <a:t>occlusal</a:t>
            </a:r>
            <a:r>
              <a:rPr lang="en-US" sz="2800" dirty="0" smtClean="0"/>
              <a:t> contacts easily</a:t>
            </a:r>
          </a:p>
          <a:p>
            <a:pPr marL="514350" indent="-514350">
              <a:buClr>
                <a:srgbClr val="FF0000"/>
              </a:buClr>
              <a:buAutoNum type="arabicPeriod"/>
            </a:pPr>
            <a:r>
              <a:rPr lang="en-US" sz="2800" dirty="0" smtClean="0"/>
              <a:t>A hinge position - allows change in the vertical dimension easily and so the patient can find stable </a:t>
            </a:r>
            <a:r>
              <a:rPr lang="en-US" sz="2800" dirty="0" err="1" smtClean="0"/>
              <a:t>occlusal</a:t>
            </a:r>
            <a:r>
              <a:rPr lang="en-US" sz="2800" dirty="0" smtClean="0"/>
              <a:t> contacts easily</a:t>
            </a:r>
          </a:p>
          <a:p>
            <a:pPr marL="514350" indent="-514350">
              <a:buClr>
                <a:srgbClr val="FF0000"/>
              </a:buClr>
              <a:buAutoNum type="arabicPeriod"/>
            </a:pPr>
            <a:r>
              <a:rPr lang="en-US" sz="2800" dirty="0" smtClean="0"/>
              <a:t>A relatively symmetrical position - avoids muscle strain which might occur in excursive positions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8458200" cy="1143000"/>
          </a:xfrm>
        </p:spPr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FFFF00"/>
                </a:solidFill>
              </a:rPr>
              <a:t>Significance of CR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(</a:t>
            </a:r>
            <a:r>
              <a:rPr lang="en-GB" sz="3200" dirty="0" smtClean="0">
                <a:solidFill>
                  <a:srgbClr val="FF0000"/>
                </a:solidFill>
              </a:rPr>
              <a:t>Reasons for Using CR in Edentulous Patients)</a:t>
            </a:r>
            <a:endParaRPr lang="en-US" sz="3200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/>
          <a:lstStyle/>
          <a:p>
            <a:pPr eaLnBrk="1" hangingPunct="1">
              <a:buClr>
                <a:schemeClr val="tx2"/>
              </a:buClr>
              <a:buNone/>
            </a:pPr>
            <a:endParaRPr lang="en-US" sz="2800" dirty="0" smtClean="0"/>
          </a:p>
          <a:p>
            <a:pPr eaLnBrk="1" hangingPunct="1">
              <a:buClr>
                <a:schemeClr val="tx2"/>
              </a:buCl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6. </a:t>
            </a:r>
            <a:r>
              <a:rPr lang="en-US" sz="2800" dirty="0" smtClean="0"/>
              <a:t>This </a:t>
            </a:r>
            <a:r>
              <a:rPr lang="en-US" sz="2800" dirty="0" smtClean="0"/>
              <a:t>position is independent of presence or absence of teeth</a:t>
            </a:r>
          </a:p>
          <a:p>
            <a:pPr eaLnBrk="1" hangingPunct="1">
              <a:buClr>
                <a:schemeClr val="tx2"/>
              </a:buClr>
              <a:buNone/>
            </a:pPr>
            <a:endParaRPr lang="en-US" sz="2800" dirty="0" smtClean="0"/>
          </a:p>
          <a:p>
            <a:pPr eaLnBrk="1" hangingPunct="1">
              <a:buClr>
                <a:schemeClr val="tx2"/>
              </a:buCl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7. </a:t>
            </a:r>
            <a:r>
              <a:rPr lang="en-US" sz="2800" dirty="0" smtClean="0"/>
              <a:t>If CR and CO of artificial teeth don’t coincide , there is instability of dentures and patient subjected to pain or discomfort</a:t>
            </a:r>
          </a:p>
          <a:p>
            <a:pPr>
              <a:buClr>
                <a:schemeClr val="tx2"/>
              </a:buClr>
              <a:buNone/>
            </a:pPr>
            <a:endParaRPr lang="en-US" sz="2800" dirty="0" smtClean="0"/>
          </a:p>
          <a:p>
            <a:pPr eaLnBrk="1" hangingPunct="1">
              <a:buClr>
                <a:schemeClr val="tx2"/>
              </a:buClr>
              <a:buNone/>
            </a:pPr>
            <a:endParaRPr lang="en-US" sz="2800" dirty="0" smtClean="0"/>
          </a:p>
          <a:p>
            <a:pPr eaLnBrk="1" hangingPunct="1">
              <a:buClr>
                <a:schemeClr val="tx2"/>
              </a:buClr>
              <a:buFontTx/>
              <a:buChar char="•"/>
            </a:pPr>
            <a:endParaRPr lang="en-US" dirty="0" smtClean="0"/>
          </a:p>
          <a:p>
            <a:pPr eaLnBrk="1" hangingPunct="1">
              <a:buClr>
                <a:schemeClr val="tx2"/>
              </a:buClr>
              <a:buFontTx/>
              <a:buChar char="•"/>
            </a:pPr>
            <a:endParaRPr lang="en-US" dirty="0" smtClean="0"/>
          </a:p>
          <a:p>
            <a:pPr eaLnBrk="1" hangingPunct="1">
              <a:buClr>
                <a:schemeClr val="tx2"/>
              </a:buClr>
              <a:buFontTx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772400" cy="11430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Significance of CR </a:t>
            </a:r>
            <a:r>
              <a:rPr lang="en-US" sz="3200" dirty="0" smtClean="0">
                <a:solidFill>
                  <a:srgbClr val="FF0000"/>
                </a:solidFill>
              </a:rPr>
              <a:t>(</a:t>
            </a:r>
            <a:r>
              <a:rPr lang="en-GB" sz="3200" dirty="0" smtClean="0">
                <a:solidFill>
                  <a:srgbClr val="FF0000"/>
                </a:solidFill>
              </a:rPr>
              <a:t>Reasons for Using CR in Edentulous Patients)</a:t>
            </a:r>
            <a:endParaRPr lang="en-US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524000" y="2286000"/>
            <a:ext cx="6311900" cy="3465513"/>
          </a:xfrm>
        </p:spPr>
        <p:txBody>
          <a:bodyPr/>
          <a:lstStyle/>
          <a:p>
            <a:pPr>
              <a:buNone/>
            </a:pPr>
            <a:r>
              <a:rPr lang="en-GB" sz="3200" dirty="0" smtClean="0">
                <a:solidFill>
                  <a:srgbClr val="FF0000"/>
                </a:solidFill>
              </a:rPr>
              <a:t>8. </a:t>
            </a:r>
            <a:r>
              <a:rPr lang="en-GB" sz="3200" dirty="0" smtClean="0"/>
              <a:t>Allows function to all positions</a:t>
            </a:r>
          </a:p>
          <a:p>
            <a:pPr>
              <a:buNone/>
            </a:pPr>
            <a:endParaRPr lang="en-GB" sz="3200" dirty="0" smtClean="0"/>
          </a:p>
          <a:p>
            <a:pPr>
              <a:buNone/>
            </a:pPr>
            <a:r>
              <a:rPr lang="en-GB" sz="3200" dirty="0" smtClean="0">
                <a:solidFill>
                  <a:srgbClr val="FF0000"/>
                </a:solidFill>
              </a:rPr>
              <a:t>9. </a:t>
            </a:r>
            <a:r>
              <a:rPr lang="en-GB" sz="3200" dirty="0" smtClean="0"/>
              <a:t>24% of normal population has CR=CO </a:t>
            </a:r>
          </a:p>
          <a:p>
            <a:pPr>
              <a:buNone/>
            </a:pPr>
            <a:endParaRPr lang="en-GB" sz="3200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References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828800"/>
            <a:ext cx="6311900" cy="2932113"/>
          </a:xfrm>
        </p:spPr>
        <p:txBody>
          <a:bodyPr>
            <a:normAutofit fontScale="92500"/>
          </a:bodyPr>
          <a:lstStyle/>
          <a:p>
            <a:pPr marL="571500" indent="-57150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571500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Basker’s </a:t>
            </a:r>
            <a:r>
              <a:rPr lang="en-US" dirty="0" smtClean="0"/>
              <a:t>Prosthetic treatment of the edentulous patient. Fourth edition. Chapter 5</a:t>
            </a:r>
            <a:r>
              <a:rPr lang="en-US" dirty="0" smtClean="0"/>
              <a:t>.</a:t>
            </a:r>
          </a:p>
          <a:p>
            <a:pPr marL="571500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Dalhousie Continual Education</a:t>
            </a: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romanUcPeriod"/>
              <a:defRPr/>
            </a:pPr>
            <a:endParaRPr lang="en-US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 Bases &amp; Occlusion Rims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590800"/>
            <a:ext cx="4114800" cy="3200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Occlusion </a:t>
            </a:r>
            <a:r>
              <a:rPr lang="en-US" dirty="0"/>
              <a:t>rims slightly bulkier </a:t>
            </a:r>
            <a:r>
              <a:rPr lang="en-US" dirty="0" smtClean="0"/>
              <a:t>to provide </a:t>
            </a:r>
            <a:r>
              <a:rPr lang="en-US" dirty="0"/>
              <a:t>additional stability during record making</a:t>
            </a:r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3" cstate="print">
            <a:lum bright="6000"/>
          </a:blip>
          <a:srcRect l="10741" t="8888" r="18147"/>
          <a:stretch>
            <a:fillRect/>
          </a:stretch>
        </p:blipFill>
        <p:spPr bwMode="auto">
          <a:xfrm>
            <a:off x="5562600" y="1600200"/>
            <a:ext cx="3124200" cy="2668588"/>
          </a:xfrm>
          <a:prstGeom prst="rect">
            <a:avLst/>
          </a:prstGeom>
          <a:noFill/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4" cstate="print">
            <a:lum bright="6000"/>
          </a:blip>
          <a:srcRect l="5553" r="5554" b="9999"/>
          <a:stretch>
            <a:fillRect/>
          </a:stretch>
        </p:blipFill>
        <p:spPr bwMode="auto">
          <a:xfrm>
            <a:off x="5562600" y="4419600"/>
            <a:ext cx="3124200" cy="2108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Arbitrary Adjustment of Occlusion </a:t>
            </a:r>
            <a:r>
              <a:rPr lang="en-US" dirty="0" smtClean="0">
                <a:solidFill>
                  <a:srgbClr val="FFFF00"/>
                </a:solidFill>
              </a:rPr>
              <a:t>Rims (Refer to lab. manual</a:t>
            </a:r>
            <a:r>
              <a:rPr lang="en-US" dirty="0" smtClean="0"/>
              <a:t>)</a:t>
            </a:r>
            <a:endParaRPr lang="en-US" b="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438400"/>
            <a:ext cx="7086600" cy="3733800"/>
          </a:xfrm>
        </p:spPr>
        <p:txBody>
          <a:bodyPr/>
          <a:lstStyle/>
          <a:p>
            <a:r>
              <a:rPr lang="en-US" dirty="0"/>
              <a:t>Adjust separately using </a:t>
            </a:r>
            <a:br>
              <a:rPr lang="en-US" dirty="0"/>
            </a:br>
            <a:r>
              <a:rPr lang="en-US" dirty="0"/>
              <a:t>average dimensions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/>
          </a:p>
          <a:p>
            <a:pPr lvl="2">
              <a:buFontTx/>
              <a:buNone/>
            </a:pPr>
            <a:r>
              <a:rPr lang="en-US" sz="2800" dirty="0">
                <a:solidFill>
                  <a:schemeClr val="tx2"/>
                </a:solidFill>
                <a:effectLst/>
              </a:rPr>
              <a:t>Maxillary - </a:t>
            </a:r>
            <a:r>
              <a:rPr lang="en-US" sz="2800" dirty="0" smtClean="0">
                <a:solidFill>
                  <a:schemeClr val="tx2"/>
                </a:solidFill>
                <a:effectLst/>
              </a:rPr>
              <a:t>22 </a:t>
            </a:r>
            <a:r>
              <a:rPr lang="en-US" sz="2800" dirty="0">
                <a:solidFill>
                  <a:schemeClr val="tx2"/>
                </a:solidFill>
                <a:effectLst/>
              </a:rPr>
              <a:t>mm </a:t>
            </a:r>
          </a:p>
          <a:p>
            <a:pPr lvl="2">
              <a:buFontTx/>
              <a:buNone/>
            </a:pPr>
            <a:r>
              <a:rPr lang="en-US" sz="2800" dirty="0" err="1">
                <a:solidFill>
                  <a:schemeClr val="tx2"/>
                </a:solidFill>
                <a:effectLst/>
              </a:rPr>
              <a:t>Mandibular</a:t>
            </a:r>
            <a:r>
              <a:rPr lang="en-US" sz="2800" dirty="0">
                <a:solidFill>
                  <a:schemeClr val="tx2"/>
                </a:solidFill>
                <a:effectLst/>
              </a:rPr>
              <a:t> - 18 </a:t>
            </a:r>
            <a:r>
              <a:rPr lang="en-US" sz="2800" dirty="0" smtClean="0">
                <a:solidFill>
                  <a:schemeClr val="tx2"/>
                </a:solidFill>
                <a:effectLst/>
              </a:rPr>
              <a:t>mm</a:t>
            </a:r>
            <a:r>
              <a:rPr lang="en-US" sz="2800" dirty="0">
                <a:effectLst/>
              </a:rPr>
              <a:t>	</a:t>
            </a:r>
            <a:r>
              <a:rPr lang="en-US" dirty="0" smtClean="0"/>
              <a:t> </a:t>
            </a:r>
            <a:r>
              <a:rPr lang="en-US" dirty="0"/>
              <a:t>	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>
            <a:lum bright="12000"/>
          </a:blip>
          <a:srcRect l="18848"/>
          <a:stretch>
            <a:fillRect/>
          </a:stretch>
        </p:blipFill>
        <p:spPr bwMode="auto">
          <a:xfrm>
            <a:off x="5486400" y="2895600"/>
            <a:ext cx="3467100" cy="2847975"/>
          </a:xfrm>
          <a:prstGeom prst="rect">
            <a:avLst/>
          </a:prstGeom>
          <a:noFill/>
        </p:spPr>
      </p:pic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8686800" y="3048000"/>
            <a:ext cx="0" cy="1295400"/>
          </a:xfrm>
          <a:prstGeom prst="line">
            <a:avLst/>
          </a:prstGeom>
          <a:noFill/>
          <a:ln w="28575" cap="sq">
            <a:solidFill>
              <a:schemeClr val="tx2"/>
            </a:solidFill>
            <a:round/>
            <a:headEnd type="triangle" w="med" len="med"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8458200" y="4419600"/>
            <a:ext cx="0" cy="914400"/>
          </a:xfrm>
          <a:prstGeom prst="line">
            <a:avLst/>
          </a:prstGeom>
          <a:noFill/>
          <a:ln w="28575" cap="sq">
            <a:solidFill>
              <a:schemeClr val="tx2"/>
            </a:solidFill>
            <a:round/>
            <a:headEnd type="triangle" w="med" len="med"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Maxillary Occlusion Rim Adjustment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3048000" cy="3200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Maxillary </a:t>
            </a:r>
            <a:r>
              <a:rPr lang="en-US" dirty="0"/>
              <a:t>rim slightly facial to compensate for ridge </a:t>
            </a:r>
            <a:r>
              <a:rPr lang="en-US" dirty="0" err="1"/>
              <a:t>resorption</a:t>
            </a:r>
            <a:endParaRPr lang="en-US" dirty="0"/>
          </a:p>
        </p:txBody>
      </p:sp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3" cstate="print"/>
          <a:srcRect l="17404" t="2592" r="29257" b="5551"/>
          <a:stretch>
            <a:fillRect/>
          </a:stretch>
        </p:blipFill>
        <p:spPr bwMode="auto">
          <a:xfrm>
            <a:off x="4191000" y="2362200"/>
            <a:ext cx="3584575" cy="41148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Mandibular Occlusion Rim Adjustment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667000"/>
            <a:ext cx="2438400" cy="2895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Centered </a:t>
            </a:r>
            <a:r>
              <a:rPr lang="en-US" dirty="0"/>
              <a:t>over the ridge to maximize stability</a:t>
            </a:r>
          </a:p>
        </p:txBody>
      </p:sp>
      <p:pic>
        <p:nvPicPr>
          <p:cNvPr id="28681" name="Picture 9"/>
          <p:cNvPicPr>
            <a:picLocks noChangeAspect="1" noChangeArrowheads="1"/>
          </p:cNvPicPr>
          <p:nvPr/>
        </p:nvPicPr>
        <p:blipFill>
          <a:blip r:embed="rId3" cstate="print">
            <a:lum bright="12000"/>
          </a:blip>
          <a:srcRect l="12215" t="15677" r="14444"/>
          <a:stretch>
            <a:fillRect/>
          </a:stretch>
        </p:blipFill>
        <p:spPr bwMode="auto">
          <a:xfrm>
            <a:off x="3352800" y="2514600"/>
            <a:ext cx="5105400" cy="3913188"/>
          </a:xfrm>
          <a:prstGeom prst="rect">
            <a:avLst/>
          </a:prstGeom>
          <a:noFill/>
        </p:spPr>
      </p:pic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191000" y="3200400"/>
            <a:ext cx="2819400" cy="3048000"/>
            <a:chOff x="2640" y="2016"/>
            <a:chExt cx="1776" cy="1920"/>
          </a:xfrm>
        </p:grpSpPr>
        <p:sp>
          <p:nvSpPr>
            <p:cNvPr id="28677" name="Line 5"/>
            <p:cNvSpPr>
              <a:spLocks noChangeShapeType="1"/>
            </p:cNvSpPr>
            <p:nvPr/>
          </p:nvSpPr>
          <p:spPr bwMode="auto">
            <a:xfrm>
              <a:off x="2640" y="2016"/>
              <a:ext cx="768" cy="1920"/>
            </a:xfrm>
            <a:prstGeom prst="line">
              <a:avLst/>
            </a:prstGeom>
            <a:noFill/>
            <a:ln w="3810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8" name="Line 6"/>
            <p:cNvSpPr>
              <a:spLocks noChangeShapeType="1"/>
            </p:cNvSpPr>
            <p:nvPr/>
          </p:nvSpPr>
          <p:spPr bwMode="auto">
            <a:xfrm>
              <a:off x="3120" y="3696"/>
              <a:ext cx="1296" cy="0"/>
            </a:xfrm>
            <a:prstGeom prst="line">
              <a:avLst/>
            </a:prstGeom>
            <a:noFill/>
            <a:ln w="3810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Mandibular Occlusion Rim Adjustment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514600"/>
            <a:ext cx="4495800" cy="2895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Posteriorly</a:t>
            </a:r>
            <a:r>
              <a:rPr lang="en-US" dirty="0"/>
              <a:t>, the occlusion rim intersects 1/2 - 2/3 up the </a:t>
            </a:r>
            <a:r>
              <a:rPr lang="en-US" dirty="0" err="1"/>
              <a:t>retromolar</a:t>
            </a:r>
            <a:r>
              <a:rPr lang="en-US" dirty="0"/>
              <a:t> pad</a:t>
            </a:r>
          </a:p>
        </p:txBody>
      </p:sp>
      <p:pic>
        <p:nvPicPr>
          <p:cNvPr id="101384" name="Picture 8"/>
          <p:cNvPicPr>
            <a:picLocks noChangeAspect="1" noChangeArrowheads="1"/>
          </p:cNvPicPr>
          <p:nvPr/>
        </p:nvPicPr>
        <p:blipFill>
          <a:blip r:embed="rId3" cstate="print">
            <a:lum bright="6000"/>
          </a:blip>
          <a:srcRect l="18678" t="22221" r="7143" b="7777"/>
          <a:stretch>
            <a:fillRect/>
          </a:stretch>
        </p:blipFill>
        <p:spPr bwMode="auto">
          <a:xfrm>
            <a:off x="6553200" y="1676400"/>
            <a:ext cx="2122488" cy="2971800"/>
          </a:xfrm>
          <a:prstGeom prst="rect">
            <a:avLst/>
          </a:prstGeom>
          <a:noFill/>
        </p:spPr>
      </p:pic>
      <p:pic>
        <p:nvPicPr>
          <p:cNvPr id="101385" name="Picture 9"/>
          <p:cNvPicPr>
            <a:picLocks noChangeAspect="1" noChangeArrowheads="1"/>
          </p:cNvPicPr>
          <p:nvPr/>
        </p:nvPicPr>
        <p:blipFill>
          <a:blip r:embed="rId4" cstate="print">
            <a:lum bright="12000" contrast="12000"/>
          </a:blip>
          <a:srcRect/>
          <a:stretch>
            <a:fillRect/>
          </a:stretch>
        </p:blipFill>
        <p:spPr bwMode="auto">
          <a:xfrm>
            <a:off x="4876800" y="4267200"/>
            <a:ext cx="3467100" cy="2311400"/>
          </a:xfrm>
          <a:prstGeom prst="rect">
            <a:avLst/>
          </a:prstGeom>
          <a:noFill/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Requirements of Record Bases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057400"/>
            <a:ext cx="6649156" cy="3465513"/>
          </a:xfrm>
        </p:spPr>
        <p:txBody>
          <a:bodyPr>
            <a:no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800" dirty="0" smtClean="0"/>
              <a:t>Well adapted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800" dirty="0" smtClean="0"/>
              <a:t>Stable and retentive in mouth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800" dirty="0" smtClean="0"/>
              <a:t>Rigid and dimensionally stable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800" dirty="0" smtClean="0"/>
              <a:t>Smooth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800" dirty="0" smtClean="0"/>
              <a:t>No more than 1 mm thick on the crest and facial slope of ridge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800" dirty="0" smtClean="0"/>
              <a:t>2 mm thick in the palatal and lingual slope region for rigidity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800" dirty="0" smtClean="0"/>
              <a:t>Smooth and rounded borders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1">
  <a:themeElements>
    <a:clrScheme name="Project Overview (Standard)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Project Overview (Standard)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lnDef>
  </a:objectDefaults>
  <a:extraClrSchemeLst>
    <a:extraClrScheme>
      <a:clrScheme name="Project Overview (Standard)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(Standard)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(Standard)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سمة1</Template>
  <TotalTime>2140</TotalTime>
  <Words>1190</Words>
  <Application>Microsoft Office PowerPoint</Application>
  <PresentationFormat>عرض على الشاشة (3:4)‏</PresentationFormat>
  <Paragraphs>150</Paragraphs>
  <Slides>36</Slides>
  <Notes>9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36</vt:i4>
      </vt:variant>
    </vt:vector>
  </HeadingPairs>
  <TitlesOfParts>
    <vt:vector size="37" baseType="lpstr">
      <vt:lpstr>سمة1</vt:lpstr>
      <vt:lpstr>Record Bases &amp; Occlusion Rims</vt:lpstr>
      <vt:lpstr>Record Bases</vt:lpstr>
      <vt:lpstr>Record Bases &amp; Occlusion Rims</vt:lpstr>
      <vt:lpstr>Record Bases &amp; Occlusion Rims</vt:lpstr>
      <vt:lpstr>Arbitrary Adjustment of Occlusion Rims (Refer to lab. manual)</vt:lpstr>
      <vt:lpstr>Maxillary Occlusion Rim Adjustment</vt:lpstr>
      <vt:lpstr>Mandibular Occlusion Rim Adjustment</vt:lpstr>
      <vt:lpstr>Mandibular Occlusion Rim Adjustment</vt:lpstr>
      <vt:lpstr>Requirements of Record Bases</vt:lpstr>
      <vt:lpstr>Record Bases</vt:lpstr>
      <vt:lpstr>Temporary Record Bases’ Materials</vt:lpstr>
      <vt:lpstr>Permanent Record Bases’ Materials</vt:lpstr>
      <vt:lpstr>Occlusion Rims</vt:lpstr>
      <vt:lpstr>Uses of Occlusion Rims</vt:lpstr>
      <vt:lpstr>References</vt:lpstr>
      <vt:lpstr>      Jaw Relations</vt:lpstr>
      <vt:lpstr>Basic Mandibular Positions</vt:lpstr>
      <vt:lpstr>Physiologic Rest Position (PRP) </vt:lpstr>
      <vt:lpstr>Physiologic Rest Position (PRP) </vt:lpstr>
      <vt:lpstr>Occlusal Vertical Dimension (OVD)</vt:lpstr>
      <vt:lpstr>Occlusal Vertical Dimension (OVD)</vt:lpstr>
      <vt:lpstr>Freeway Space or Interocclusal Distance (ID) </vt:lpstr>
      <vt:lpstr>الشريحة 23</vt:lpstr>
      <vt:lpstr>Variation in the Rest Position</vt:lpstr>
      <vt:lpstr>Short-Term Variables</vt:lpstr>
      <vt:lpstr>     Long-Term Variables</vt:lpstr>
      <vt:lpstr>      Long-Term Variables</vt:lpstr>
      <vt:lpstr>      Long-Term Variables</vt:lpstr>
      <vt:lpstr>Intercuspal Position (Centric Occlusion)</vt:lpstr>
      <vt:lpstr>Centric Relation</vt:lpstr>
      <vt:lpstr>           Centric Relation (CR)</vt:lpstr>
      <vt:lpstr>When to Use CR? </vt:lpstr>
      <vt:lpstr>Significance of CR (Reasons for Using CR in Edentulous Patients) </vt:lpstr>
      <vt:lpstr>Significance of CR (Reasons for Using CR in Edentulous Patients)</vt:lpstr>
      <vt:lpstr>Significance of CR (Reasons for Using CR in Edentulous Patients)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Dr.Rola</dc:creator>
  <cp:lastModifiedBy>Dr.rola</cp:lastModifiedBy>
  <cp:revision>97</cp:revision>
  <dcterms:created xsi:type="dcterms:W3CDTF">2010-11-07T05:51:17Z</dcterms:created>
  <dcterms:modified xsi:type="dcterms:W3CDTF">2012-12-12T16:11:46Z</dcterms:modified>
</cp:coreProperties>
</file>