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05" r:id="rId1"/>
  </p:sldMasterIdLst>
  <p:notesMasterIdLst>
    <p:notesMasterId r:id="rId87"/>
  </p:notesMasterIdLst>
  <p:sldIdLst>
    <p:sldId id="483" r:id="rId2"/>
    <p:sldId id="539" r:id="rId3"/>
    <p:sldId id="540" r:id="rId4"/>
    <p:sldId id="541" r:id="rId5"/>
    <p:sldId id="551" r:id="rId6"/>
    <p:sldId id="552" r:id="rId7"/>
    <p:sldId id="544" r:id="rId8"/>
    <p:sldId id="375" r:id="rId9"/>
    <p:sldId id="442" r:id="rId10"/>
    <p:sldId id="484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4" r:id="rId19"/>
    <p:sldId id="391" r:id="rId20"/>
    <p:sldId id="394" r:id="rId21"/>
    <p:sldId id="392" r:id="rId22"/>
    <p:sldId id="393" r:id="rId23"/>
    <p:sldId id="397" r:id="rId24"/>
    <p:sldId id="396" r:id="rId25"/>
    <p:sldId id="485" r:id="rId26"/>
    <p:sldId id="398" r:id="rId27"/>
    <p:sldId id="399" r:id="rId28"/>
    <p:sldId id="486" r:id="rId29"/>
    <p:sldId id="487" r:id="rId30"/>
    <p:sldId id="545" r:id="rId31"/>
    <p:sldId id="400" r:id="rId32"/>
    <p:sldId id="401" r:id="rId33"/>
    <p:sldId id="439" r:id="rId34"/>
    <p:sldId id="405" r:id="rId35"/>
    <p:sldId id="402" r:id="rId36"/>
    <p:sldId id="440" r:id="rId37"/>
    <p:sldId id="407" r:id="rId38"/>
    <p:sldId id="441" r:id="rId39"/>
    <p:sldId id="409" r:id="rId40"/>
    <p:sldId id="411" r:id="rId41"/>
    <p:sldId id="534" r:id="rId42"/>
    <p:sldId id="414" r:id="rId43"/>
    <p:sldId id="480" r:id="rId44"/>
    <p:sldId id="415" r:id="rId45"/>
    <p:sldId id="546" r:id="rId46"/>
    <p:sldId id="547" r:id="rId47"/>
    <p:sldId id="530" r:id="rId48"/>
    <p:sldId id="548" r:id="rId49"/>
    <p:sldId id="549" r:id="rId50"/>
    <p:sldId id="418" r:id="rId51"/>
    <p:sldId id="531" r:id="rId52"/>
    <p:sldId id="489" r:id="rId53"/>
    <p:sldId id="422" r:id="rId54"/>
    <p:sldId id="550" r:id="rId55"/>
    <p:sldId id="533" r:id="rId56"/>
    <p:sldId id="426" r:id="rId57"/>
    <p:sldId id="553" r:id="rId58"/>
    <p:sldId id="538" r:id="rId59"/>
    <p:sldId id="427" r:id="rId60"/>
    <p:sldId id="429" r:id="rId61"/>
    <p:sldId id="535" r:id="rId62"/>
    <p:sldId id="492" r:id="rId63"/>
    <p:sldId id="493" r:id="rId64"/>
    <p:sldId id="494" r:id="rId65"/>
    <p:sldId id="495" r:id="rId66"/>
    <p:sldId id="496" r:id="rId67"/>
    <p:sldId id="497" r:id="rId68"/>
    <p:sldId id="528" r:id="rId69"/>
    <p:sldId id="498" r:id="rId70"/>
    <p:sldId id="499" r:id="rId71"/>
    <p:sldId id="500" r:id="rId72"/>
    <p:sldId id="501" r:id="rId73"/>
    <p:sldId id="502" r:id="rId74"/>
    <p:sldId id="503" r:id="rId75"/>
    <p:sldId id="504" r:id="rId76"/>
    <p:sldId id="505" r:id="rId77"/>
    <p:sldId id="529" r:id="rId78"/>
    <p:sldId id="507" r:id="rId79"/>
    <p:sldId id="508" r:id="rId80"/>
    <p:sldId id="510" r:id="rId81"/>
    <p:sldId id="512" r:id="rId82"/>
    <p:sldId id="513" r:id="rId83"/>
    <p:sldId id="515" r:id="rId84"/>
    <p:sldId id="514" r:id="rId85"/>
    <p:sldId id="461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6" autoAdjust="0"/>
    <p:restoredTop sz="89785" autoAdjust="0"/>
  </p:normalViewPr>
  <p:slideViewPr>
    <p:cSldViewPr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22A6648-6EB5-4991-8B9B-00235BBF0164}" type="datetimeFigureOut">
              <a:rPr lang="en-US"/>
              <a:pPr>
                <a:defRPr/>
              </a:pPr>
              <a:t>12/7/2012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C45C45C-C758-4C65-B235-07413D59F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This technique believes that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occlusal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loading during impression will record the tissues in a functional form as during swallowing and eating.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Advocates of this technique believe that the periphery of dentures must be established during function.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Disadvantages: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The total time during 24 hours associated with direct functional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occlusal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force application to periodontal tissue is 17.5 minutes. Thus dentures are in function for a short period of time each day.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Dentures will fit well during mastication, and will lift up at rest due to tissue rebound. This results in premature contacts.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Due to constant pressure on the tissues, mucosal tissue reaction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resorption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may result.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border molding beginning</a:t>
            </a:r>
            <a:r>
              <a:rPr lang="en-US" baseline="0" dirty="0" smtClean="0"/>
              <a:t> </a:t>
            </a:r>
            <a:r>
              <a:rPr lang="en-US" dirty="0" smtClean="0"/>
              <a:t>with labial flange (1) , </a:t>
            </a:r>
            <a:r>
              <a:rPr lang="en-US" dirty="0" err="1" smtClean="0"/>
              <a:t>buccal</a:t>
            </a:r>
            <a:r>
              <a:rPr lang="en-US" baseline="0" dirty="0" smtClean="0"/>
              <a:t> </a:t>
            </a:r>
            <a:r>
              <a:rPr lang="en-US" dirty="0" smtClean="0"/>
              <a:t>flanges (2) and finally lingual</a:t>
            </a:r>
          </a:p>
          <a:p>
            <a:r>
              <a:rPr lang="en-US" dirty="0" smtClean="0"/>
              <a:t>flanges (3)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This activates the </a:t>
            </a:r>
            <a:r>
              <a:rPr lang="en-US" sz="8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masseter</a:t>
            </a: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and</a:t>
            </a:r>
            <a:r>
              <a:rPr lang="en-US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US" dirty="0" smtClean="0"/>
              <a:t>appears as </a:t>
            </a:r>
            <a:r>
              <a:rPr lang="en-US" dirty="0" err="1" smtClean="0"/>
              <a:t>massetric</a:t>
            </a:r>
            <a:r>
              <a:rPr lang="en-US" dirty="0" smtClean="0"/>
              <a:t> notch in impression.</a:t>
            </a: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While </a:t>
            </a:r>
            <a:r>
              <a:rPr lang="en-US" dirty="0" smtClean="0">
                <a:solidFill>
                  <a:srgbClr val="FF0000"/>
                </a:solidFill>
              </a:rPr>
              <a:t>zinc oxide </a:t>
            </a:r>
            <a:r>
              <a:rPr lang="en-US" dirty="0" err="1" smtClean="0">
                <a:solidFill>
                  <a:srgbClr val="FF0000"/>
                </a:solidFill>
              </a:rPr>
              <a:t>eugenol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doesnot</a:t>
            </a:r>
            <a:r>
              <a:rPr lang="en-US" dirty="0" smtClean="0"/>
              <a:t> need adhesive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1" charset="2"/>
              <a:buNone/>
              <a:defRPr/>
            </a:pP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1" charset="2"/>
              <a:buChar char=""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Add enough light-body</a:t>
            </a:r>
            <a:r>
              <a:rPr lang="en-US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PVS to tray so it is slightly thicker than the pink wax spacer that you have removed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Use cement spatula to coat the tray evenly, as well as over green compound borders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Rotate tray into mouth and seat to place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*Management: </a:t>
            </a:r>
          </a:p>
          <a:p>
            <a:pPr>
              <a:buFont typeface="Arial" charset="0"/>
              <a:buNone/>
            </a:pPr>
            <a:r>
              <a:rPr lang="en-US" dirty="0" smtClean="0"/>
              <a:t>1. Use cotton rolls and remove them prior to impression</a:t>
            </a:r>
          </a:p>
          <a:p>
            <a:pPr>
              <a:buFont typeface="Arial" charset="0"/>
              <a:buNone/>
            </a:pPr>
            <a:r>
              <a:rPr lang="en-US" dirty="0" smtClean="0"/>
              <a:t>2. Use saliva ejector</a:t>
            </a:r>
          </a:p>
          <a:p>
            <a:pPr>
              <a:buFont typeface="Arial" charset="0"/>
              <a:buNone/>
            </a:pPr>
            <a:r>
              <a:rPr lang="en-US" dirty="0" smtClean="0"/>
              <a:t>3. Ask patient to rinse mouth with </a:t>
            </a:r>
            <a:r>
              <a:rPr lang="en-US" dirty="0" err="1" smtClean="0"/>
              <a:t>asringent</a:t>
            </a:r>
            <a:r>
              <a:rPr lang="en-US" dirty="0" smtClean="0"/>
              <a:t> mouthwash prior to impression</a:t>
            </a:r>
          </a:p>
          <a:p>
            <a:pPr>
              <a:buFont typeface="Arial" charset="0"/>
              <a:buNone/>
            </a:pPr>
            <a:r>
              <a:rPr lang="en-US" dirty="0" smtClean="0"/>
              <a:t>4. Prescribe </a:t>
            </a:r>
            <a:r>
              <a:rPr lang="en-US" dirty="0" err="1" smtClean="0"/>
              <a:t>antisialogue</a:t>
            </a:r>
            <a:r>
              <a:rPr lang="en-US" dirty="0" smtClean="0"/>
              <a:t> in extreme cases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Advocates of this technique believe that impression must be recorded in an anatomic form of the tissues (resting form). Dentures constructed by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mucostatic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impression technique have shorter flanges. Short flanges are used to prevent the dentures moving in lateral direction and NOT for border seal.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Metal bases which are dimensionally stable are used.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Disadvantages: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Dentures do not cover broad areas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Inadequate support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Short flanges do not support the lips and cheeks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Primary stress bearing areas are recorded under pressure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The secondary stress bearing areas are recorded with minimal pressure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Peripheral areas are recorded under compression to develop seal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The pressure can be selectively applied to the tissue by the custom trays for making final impression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dirty="0" smtClean="0"/>
              <a:t>Border molding is performed to:</a:t>
            </a:r>
          </a:p>
          <a:p>
            <a:pPr eaLnBrk="1" hangingPunct="1">
              <a:buNone/>
            </a:pPr>
            <a:r>
              <a:rPr lang="en-US" dirty="0" smtClean="0"/>
              <a:t>   a. </a:t>
            </a:r>
            <a:r>
              <a:rPr lang="en-US" sz="1200" dirty="0" smtClean="0"/>
              <a:t>ensure an optimal peripheral seal,</a:t>
            </a:r>
            <a:r>
              <a:rPr lang="en-US" sz="1200" baseline="0" dirty="0" smtClean="0"/>
              <a:t> a</a:t>
            </a:r>
            <a:r>
              <a:rPr lang="en-US" sz="1200" dirty="0" smtClean="0"/>
              <a:t>nd to </a:t>
            </a:r>
          </a:p>
          <a:p>
            <a:pPr eaLnBrk="1" hangingPunct="1">
              <a:buNone/>
            </a:pPr>
            <a:r>
              <a:rPr lang="en-US" sz="1200" dirty="0" smtClean="0"/>
              <a:t>   b. allow the muscles to function in harmony with the denture</a:t>
            </a:r>
          </a:p>
          <a:p>
            <a:pPr eaLnBrk="1" hangingPunct="1">
              <a:buNone/>
            </a:pPr>
            <a:endParaRPr lang="en-US" dirty="0" smtClean="0"/>
          </a:p>
          <a:p>
            <a:r>
              <a:rPr lang="en-US" dirty="0" smtClean="0"/>
              <a:t>Functional</a:t>
            </a:r>
            <a:r>
              <a:rPr lang="en-US" baseline="0" dirty="0" smtClean="0"/>
              <a:t> movements by the patient like smiling, sucking, licking the lips and other tongue movements, swallowing…</a:t>
            </a:r>
            <a:endParaRPr lang="en-US" dirty="0" smtClean="0"/>
          </a:p>
          <a:p>
            <a:r>
              <a:rPr lang="en-US" dirty="0" smtClean="0"/>
              <a:t>Manual or digital</a:t>
            </a:r>
            <a:r>
              <a:rPr lang="en-US" baseline="0" dirty="0" smtClean="0"/>
              <a:t> method: the dentist manipulates the lips and cheeks of the patient to simulate their influence on the denture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Keep 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wax spacer </a:t>
            </a:r>
            <a:r>
              <a:rPr lang="en-US" sz="3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out of hot water bath to prevent melting because</a:t>
            </a:r>
            <a:r>
              <a:rPr lang="en-US" sz="3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if it melts:</a:t>
            </a:r>
            <a:endParaRPr lang="en-US" sz="3800" kern="1200" dirty="0" smtClean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lvl="1" eaLnBrk="1" hangingPunct="1">
              <a:defRPr/>
            </a:pPr>
            <a:r>
              <a:rPr lang="en-US" sz="3400" dirty="0" smtClean="0"/>
              <a:t>a. Difficult to replace tray </a:t>
            </a:r>
            <a:r>
              <a:rPr lang="en-US" sz="3400" dirty="0" err="1" smtClean="0"/>
              <a:t>intraorally</a:t>
            </a:r>
            <a:r>
              <a:rPr lang="en-US" sz="3400" dirty="0" smtClean="0"/>
              <a:t> in the same position</a:t>
            </a:r>
          </a:p>
          <a:p>
            <a:pPr lvl="1" eaLnBrk="1" hangingPunct="1">
              <a:defRPr/>
            </a:pPr>
            <a:r>
              <a:rPr lang="en-US" sz="3400" dirty="0" smtClean="0"/>
              <a:t>b. Results in uneven border molding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* These maneuvers create an imprint on the outer portion of </a:t>
            </a:r>
            <a:r>
              <a:rPr lang="en-US" dirty="0" err="1" smtClean="0"/>
              <a:t>distobuccal</a:t>
            </a:r>
            <a:r>
              <a:rPr lang="en-US" dirty="0" smtClean="0"/>
              <a:t> corner and also reduce the space available for the denture in this area. This must be preserved during the wax up of the denture. Failure to record the </a:t>
            </a:r>
            <a:r>
              <a:rPr lang="en-US" dirty="0" err="1" smtClean="0"/>
              <a:t>coronoid</a:t>
            </a:r>
            <a:r>
              <a:rPr lang="en-US" dirty="0" smtClean="0"/>
              <a:t> </a:t>
            </a:r>
            <a:r>
              <a:rPr lang="en-US" dirty="0" smtClean="0"/>
              <a:t> activity </a:t>
            </a:r>
            <a:r>
              <a:rPr lang="en-US" dirty="0" smtClean="0"/>
              <a:t>may lead to soreness and dislodgement in this region.</a:t>
            </a:r>
          </a:p>
        </p:txBody>
      </p:sp>
      <p:sp>
        <p:nvSpPr>
          <p:cNvPr id="11162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E98562-A929-4B84-A2AF-A0C1B96E5CD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 glossy, this means to</a:t>
            </a:r>
            <a:r>
              <a:rPr lang="en-US" baseline="0" dirty="0" smtClean="0"/>
              <a:t> add more modeling </a:t>
            </a:r>
            <a:r>
              <a:rPr lang="en-US" baseline="0" dirty="0" smtClean="0"/>
              <a:t>compound.</a:t>
            </a:r>
          </a:p>
          <a:p>
            <a:pPr eaLnBrk="1" hangingPunct="1">
              <a:buFont typeface="Wingdings" pitchFamily="1" charset="2"/>
              <a:buNone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If border is sharp or has seams, re-flame, temper and readapt </a:t>
            </a:r>
            <a:r>
              <a:rPr lang="en-US" sz="8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intraorally</a:t>
            </a: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,</a:t>
            </a:r>
            <a:r>
              <a:rPr lang="en-US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r</a:t>
            </a:r>
            <a:r>
              <a:rPr lang="en-US" sz="8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epeat until periphery is rounded and completed.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5C45C-C758-4C65-B235-07413D59F74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0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38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05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715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7150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524000" y="22098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838700" y="22098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1">
                <a:gamma/>
                <a:shade val="86275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77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77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7" name="Freeform 9"/>
          <p:cNvSpPr>
            <a:spLocks/>
          </p:cNvSpPr>
          <p:nvPr/>
        </p:nvSpPr>
        <p:spPr bwMode="white">
          <a:xfrm>
            <a:off x="0" y="0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209800"/>
            <a:ext cx="6477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fol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accent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676400" y="1600204"/>
            <a:ext cx="6311900" cy="3465513"/>
          </a:xfrm>
        </p:spPr>
        <p:txBody>
          <a:bodyPr/>
          <a:lstStyle/>
          <a:p>
            <a:pPr>
              <a:buNone/>
            </a:pPr>
            <a:r>
              <a:rPr lang="en-US" sz="5400" i="0" dirty="0" smtClean="0">
                <a:solidFill>
                  <a:srgbClr val="FFFF00"/>
                </a:solidFill>
              </a:rPr>
              <a:t>Border  Molding &amp; Final  Impression</a:t>
            </a:r>
            <a:endParaRPr lang="en-US" sz="5400" i="0" dirty="0">
              <a:solidFill>
                <a:srgbClr val="FFFF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895600" y="5638804"/>
            <a:ext cx="3525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cs typeface="Tahoma" pitchFamily="34" charset="0"/>
              </a:rPr>
              <a:t>Rola</a:t>
            </a:r>
            <a:r>
              <a:rPr lang="en-US" i="1" dirty="0" smtClean="0">
                <a:cs typeface="Tahoma" pitchFamily="34" charset="0"/>
              </a:rPr>
              <a:t> M. </a:t>
            </a:r>
            <a:r>
              <a:rPr lang="en-US" i="1" dirty="0" err="1" smtClean="0">
                <a:cs typeface="Tahoma" pitchFamily="34" charset="0"/>
              </a:rPr>
              <a:t>Shadid</a:t>
            </a:r>
            <a:r>
              <a:rPr lang="en-US" i="1" dirty="0" smtClean="0">
                <a:cs typeface="Tahoma" pitchFamily="34" charset="0"/>
              </a:rPr>
              <a:t>, BDS, </a:t>
            </a:r>
            <a:r>
              <a:rPr lang="en-US" i="1" dirty="0" err="1" smtClean="0">
                <a:cs typeface="Tahoma" pitchFamily="34" charset="0"/>
              </a:rPr>
              <a:t>MSc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Procedure </a:t>
            </a:r>
            <a:r>
              <a:rPr lang="en-US" dirty="0" smtClean="0">
                <a:solidFill>
                  <a:srgbClr val="FFFF00"/>
                </a:solidFill>
              </a:rPr>
              <a:t>of Border Molding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pic>
        <p:nvPicPr>
          <p:cNvPr id="4" name="Picture 13" descr="bm28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0"/>
            <a:ext cx="480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Tray Wax Spacer 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idx="1"/>
          </p:nvPr>
        </p:nvSpPr>
        <p:spPr>
          <a:xfrm>
            <a:off x="1447802" y="1752600"/>
            <a:ext cx="6489700" cy="1347788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Remains in place during border molding procedures</a:t>
            </a:r>
          </a:p>
        </p:txBody>
      </p:sp>
      <p:pic>
        <p:nvPicPr>
          <p:cNvPr id="12298" name="Picture 10" descr="bm14/61                                                        0001659B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 l="23703" t="14444" r="23703" b="11108"/>
          <a:stretch>
            <a:fillRect/>
          </a:stretch>
        </p:blipFill>
        <p:spPr bwMode="auto">
          <a:xfrm>
            <a:off x="2895600" y="3048006"/>
            <a:ext cx="34290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609601"/>
            <a:ext cx="7772400" cy="8556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Custom Tray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4495800" cy="27432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000" i="0" dirty="0">
                <a:cs typeface="+mn-cs"/>
              </a:rPr>
              <a:t>Comfortable 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000" i="0" dirty="0">
                <a:cs typeface="+mn-cs"/>
              </a:rPr>
              <a:t>2-3 mm </a:t>
            </a:r>
            <a:r>
              <a:rPr lang="en-US" sz="3000" i="0" dirty="0" smtClean="0">
                <a:cs typeface="+mn-cs"/>
              </a:rPr>
              <a:t>short from vestibule (maxilla &amp; mandible)</a:t>
            </a:r>
            <a:endParaRPr lang="en-US" sz="3000" i="0" dirty="0">
              <a:cs typeface="+mn-cs"/>
            </a:endParaRP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000" i="0" dirty="0">
                <a:cs typeface="+mn-cs"/>
              </a:rPr>
              <a:t>Dry periphery of tray </a:t>
            </a:r>
            <a:r>
              <a:rPr lang="en-US" sz="3000" i="0" dirty="0">
                <a:solidFill>
                  <a:srgbClr val="FF0000"/>
                </a:solidFill>
                <a:cs typeface="+mn-cs"/>
              </a:rPr>
              <a:t>(Compound will not stick to tray otherwise)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1923" b="23810"/>
          <a:stretch>
            <a:fillRect/>
          </a:stretch>
        </p:blipFill>
        <p:spPr bwMode="auto">
          <a:xfrm>
            <a:off x="4876800" y="2209800"/>
            <a:ext cx="3886200" cy="2743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bm25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6391" name="Picture 7" descr="bm26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672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Heating Compound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4343400" cy="45720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 smtClean="0">
                <a:cs typeface="+mn-cs"/>
              </a:rPr>
              <a:t>Warm </a:t>
            </a:r>
            <a:r>
              <a:rPr lang="en-US" i="0" dirty="0">
                <a:cs typeface="+mn-cs"/>
              </a:rPr>
              <a:t>until it starts to droop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Do not overheat – if catches fire or boils, it will not mold properly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bm27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2" y="2667000"/>
            <a:ext cx="3695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6270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Compound Application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2233613"/>
            <a:ext cx="43434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Apply over periphery of tray, in a thickness just slightly narrower than the compound stick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bm28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2" y="2133600"/>
            <a:ext cx="3695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9318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Re-soften After Application 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44196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Flame with a hand torch until all seams or sharp contours have disappeared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Do not melt wax spacer inside tray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bm29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 l="29108" b="22646"/>
          <a:stretch>
            <a:fillRect/>
          </a:stretch>
        </p:blipFill>
        <p:spPr bwMode="auto">
          <a:xfrm>
            <a:off x="2438400" y="33528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1688" name="Rectangle 8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8556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Prevent </a:t>
            </a:r>
            <a:r>
              <a:rPr lang="en-US" dirty="0">
                <a:cs typeface="+mj-cs"/>
              </a:rPr>
              <a:t>Slumping</a:t>
            </a:r>
          </a:p>
        </p:txBody>
      </p:sp>
      <p:sp>
        <p:nvSpPr>
          <p:cNvPr id="71689" name="Rectangle 9"/>
          <p:cNvSpPr>
            <a:spLocks noGrp="1" noChangeArrowheads="1"/>
          </p:cNvSpPr>
          <p:nvPr>
            <p:ph idx="1"/>
          </p:nvPr>
        </p:nvSpPr>
        <p:spPr>
          <a:xfrm>
            <a:off x="1295402" y="1676400"/>
            <a:ext cx="64897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Hold the tray upside down so that compound droops toward the depth of the vestibule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bm30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67200"/>
            <a:ext cx="3467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253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304806"/>
            <a:ext cx="7772400" cy="7032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Temper the Compound</a:t>
            </a:r>
            <a:endParaRPr lang="en-US" dirty="0">
              <a:cs typeface="+mj-cs"/>
            </a:endParaRPr>
          </a:p>
        </p:txBody>
      </p:sp>
      <p:sp>
        <p:nvSpPr>
          <p:cNvPr id="22537" name="Rectangle 9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315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Temper in a water bath (135-140°F) for several seconds </a:t>
            </a:r>
          </a:p>
          <a:p>
            <a:pPr lvl="1" eaLnBrk="1" hangingPunct="1">
              <a:defRPr/>
            </a:pPr>
            <a:r>
              <a:rPr lang="en-US" dirty="0" smtClean="0"/>
              <a:t>Prevent burning</a:t>
            </a:r>
          </a:p>
          <a:p>
            <a:pPr lvl="1" eaLnBrk="1" hangingPunct="1">
              <a:defRPr/>
            </a:pPr>
            <a:r>
              <a:rPr lang="en-US" dirty="0" smtClean="0"/>
              <a:t> Hot water bath will keep compound soft for an extended period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m32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514600"/>
            <a:ext cx="36195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6632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8556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Prepare Patient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954588" cy="4167188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Patient seated, head against headrest, mouth open &amp; relaxed 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i="0" dirty="0">
                <a:cs typeface="+mn-cs"/>
              </a:rPr>
              <a:t>If patient “opens wide”, </a:t>
            </a:r>
            <a:r>
              <a:rPr lang="en-US" i="0" dirty="0" err="1">
                <a:cs typeface="+mn-cs"/>
              </a:rPr>
              <a:t>commisures</a:t>
            </a:r>
            <a:r>
              <a:rPr lang="en-US" i="0" dirty="0">
                <a:cs typeface="+mn-cs"/>
              </a:rPr>
              <a:t> constrict, limiting access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Maxilla </a:t>
            </a:r>
            <a:r>
              <a:rPr lang="en-US" sz="4400" i="1">
                <a:cs typeface="+mj-cs"/>
              </a:rPr>
              <a:t>- Seating the Tray</a:t>
            </a:r>
            <a:endParaRPr lang="en-US">
              <a:cs typeface="+mj-cs"/>
            </a:endParaRPr>
          </a:p>
        </p:txBody>
      </p:sp>
      <p:sp>
        <p:nvSpPr>
          <p:cNvPr id="72712" name="Rectangle 8"/>
          <p:cNvSpPr>
            <a:spLocks noGrp="1" noChangeArrowheads="1"/>
          </p:cNvSpPr>
          <p:nvPr>
            <p:ph idx="1"/>
          </p:nvPr>
        </p:nvSpPr>
        <p:spPr>
          <a:xfrm>
            <a:off x="1371600" y="1524000"/>
            <a:ext cx="6489700" cy="4114800"/>
          </a:xfrm>
        </p:spPr>
        <p:txBody>
          <a:bodyPr/>
          <a:lstStyle/>
          <a:p>
            <a:pPr>
              <a:buFont typeface="Wingdings" pitchFamily="1" charset="2"/>
              <a:buChar char=""/>
              <a:defRPr/>
            </a:pPr>
            <a:r>
              <a:rPr lang="en-US" dirty="0" smtClean="0"/>
              <a:t>Place </a:t>
            </a:r>
            <a:r>
              <a:rPr lang="en-US" dirty="0" err="1" smtClean="0"/>
              <a:t>intraorally</a:t>
            </a:r>
            <a:r>
              <a:rPr lang="en-US" dirty="0" smtClean="0"/>
              <a:t> by rotating into place</a:t>
            </a:r>
            <a:endParaRPr lang="en-US" dirty="0" smtClean="0">
              <a:cs typeface="+mn-cs"/>
            </a:endParaRP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 smtClean="0">
                <a:cs typeface="+mn-cs"/>
              </a:rPr>
              <a:t>Seat </a:t>
            </a:r>
            <a:r>
              <a:rPr lang="en-US" dirty="0">
                <a:cs typeface="+mn-cs"/>
              </a:rPr>
              <a:t>tray firmly in mid-palatal area during border molding procedures</a:t>
            </a:r>
          </a:p>
        </p:txBody>
      </p:sp>
      <p:pic>
        <p:nvPicPr>
          <p:cNvPr id="72713" name="Picture 9" descr="bm32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2" y="3657600"/>
            <a:ext cx="4152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 Techniques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47800" y="2209800"/>
            <a:ext cx="6553200" cy="4114800"/>
          </a:xfrm>
        </p:spPr>
        <p:txBody>
          <a:bodyPr/>
          <a:lstStyle/>
          <a:p>
            <a:pPr>
              <a:buNone/>
            </a:pPr>
            <a:r>
              <a:rPr lang="en-US" sz="2800" i="0" dirty="0" smtClean="0">
                <a:solidFill>
                  <a:srgbClr val="FFFF00"/>
                </a:solidFill>
              </a:rPr>
              <a:t>1. </a:t>
            </a:r>
            <a:r>
              <a:rPr lang="en-US" i="0" dirty="0" smtClean="0"/>
              <a:t>Close mouth or pressure impression technique</a:t>
            </a:r>
            <a:endParaRPr lang="en-US" i="0" dirty="0" smtClean="0"/>
          </a:p>
          <a:p>
            <a:pPr>
              <a:buNone/>
            </a:pPr>
            <a:r>
              <a:rPr lang="en-US" i="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i="0" dirty="0" smtClean="0"/>
              <a:t> </a:t>
            </a:r>
            <a:r>
              <a:rPr lang="en-US" i="0" dirty="0" smtClean="0"/>
              <a:t>Records </a:t>
            </a:r>
            <a:r>
              <a:rPr lang="en-US" i="0" dirty="0" smtClean="0"/>
              <a:t>impression in a condition that </a:t>
            </a:r>
            <a:r>
              <a:rPr lang="en-US" i="0" dirty="0" smtClean="0"/>
              <a:t>assumes under </a:t>
            </a:r>
            <a:r>
              <a:rPr lang="en-US" i="0" dirty="0" err="1" smtClean="0"/>
              <a:t>masticatory</a:t>
            </a:r>
            <a:r>
              <a:rPr lang="en-US" i="0" dirty="0" smtClean="0"/>
              <a:t> </a:t>
            </a:r>
            <a:r>
              <a:rPr lang="en-US" i="0" dirty="0" smtClean="0"/>
              <a:t>load</a:t>
            </a:r>
            <a:endParaRPr lang="en-US" i="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304806"/>
            <a:ext cx="7772400" cy="8556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Maxilla </a:t>
            </a:r>
            <a:r>
              <a:rPr lang="en-US" sz="4400" i="1">
                <a:cs typeface="+mj-cs"/>
              </a:rPr>
              <a:t>- Labial Frenum</a:t>
            </a:r>
            <a:endParaRPr lang="en-US">
              <a:cs typeface="+mj-cs"/>
            </a:endParaRPr>
          </a:p>
        </p:txBody>
      </p:sp>
      <p:sp>
        <p:nvSpPr>
          <p:cNvPr id="74761" name="Rectangle 9"/>
          <p:cNvSpPr>
            <a:spLocks noGrp="1" noChangeArrowheads="1"/>
          </p:cNvSpPr>
          <p:nvPr>
            <p:ph idx="1"/>
          </p:nvPr>
        </p:nvSpPr>
        <p:spPr>
          <a:xfrm>
            <a:off x="1371602" y="1676400"/>
            <a:ext cx="6489700" cy="1500188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Pull lip outward </a:t>
            </a:r>
            <a:r>
              <a:rPr lang="en-US" dirty="0" smtClean="0">
                <a:cs typeface="+mn-cs"/>
              </a:rPr>
              <a:t>, downward &amp; inward</a:t>
            </a:r>
            <a:endParaRPr lang="en-US" dirty="0">
              <a:cs typeface="+mn-cs"/>
            </a:endParaRPr>
          </a:p>
          <a:p>
            <a:pPr lvl="1" eaLnBrk="1" hangingPunct="1">
              <a:defRPr/>
            </a:pPr>
            <a:r>
              <a:rPr lang="en-US" dirty="0"/>
              <a:t>Do not pull to one side</a:t>
            </a:r>
          </a:p>
        </p:txBody>
      </p:sp>
      <p:pic>
        <p:nvPicPr>
          <p:cNvPr id="74762" name="Picture 10" descr="bm33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352800"/>
            <a:ext cx="48387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318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Maxilla </a:t>
            </a:r>
            <a:r>
              <a:rPr lang="en-US" sz="4400" i="1" dirty="0" smtClean="0">
                <a:cs typeface="+mj-cs"/>
              </a:rPr>
              <a:t>– </a:t>
            </a:r>
            <a:r>
              <a:rPr lang="en-US" sz="4400" i="1" dirty="0" err="1" smtClean="0">
                <a:cs typeface="+mj-cs"/>
              </a:rPr>
              <a:t>buccal</a:t>
            </a:r>
            <a:r>
              <a:rPr lang="en-US" sz="4400" i="1" dirty="0" smtClean="0">
                <a:cs typeface="+mj-cs"/>
              </a:rPr>
              <a:t> </a:t>
            </a:r>
            <a:r>
              <a:rPr lang="en-US" sz="4400" i="1" dirty="0" err="1" smtClean="0">
                <a:cs typeface="+mj-cs"/>
              </a:rPr>
              <a:t>frenum</a:t>
            </a:r>
            <a:r>
              <a:rPr lang="en-US" sz="4400" i="1" dirty="0" smtClean="0">
                <a:cs typeface="+mj-cs"/>
              </a:rPr>
              <a:t> &amp; </a:t>
            </a:r>
            <a:r>
              <a:rPr lang="en-US" sz="4400" i="1" dirty="0" err="1" smtClean="0">
                <a:cs typeface="+mj-cs"/>
              </a:rPr>
              <a:t>buccal</a:t>
            </a:r>
            <a:r>
              <a:rPr lang="en-US" sz="4400" i="1" dirty="0" smtClean="0">
                <a:cs typeface="+mj-cs"/>
              </a:rPr>
              <a:t> flange</a:t>
            </a:r>
            <a:endParaRPr lang="en-US" dirty="0">
              <a:cs typeface="+mj-cs"/>
            </a:endParaRPr>
          </a:p>
        </p:txBody>
      </p:sp>
      <p:sp>
        <p:nvSpPr>
          <p:cNvPr id="73735" name="Rectangle 7"/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4038600" cy="32004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Mold </a:t>
            </a:r>
            <a:r>
              <a:rPr lang="en-US" dirty="0" err="1" smtClean="0">
                <a:cs typeface="+mn-cs"/>
              </a:rPr>
              <a:t>buccal</a:t>
            </a:r>
            <a:r>
              <a:rPr lang="en-US" dirty="0" smtClean="0">
                <a:cs typeface="+mn-cs"/>
              </a:rPr>
              <a:t> area by </a:t>
            </a:r>
            <a:r>
              <a:rPr lang="en-US" dirty="0">
                <a:cs typeface="+mn-cs"/>
              </a:rPr>
              <a:t>pulling cheek </a:t>
            </a:r>
            <a:r>
              <a:rPr lang="en-US" dirty="0" smtClean="0">
                <a:cs typeface="+mn-cs"/>
              </a:rPr>
              <a:t>outward, downward</a:t>
            </a:r>
            <a:r>
              <a:rPr lang="en-US" dirty="0" smtClean="0">
                <a:cs typeface="+mn-cs"/>
              </a:rPr>
              <a:t>, inward,  &amp; finally forward &amp; backward</a:t>
            </a:r>
          </a:p>
        </p:txBody>
      </p:sp>
      <p:pic>
        <p:nvPicPr>
          <p:cNvPr id="73736" name="Picture 8" descr="bm32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667000"/>
            <a:ext cx="40767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6325" name="Freeform 9"/>
          <p:cNvSpPr>
            <a:spLocks/>
          </p:cNvSpPr>
          <p:nvPr/>
        </p:nvSpPr>
        <p:spPr bwMode="auto">
          <a:xfrm>
            <a:off x="5614988" y="3314700"/>
            <a:ext cx="709612" cy="895350"/>
          </a:xfrm>
          <a:custGeom>
            <a:avLst/>
            <a:gdLst>
              <a:gd name="T0" fmla="*/ 695325 w 447"/>
              <a:gd name="T1" fmla="*/ 676275 h 564"/>
              <a:gd name="T2" fmla="*/ 476250 w 447"/>
              <a:gd name="T3" fmla="*/ 844550 h 564"/>
              <a:gd name="T4" fmla="*/ 268287 w 447"/>
              <a:gd name="T5" fmla="*/ 857250 h 564"/>
              <a:gd name="T6" fmla="*/ 34925 w 447"/>
              <a:gd name="T7" fmla="*/ 611187 h 564"/>
              <a:gd name="T8" fmla="*/ 60325 w 447"/>
              <a:gd name="T9" fmla="*/ 209550 h 564"/>
              <a:gd name="T10" fmla="*/ 371475 w 447"/>
              <a:gd name="T11" fmla="*/ 3175 h 564"/>
              <a:gd name="T12" fmla="*/ 633412 w 447"/>
              <a:gd name="T13" fmla="*/ 190500 h 564"/>
              <a:gd name="T14" fmla="*/ 709612 w 447"/>
              <a:gd name="T15" fmla="*/ 419100 h 5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7"/>
              <a:gd name="T25" fmla="*/ 0 h 564"/>
              <a:gd name="T26" fmla="*/ 447 w 447"/>
              <a:gd name="T27" fmla="*/ 564 h 5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7" h="564">
                <a:moveTo>
                  <a:pt x="438" y="426"/>
                </a:moveTo>
                <a:cubicBezTo>
                  <a:pt x="415" y="444"/>
                  <a:pt x="344" y="513"/>
                  <a:pt x="300" y="532"/>
                </a:cubicBezTo>
                <a:cubicBezTo>
                  <a:pt x="255" y="551"/>
                  <a:pt x="215" y="564"/>
                  <a:pt x="169" y="540"/>
                </a:cubicBezTo>
                <a:cubicBezTo>
                  <a:pt x="122" y="515"/>
                  <a:pt x="43" y="452"/>
                  <a:pt x="22" y="385"/>
                </a:cubicBezTo>
                <a:cubicBezTo>
                  <a:pt x="0" y="317"/>
                  <a:pt x="2" y="195"/>
                  <a:pt x="38" y="132"/>
                </a:cubicBezTo>
                <a:cubicBezTo>
                  <a:pt x="73" y="68"/>
                  <a:pt x="174" y="3"/>
                  <a:pt x="234" y="2"/>
                </a:cubicBezTo>
                <a:cubicBezTo>
                  <a:pt x="294" y="0"/>
                  <a:pt x="363" y="76"/>
                  <a:pt x="399" y="120"/>
                </a:cubicBezTo>
                <a:cubicBezTo>
                  <a:pt x="434" y="163"/>
                  <a:pt x="447" y="212"/>
                  <a:pt x="447" y="264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>
            <a:off x="6477000" y="3124200"/>
            <a:ext cx="228600" cy="381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triangl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855662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Maxilla </a:t>
            </a:r>
            <a:r>
              <a:rPr lang="en-US" sz="4000" i="1" dirty="0" smtClean="0"/>
              <a:t>– </a:t>
            </a:r>
            <a:r>
              <a:rPr lang="en-US" sz="4000" i="1" dirty="0" err="1" smtClean="0">
                <a:cs typeface="+mj-cs"/>
              </a:rPr>
              <a:t>Coronoid</a:t>
            </a:r>
            <a:r>
              <a:rPr lang="en-US" sz="4000" i="1" dirty="0" smtClean="0">
                <a:cs typeface="+mj-cs"/>
              </a:rPr>
              <a:t> Notch on </a:t>
            </a:r>
            <a:r>
              <a:rPr lang="en-US" sz="4000" i="1" dirty="0" err="1" smtClean="0"/>
              <a:t>D</a:t>
            </a:r>
            <a:r>
              <a:rPr lang="en-US" sz="4000" i="1" dirty="0" err="1" smtClean="0">
                <a:cs typeface="+mj-cs"/>
              </a:rPr>
              <a:t>istobuccal</a:t>
            </a:r>
            <a:r>
              <a:rPr lang="en-US" sz="4000" i="1" dirty="0" smtClean="0">
                <a:cs typeface="+mj-cs"/>
              </a:rPr>
              <a:t> </a:t>
            </a:r>
            <a:r>
              <a:rPr lang="en-US" sz="4000" i="1" dirty="0" smtClean="0"/>
              <a:t>R</a:t>
            </a:r>
            <a:r>
              <a:rPr lang="en-US" sz="4000" i="1" dirty="0" smtClean="0">
                <a:cs typeface="+mj-cs"/>
              </a:rPr>
              <a:t>egion</a:t>
            </a:r>
            <a:endParaRPr lang="en-US" sz="4000" i="1" dirty="0">
              <a:cs typeface="+mj-cs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295402" y="1676400"/>
            <a:ext cx="6489700" cy="4114800"/>
          </a:xfrm>
        </p:spPr>
        <p:txBody>
          <a:bodyPr/>
          <a:lstStyle/>
          <a:p>
            <a:r>
              <a:rPr lang="en-US" dirty="0" smtClean="0"/>
              <a:t>Pull the </a:t>
            </a:r>
            <a:r>
              <a:rPr lang="en-US" dirty="0" smtClean="0"/>
              <a:t>cheek </a:t>
            </a:r>
            <a:r>
              <a:rPr lang="en-US" dirty="0" smtClean="0"/>
              <a:t>outward</a:t>
            </a:r>
            <a:r>
              <a:rPr lang="en-US" dirty="0" smtClean="0"/>
              <a:t>,</a:t>
            </a:r>
          </a:p>
          <a:p>
            <a:pPr>
              <a:buNone/>
            </a:pPr>
            <a:r>
              <a:rPr lang="en-US" dirty="0" smtClean="0"/>
              <a:t>   downward </a:t>
            </a:r>
            <a:r>
              <a:rPr lang="en-US" dirty="0" smtClean="0"/>
              <a:t>and inward </a:t>
            </a:r>
            <a:r>
              <a:rPr lang="en-US" dirty="0" smtClean="0"/>
              <a:t>while </a:t>
            </a:r>
            <a:r>
              <a:rPr lang="en-US" dirty="0" smtClean="0"/>
              <a:t>p</a:t>
            </a:r>
            <a:r>
              <a:rPr lang="en-US" dirty="0" smtClean="0">
                <a:cs typeface="+mn-cs"/>
              </a:rPr>
              <a:t>atient </a:t>
            </a:r>
            <a:r>
              <a:rPr lang="en-US" dirty="0">
                <a:cs typeface="+mn-cs"/>
              </a:rPr>
              <a:t>moves mandible </a:t>
            </a:r>
            <a:r>
              <a:rPr lang="en-US" dirty="0" smtClean="0">
                <a:cs typeface="+mn-cs"/>
              </a:rPr>
              <a:t>from side </a:t>
            </a:r>
            <a:r>
              <a:rPr lang="en-US" dirty="0">
                <a:cs typeface="+mn-cs"/>
              </a:rPr>
              <a:t>to side &amp; opens wide </a:t>
            </a:r>
            <a:r>
              <a:rPr lang="en-US" sz="3600" dirty="0" smtClean="0">
                <a:solidFill>
                  <a:srgbClr val="FF0000"/>
                </a:solidFill>
                <a:cs typeface="+mn-cs"/>
              </a:rPr>
              <a:t>*</a:t>
            </a:r>
            <a:endParaRPr lang="en-US" sz="3600" dirty="0">
              <a:solidFill>
                <a:srgbClr val="FF0000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n-US" dirty="0"/>
              <a:t>Molds the </a:t>
            </a:r>
            <a:r>
              <a:rPr lang="en-US" dirty="0" err="1"/>
              <a:t>retrozygomal</a:t>
            </a:r>
            <a:r>
              <a:rPr lang="en-US" dirty="0"/>
              <a:t> area</a:t>
            </a:r>
          </a:p>
          <a:p>
            <a:pPr lvl="1" eaLnBrk="1" hangingPunct="1">
              <a:defRPr/>
            </a:pPr>
            <a:r>
              <a:rPr lang="en-US" dirty="0"/>
              <a:t>Allows for movement of </a:t>
            </a:r>
            <a:r>
              <a:rPr lang="en-US" dirty="0" err="1"/>
              <a:t>coronoid</a:t>
            </a:r>
            <a:r>
              <a:rPr lang="en-US" dirty="0"/>
              <a:t> process</a:t>
            </a:r>
          </a:p>
          <a:p>
            <a:pPr lvl="1" eaLnBrk="1" hangingPunct="1">
              <a:defRPr/>
            </a:pPr>
            <a:r>
              <a:rPr lang="en-US" dirty="0"/>
              <a:t>Prevents impingement of </a:t>
            </a:r>
            <a:r>
              <a:rPr lang="en-US" dirty="0" err="1"/>
              <a:t>pterygomandibular</a:t>
            </a:r>
            <a:r>
              <a:rPr lang="en-US" dirty="0"/>
              <a:t> </a:t>
            </a:r>
            <a:r>
              <a:rPr lang="en-US" dirty="0" err="1"/>
              <a:t>raphe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1"/>
            <a:ext cx="7772400" cy="8556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Maxilla </a:t>
            </a:r>
            <a:r>
              <a:rPr lang="en-US" sz="4400" i="1">
                <a:cs typeface="+mj-cs"/>
              </a:rPr>
              <a:t>- Posterior Border</a:t>
            </a:r>
            <a:endParaRPr lang="en-US">
              <a:cs typeface="+mj-cs"/>
            </a:endParaRPr>
          </a:p>
        </p:txBody>
      </p:sp>
      <p:sp>
        <p:nvSpPr>
          <p:cNvPr id="77831" name="Rectangle 7"/>
          <p:cNvSpPr>
            <a:spLocks noGrp="1" noChangeArrowheads="1"/>
          </p:cNvSpPr>
          <p:nvPr>
            <p:ph idx="1"/>
          </p:nvPr>
        </p:nvSpPr>
        <p:spPr>
          <a:xfrm>
            <a:off x="1371602" y="1524000"/>
            <a:ext cx="6489700" cy="2414588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Terminates at vibrating line and </a:t>
            </a:r>
            <a:r>
              <a:rPr lang="en-US" dirty="0" err="1">
                <a:cs typeface="+mn-cs"/>
              </a:rPr>
              <a:t>hamular</a:t>
            </a:r>
            <a:r>
              <a:rPr lang="en-US" dirty="0">
                <a:cs typeface="+mn-cs"/>
              </a:rPr>
              <a:t> notches 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Mark with an indelible stick</a:t>
            </a:r>
          </a:p>
          <a:p>
            <a:pPr lvl="1" eaLnBrk="1" hangingPunct="1">
              <a:defRPr/>
            </a:pPr>
            <a:r>
              <a:rPr lang="en-US" dirty="0"/>
              <a:t>Insert tray &amp; check </a:t>
            </a:r>
            <a:r>
              <a:rPr lang="en-US" dirty="0" smtClean="0"/>
              <a:t>visually, trim tray until it reaches the vibrating line</a:t>
            </a:r>
            <a:endParaRPr lang="en-US" dirty="0"/>
          </a:p>
        </p:txBody>
      </p:sp>
      <p:pic>
        <p:nvPicPr>
          <p:cNvPr id="77832" name="Picture 8" descr="bm44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292600"/>
            <a:ext cx="38481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Maxilla </a:t>
            </a:r>
            <a:r>
              <a:rPr lang="en-US" sz="4400" i="1">
                <a:cs typeface="+mj-cs"/>
              </a:rPr>
              <a:t>- Posterior Border</a:t>
            </a:r>
            <a:endParaRPr lang="en-US">
              <a:cs typeface="+mj-cs"/>
            </a:endParaRPr>
          </a:p>
        </p:txBody>
      </p:sp>
      <p:sp>
        <p:nvSpPr>
          <p:cNvPr id="76808" name="Rectangle 8"/>
          <p:cNvSpPr>
            <a:spLocks noGrp="1" noChangeArrowheads="1"/>
          </p:cNvSpPr>
          <p:nvPr>
            <p:ph idx="1"/>
          </p:nvPr>
        </p:nvSpPr>
        <p:spPr>
          <a:xfrm>
            <a:off x="1295400" y="1752600"/>
            <a:ext cx="6489700" cy="1347787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Add compound across the top of the tray (not at the edge</a:t>
            </a:r>
            <a:r>
              <a:rPr lang="en-US" dirty="0" smtClean="0">
                <a:cs typeface="+mn-cs"/>
              </a:rPr>
              <a:t>), insert tray in mouth, &amp; press gently on posterior border</a:t>
            </a:r>
            <a:endParaRPr lang="en-US" dirty="0">
              <a:cs typeface="+mn-cs"/>
            </a:endParaRPr>
          </a:p>
        </p:txBody>
      </p:sp>
      <p:pic>
        <p:nvPicPr>
          <p:cNvPr id="59396" name="Picture 9" descr="bm24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7338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3" name="Rectangle 13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6270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After </a:t>
            </a:r>
            <a:r>
              <a:rPr lang="en-US" dirty="0" smtClean="0">
                <a:cs typeface="+mj-cs"/>
              </a:rPr>
              <a:t>Removal From Mouth?</a:t>
            </a:r>
            <a:endParaRPr lang="en-US" dirty="0">
              <a:cs typeface="+mj-cs"/>
            </a:endParaRPr>
          </a:p>
        </p:txBody>
      </p:sp>
      <p:sp>
        <p:nvSpPr>
          <p:cNvPr id="30734" name="Rectangle 14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48768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>
                <a:cs typeface="+mn-cs"/>
              </a:rPr>
              <a:t>Chill in cold water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>
                <a:cs typeface="+mn-cs"/>
              </a:rPr>
              <a:t>Trim excess over wax spacer or external material that is thicker than 4-5 mm </a:t>
            </a:r>
          </a:p>
          <a:p>
            <a:pPr lvl="1" eaLnBrk="1" hangingPunct="1">
              <a:defRPr/>
            </a:pPr>
            <a:r>
              <a:rPr lang="en-US"/>
              <a:t>Clean debris from tray</a:t>
            </a:r>
          </a:p>
        </p:txBody>
      </p:sp>
      <p:pic>
        <p:nvPicPr>
          <p:cNvPr id="30735" name="Picture 15" descr="fi08/73                                                        0001711A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30738" name="Picture 18" descr="bm34/61                                                        0001659BMacintosh HD                   ABA78158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7000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6"/>
            <a:ext cx="7772400" cy="12366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Maxilla-</a:t>
            </a:r>
            <a:r>
              <a:rPr lang="en-US" sz="4000" i="1" dirty="0" smtClean="0">
                <a:cs typeface="+mj-cs"/>
              </a:rPr>
              <a:t>Evaluating Border </a:t>
            </a:r>
            <a:r>
              <a:rPr lang="en-US" sz="4000" i="1" dirty="0">
                <a:cs typeface="+mj-cs"/>
              </a:rPr>
              <a:t>Molding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1370013" y="2233619"/>
            <a:ext cx="6489700" cy="1119187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1. </a:t>
            </a:r>
            <a:r>
              <a:rPr lang="en-US" dirty="0" smtClean="0">
                <a:cs typeface="+mn-cs"/>
              </a:rPr>
              <a:t>Relatively </a:t>
            </a:r>
            <a:r>
              <a:rPr lang="en-US" dirty="0">
                <a:cs typeface="+mn-cs"/>
              </a:rPr>
              <a:t>symmetrical</a:t>
            </a:r>
          </a:p>
        </p:txBody>
      </p:sp>
      <p:pic>
        <p:nvPicPr>
          <p:cNvPr id="61444" name="Picture 4" descr="bm46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bm47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4290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6"/>
            <a:ext cx="7772400" cy="1236663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Maxilla-</a:t>
            </a:r>
            <a:r>
              <a:rPr lang="en-US" sz="4000" i="1" dirty="0" smtClean="0"/>
              <a:t>Evaluating Border Molding</a:t>
            </a:r>
            <a:endParaRPr lang="en-US" i="1" dirty="0">
              <a:cs typeface="+mj-cs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057400"/>
            <a:ext cx="6489700" cy="1119187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2. </a:t>
            </a:r>
            <a:r>
              <a:rPr lang="en-US" dirty="0" smtClean="0">
                <a:cs typeface="+mn-cs"/>
              </a:rPr>
              <a:t>Retentive</a:t>
            </a:r>
            <a:endParaRPr lang="en-US" dirty="0">
              <a:cs typeface="+mn-cs"/>
            </a:endParaRPr>
          </a:p>
        </p:txBody>
      </p:sp>
      <p:pic>
        <p:nvPicPr>
          <p:cNvPr id="97286" name="Picture 6" descr="bm51/61                                                        0001659BMacintosh HD                   ABA78158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19400"/>
            <a:ext cx="54483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Maxilla-</a:t>
            </a:r>
            <a:r>
              <a:rPr lang="en-US" i="1" dirty="0" smtClean="0"/>
              <a:t>Evaluating Border </a:t>
            </a:r>
            <a:r>
              <a:rPr lang="en-US" i="1" dirty="0" smtClean="0"/>
              <a:t>Molding</a:t>
            </a:r>
            <a:endParaRPr lang="en-US" dirty="0">
              <a:cs typeface="+mj-cs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905000"/>
            <a:ext cx="6858000" cy="14478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>
                <a:cs typeface="+mn-cs"/>
              </a:rPr>
              <a:t>Proper </a:t>
            </a:r>
            <a:r>
              <a:rPr lang="en-US" dirty="0" smtClean="0">
                <a:cs typeface="+mn-cs"/>
              </a:rPr>
              <a:t>thickness (no more than 3-5 mm)</a:t>
            </a:r>
            <a:endParaRPr lang="en-US" dirty="0">
              <a:cs typeface="+mn-cs"/>
            </a:endParaRPr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>
                <a:cs typeface="+mn-cs"/>
              </a:rPr>
              <a:t>No </a:t>
            </a:r>
            <a:r>
              <a:rPr lang="en-US" dirty="0" smtClean="0">
                <a:cs typeface="+mn-cs"/>
              </a:rPr>
              <a:t>overlap</a:t>
            </a:r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No sharp border</a:t>
            </a:r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>
                <a:cs typeface="+mn-cs"/>
              </a:rPr>
              <a:t>Matt not glossy surface</a:t>
            </a:r>
            <a:endParaRPr lang="en-US" dirty="0">
              <a:cs typeface="+mn-cs"/>
            </a:endParaRPr>
          </a:p>
        </p:txBody>
      </p:sp>
      <p:pic>
        <p:nvPicPr>
          <p:cNvPr id="91141" name="Picture 5" descr="bm36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876800"/>
            <a:ext cx="259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91142" name="Picture 6" descr="bm35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724400"/>
            <a:ext cx="289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Maxilla-</a:t>
            </a:r>
            <a:r>
              <a:rPr lang="en-US" i="1" dirty="0" smtClean="0"/>
              <a:t>Evaluating Border </a:t>
            </a:r>
            <a:r>
              <a:rPr lang="en-US" i="1" dirty="0" smtClean="0"/>
              <a:t>Molding</a:t>
            </a:r>
            <a:endParaRPr lang="en-US" dirty="0">
              <a:cs typeface="+mj-cs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6477000" cy="4114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7. </a:t>
            </a:r>
            <a:r>
              <a:rPr lang="en-US" dirty="0" smtClean="0"/>
              <a:t>Overextensions of </a:t>
            </a:r>
            <a:r>
              <a:rPr lang="en-US" dirty="0" smtClean="0"/>
              <a:t>tray are readily detected because  tray will protrude through the material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burnthrough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 smtClean="0">
                <a:cs typeface="+mn-cs"/>
              </a:rPr>
              <a:t>Relieve tray &amp; repeat border molding in this area</a:t>
            </a:r>
            <a:endParaRPr lang="en-US" dirty="0">
              <a:cs typeface="+mn-cs"/>
            </a:endParaRPr>
          </a:p>
        </p:txBody>
      </p:sp>
      <p:pic>
        <p:nvPicPr>
          <p:cNvPr id="51204" name="Picture 4" descr="bm37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445000"/>
            <a:ext cx="3962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 Techniques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i="0" dirty="0" smtClean="0">
                <a:solidFill>
                  <a:srgbClr val="FFFF00"/>
                </a:solidFill>
              </a:rPr>
              <a:t>2. </a:t>
            </a:r>
            <a:r>
              <a:rPr lang="en-US" i="0" dirty="0" smtClean="0"/>
              <a:t>Non pressure or </a:t>
            </a:r>
            <a:r>
              <a:rPr lang="en-US" i="0" dirty="0" err="1" smtClean="0"/>
              <a:t>mucostatic</a:t>
            </a:r>
            <a:r>
              <a:rPr lang="en-US" i="0" dirty="0" smtClean="0"/>
              <a:t> impression technique</a:t>
            </a:r>
          </a:p>
          <a:p>
            <a:pPr>
              <a:buNone/>
            </a:pPr>
            <a:endParaRPr lang="en-US" i="0" dirty="0" smtClean="0"/>
          </a:p>
          <a:p>
            <a:r>
              <a:rPr lang="en-US" i="0" dirty="0" smtClean="0"/>
              <a:t>Records impression of the tissue in an </a:t>
            </a:r>
            <a:r>
              <a:rPr lang="en-US" i="0" dirty="0" smtClean="0"/>
              <a:t>anatomical form </a:t>
            </a:r>
            <a:r>
              <a:rPr lang="en-US" i="0" dirty="0" smtClean="0"/>
              <a:t>without </a:t>
            </a:r>
            <a:r>
              <a:rPr lang="en-US" i="0" dirty="0" smtClean="0"/>
              <a:t>pressure</a:t>
            </a:r>
            <a:endParaRPr lang="en-US" i="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1008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Maxilla-</a:t>
            </a:r>
            <a:r>
              <a:rPr lang="en-US" i="1" dirty="0" smtClean="0"/>
              <a:t>Evaluating Border Molding</a:t>
            </a:r>
            <a:r>
              <a:rPr lang="en-US" dirty="0" smtClean="0">
                <a:cs typeface="+mj-cs"/>
              </a:rPr>
              <a:t> </a:t>
            </a:r>
            <a:endParaRPr lang="en-US" dirty="0">
              <a:cs typeface="+mj-cs"/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idx="1"/>
          </p:nvPr>
        </p:nvSpPr>
        <p:spPr>
          <a:xfrm>
            <a:off x="4953000" y="2209800"/>
            <a:ext cx="3887788" cy="2947988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8. </a:t>
            </a:r>
            <a:r>
              <a:rPr lang="en-US" dirty="0" smtClean="0">
                <a:cs typeface="+mn-cs"/>
              </a:rPr>
              <a:t>Labial </a:t>
            </a:r>
            <a:r>
              <a:rPr lang="en-US" dirty="0" err="1">
                <a:cs typeface="+mn-cs"/>
              </a:rPr>
              <a:t>frenum</a:t>
            </a:r>
            <a:r>
              <a:rPr lang="en-US" dirty="0">
                <a:cs typeface="+mn-cs"/>
              </a:rPr>
              <a:t> should be </a:t>
            </a:r>
            <a:r>
              <a:rPr lang="en-US" dirty="0" smtClean="0">
                <a:cs typeface="+mn-cs"/>
              </a:rPr>
              <a:t>narrow</a:t>
            </a:r>
          </a:p>
          <a:p>
            <a:pPr eaLnBrk="1" hangingPunct="1"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9. </a:t>
            </a:r>
            <a:r>
              <a:rPr lang="en-US" dirty="0" err="1" smtClean="0">
                <a:cs typeface="+mn-cs"/>
              </a:rPr>
              <a:t>Buccal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>
                <a:cs typeface="+mn-cs"/>
              </a:rPr>
              <a:t>frena</a:t>
            </a:r>
            <a:r>
              <a:rPr lang="en-US" dirty="0">
                <a:cs typeface="+mn-cs"/>
              </a:rPr>
              <a:t> usually broader, “V-shaped”</a:t>
            </a:r>
          </a:p>
        </p:txBody>
      </p:sp>
      <p:pic>
        <p:nvPicPr>
          <p:cNvPr id="58372" name="Picture 9" descr="bm46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3147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0" descr="bm35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914406"/>
            <a:ext cx="7772400" cy="12176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Mandible- </a:t>
            </a:r>
            <a:r>
              <a:rPr lang="en-US" i="1" dirty="0" smtClean="0">
                <a:cs typeface="+mj-cs"/>
              </a:rPr>
              <a:t>Border Molding </a:t>
            </a:r>
            <a:endParaRPr lang="en-US" i="1" dirty="0">
              <a:cs typeface="+mj-cs"/>
            </a:endParaRPr>
          </a:p>
        </p:txBody>
      </p:sp>
      <p:sp>
        <p:nvSpPr>
          <p:cNvPr id="78855" name="Rectangle 7"/>
          <p:cNvSpPr>
            <a:spLocks noGrp="1" noChangeArrowheads="1"/>
          </p:cNvSpPr>
          <p:nvPr>
            <p:ph idx="1"/>
          </p:nvPr>
        </p:nvSpPr>
        <p:spPr>
          <a:xfrm>
            <a:off x="1524000" y="2438400"/>
            <a:ext cx="5868987" cy="3405181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More difficult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Changing position of the floor of the mouth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077200" cy="1008063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Mandible-</a:t>
            </a:r>
            <a:r>
              <a:rPr lang="en-US" sz="4000" i="1" dirty="0" smtClean="0"/>
              <a:t>Labial </a:t>
            </a:r>
            <a:r>
              <a:rPr lang="en-US" sz="4000" i="1" dirty="0" smtClean="0">
                <a:cs typeface="+mj-cs"/>
              </a:rPr>
              <a:t>flange &amp; labial </a:t>
            </a:r>
            <a:r>
              <a:rPr lang="en-US" sz="4000" i="1" dirty="0" err="1" smtClean="0">
                <a:cs typeface="+mj-cs"/>
              </a:rPr>
              <a:t>frenum</a:t>
            </a:r>
            <a:endParaRPr lang="en-US" sz="4000" i="1" dirty="0">
              <a:cs typeface="+mj-cs"/>
            </a:endParaRPr>
          </a:p>
        </p:txBody>
      </p:sp>
      <p:sp>
        <p:nvSpPr>
          <p:cNvPr id="79879" name="Rectangle 7"/>
          <p:cNvSpPr>
            <a:spLocks noGrp="1" noChangeArrowheads="1"/>
          </p:cNvSpPr>
          <p:nvPr>
            <p:ph idx="1"/>
          </p:nvPr>
        </p:nvSpPr>
        <p:spPr>
          <a:xfrm>
            <a:off x="1295400" y="1905000"/>
            <a:ext cx="6934200" cy="2338388"/>
          </a:xfrm>
        </p:spPr>
        <p:txBody>
          <a:bodyPr/>
          <a:lstStyle/>
          <a:p>
            <a:pPr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Pull </a:t>
            </a:r>
            <a:r>
              <a:rPr lang="en-US" dirty="0" smtClean="0">
                <a:cs typeface="+mn-cs"/>
              </a:rPr>
              <a:t>lip </a:t>
            </a:r>
            <a:r>
              <a:rPr lang="en-US" dirty="0" smtClean="0"/>
              <a:t>outward</a:t>
            </a:r>
            <a:r>
              <a:rPr lang="en-US" dirty="0" smtClean="0"/>
              <a:t>, upward </a:t>
            </a:r>
            <a:r>
              <a:rPr lang="en-US" dirty="0" smtClean="0">
                <a:cs typeface="+mn-cs"/>
              </a:rPr>
              <a:t>&amp; inward while </a:t>
            </a:r>
            <a:r>
              <a:rPr lang="en-US" dirty="0">
                <a:cs typeface="+mn-cs"/>
              </a:rPr>
              <a:t>holding tray in </a:t>
            </a:r>
            <a:r>
              <a:rPr lang="en-US" dirty="0" smtClean="0">
                <a:cs typeface="+mn-cs"/>
              </a:rPr>
              <a:t>place</a:t>
            </a:r>
            <a:endParaRPr lang="en-US" dirty="0">
              <a:cs typeface="+mn-cs"/>
            </a:endParaRPr>
          </a:p>
        </p:txBody>
      </p:sp>
      <p:pic>
        <p:nvPicPr>
          <p:cNvPr id="64516" name="Picture 8" descr="bm42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4290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2667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534400" cy="1008063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Mandible-</a:t>
            </a:r>
            <a:r>
              <a:rPr lang="en-US" sz="4000" i="1" dirty="0" err="1" smtClean="0">
                <a:cs typeface="+mj-cs"/>
              </a:rPr>
              <a:t>Buccal</a:t>
            </a:r>
            <a:r>
              <a:rPr lang="en-US" sz="4000" i="1" dirty="0" smtClean="0">
                <a:cs typeface="+mj-cs"/>
              </a:rPr>
              <a:t> flange &amp; </a:t>
            </a:r>
            <a:r>
              <a:rPr lang="en-US" sz="4000" i="1" dirty="0" err="1" smtClean="0">
                <a:cs typeface="+mj-cs"/>
              </a:rPr>
              <a:t>buccal</a:t>
            </a:r>
            <a:r>
              <a:rPr lang="en-US" sz="4000" i="1" dirty="0" smtClean="0">
                <a:cs typeface="+mj-cs"/>
              </a:rPr>
              <a:t> </a:t>
            </a:r>
            <a:r>
              <a:rPr lang="en-US" sz="4000" i="1" dirty="0" err="1" smtClean="0">
                <a:cs typeface="+mj-cs"/>
              </a:rPr>
              <a:t>frenum</a:t>
            </a:r>
            <a:endParaRPr lang="en-US" sz="4000" i="1" dirty="0">
              <a:cs typeface="+mj-cs"/>
            </a:endParaRPr>
          </a:p>
        </p:txBody>
      </p:sp>
      <p:sp>
        <p:nvSpPr>
          <p:cNvPr id="79879" name="Rectangle 7"/>
          <p:cNvSpPr>
            <a:spLocks noGrp="1" noChangeArrowheads="1"/>
          </p:cNvSpPr>
          <p:nvPr>
            <p:ph idx="1"/>
          </p:nvPr>
        </p:nvSpPr>
        <p:spPr>
          <a:xfrm>
            <a:off x="1524000" y="2057400"/>
            <a:ext cx="6172200" cy="3733800"/>
          </a:xfrm>
        </p:spPr>
        <p:txBody>
          <a:bodyPr/>
          <a:lstStyle/>
          <a:p>
            <a:pPr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Pull cheek </a:t>
            </a:r>
            <a:r>
              <a:rPr lang="en-US" sz="3600" dirty="0" smtClean="0"/>
              <a:t>outward, </a:t>
            </a:r>
            <a:r>
              <a:rPr lang="en-US" sz="3600" dirty="0" smtClean="0">
                <a:cs typeface="+mn-cs"/>
              </a:rPr>
              <a:t>upward</a:t>
            </a:r>
            <a:r>
              <a:rPr lang="en-US" sz="3600" dirty="0" smtClean="0">
                <a:cs typeface="+mn-cs"/>
              </a:rPr>
              <a:t>, inward &amp; then forward &amp; backward</a:t>
            </a:r>
            <a:endParaRPr lang="en-US" sz="3600" dirty="0">
              <a:cs typeface="+mn-cs"/>
            </a:endParaRP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Have patient suck cheeks inward while holding tray in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5"/>
            <a:ext cx="7772400" cy="7794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Mandible-</a:t>
            </a:r>
            <a:r>
              <a:rPr lang="en-US" i="1" dirty="0" err="1" smtClean="0">
                <a:cs typeface="+mj-cs"/>
              </a:rPr>
              <a:t>Masseter</a:t>
            </a:r>
            <a:r>
              <a:rPr lang="en-US" i="1" dirty="0" smtClean="0">
                <a:cs typeface="+mj-cs"/>
              </a:rPr>
              <a:t> </a:t>
            </a:r>
            <a:r>
              <a:rPr lang="en-US" i="1" dirty="0">
                <a:cs typeface="+mj-cs"/>
              </a:rPr>
              <a:t>Muscle</a:t>
            </a:r>
          </a:p>
        </p:txBody>
      </p:sp>
      <p:sp>
        <p:nvSpPr>
          <p:cNvPr id="82951" name="Rectangle 7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5029200" cy="2414588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Distal </a:t>
            </a:r>
            <a:r>
              <a:rPr lang="en-US" dirty="0" err="1">
                <a:cs typeface="+mn-cs"/>
              </a:rPr>
              <a:t>buccal</a:t>
            </a:r>
            <a:r>
              <a:rPr lang="en-US" dirty="0">
                <a:cs typeface="+mn-cs"/>
              </a:rPr>
              <a:t> extension 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 smtClean="0"/>
              <a:t>The compound is softened in this region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 smtClean="0">
                <a:cs typeface="+mn-cs"/>
              </a:rPr>
              <a:t>Ask patient to close his jaw against downward pressure from your thumbs in molar region </a:t>
            </a:r>
          </a:p>
        </p:txBody>
      </p:sp>
      <p:pic>
        <p:nvPicPr>
          <p:cNvPr id="82952" name="Picture 8" descr="bm39/61                                                        00016E7C Hard Disk                      B38A8E6B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514600"/>
            <a:ext cx="3429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82953" name="Line 9"/>
          <p:cNvSpPr>
            <a:spLocks noChangeShapeType="1"/>
          </p:cNvSpPr>
          <p:nvPr/>
        </p:nvSpPr>
        <p:spPr bwMode="auto">
          <a:xfrm flipV="1">
            <a:off x="6096000" y="3886200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none" w="sm" len="sm"/>
            <a:tailEnd type="triangl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990606"/>
            <a:ext cx="7772400" cy="12176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Mandible-</a:t>
            </a:r>
            <a:r>
              <a:rPr lang="en-US" i="1" dirty="0" err="1" smtClean="0">
                <a:cs typeface="+mj-cs"/>
              </a:rPr>
              <a:t>Retromolar</a:t>
            </a:r>
            <a:r>
              <a:rPr lang="en-US" i="1" dirty="0" smtClean="0">
                <a:cs typeface="+mj-cs"/>
              </a:rPr>
              <a:t> </a:t>
            </a:r>
            <a:r>
              <a:rPr lang="en-US" i="1" dirty="0">
                <a:cs typeface="+mj-cs"/>
              </a:rPr>
              <a:t>Pad</a:t>
            </a:r>
            <a:r>
              <a:rPr lang="en-US" dirty="0">
                <a:cs typeface="+mj-cs"/>
              </a:rPr>
              <a:t>	</a:t>
            </a:r>
          </a:p>
        </p:txBody>
      </p:sp>
      <p:sp>
        <p:nvSpPr>
          <p:cNvPr id="80903" name="Rectangle 7"/>
          <p:cNvSpPr>
            <a:spLocks noGrp="1" noChangeArrowheads="1"/>
          </p:cNvSpPr>
          <p:nvPr>
            <p:ph idx="1"/>
          </p:nvPr>
        </p:nvSpPr>
        <p:spPr>
          <a:xfrm>
            <a:off x="1600200" y="2362200"/>
            <a:ext cx="60198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Should be covered (at least partially) to provide a seal and comfort to the patient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556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Mandible</a:t>
            </a:r>
            <a:r>
              <a:rPr lang="en-US" i="1" dirty="0" smtClean="0"/>
              <a:t>-</a:t>
            </a:r>
            <a:r>
              <a:rPr lang="en-US" i="1" dirty="0" smtClean="0">
                <a:cs typeface="+mj-cs"/>
              </a:rPr>
              <a:t>Anterior </a:t>
            </a:r>
            <a:r>
              <a:rPr lang="en-US" i="1" dirty="0" smtClean="0">
                <a:cs typeface="+mj-cs"/>
              </a:rPr>
              <a:t>Lingual </a:t>
            </a:r>
            <a:r>
              <a:rPr lang="en-US" sz="3600" i="1" dirty="0" smtClean="0">
                <a:cs typeface="+mj-cs"/>
              </a:rPr>
              <a:t>(from premolar to premolar)</a:t>
            </a:r>
            <a:endParaRPr lang="en-US" sz="3600" i="1" dirty="0">
              <a:cs typeface="+mj-cs"/>
            </a:endParaRPr>
          </a:p>
        </p:txBody>
      </p:sp>
      <p:sp>
        <p:nvSpPr>
          <p:cNvPr id="90119" name="Rectangle 7"/>
          <p:cNvSpPr>
            <a:spLocks noGrp="1" noChangeArrowheads="1"/>
          </p:cNvSpPr>
          <p:nvPr>
            <p:ph idx="1"/>
          </p:nvPr>
        </p:nvSpPr>
        <p:spPr>
          <a:xfrm>
            <a:off x="990600" y="2209800"/>
            <a:ext cx="6781800" cy="36576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Patient lifts tongue to </a:t>
            </a:r>
            <a:r>
              <a:rPr lang="en-US" sz="3600" dirty="0" smtClean="0">
                <a:cs typeface="+mn-cs"/>
              </a:rPr>
              <a:t>palate </a:t>
            </a:r>
            <a:r>
              <a:rPr lang="en-US" sz="3600" dirty="0" smtClean="0">
                <a:cs typeface="+mn-cs"/>
              </a:rPr>
              <a:t>to </a:t>
            </a:r>
            <a:r>
              <a:rPr lang="en-US" sz="3600" dirty="0" smtClean="0">
                <a:cs typeface="+mn-cs"/>
              </a:rPr>
              <a:t>develop the </a:t>
            </a:r>
            <a:r>
              <a:rPr lang="en-US" sz="3600" dirty="0" smtClean="0">
                <a:solidFill>
                  <a:srgbClr val="FF0000"/>
                </a:solidFill>
                <a:cs typeface="+mn-cs"/>
              </a:rPr>
              <a:t>thickness</a:t>
            </a:r>
            <a:r>
              <a:rPr lang="en-US" sz="3600" dirty="0" smtClean="0">
                <a:cs typeface="+mn-cs"/>
              </a:rPr>
              <a:t> of the </a:t>
            </a:r>
            <a:r>
              <a:rPr lang="en-US" sz="3600" dirty="0" smtClean="0">
                <a:cs typeface="+mn-cs"/>
              </a:rPr>
              <a:t>flange, 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 smtClean="0"/>
              <a:t>Then </a:t>
            </a:r>
            <a:r>
              <a:rPr lang="en-US" sz="3600" dirty="0" smtClean="0">
                <a:cs typeface="+mn-cs"/>
              </a:rPr>
              <a:t>to </a:t>
            </a:r>
            <a:r>
              <a:rPr lang="en-US" sz="3600" dirty="0">
                <a:cs typeface="+mn-cs"/>
              </a:rPr>
              <a:t>corners of mouth and </a:t>
            </a:r>
            <a:r>
              <a:rPr lang="en-US" sz="3600" dirty="0" smtClean="0">
                <a:cs typeface="+mn-cs"/>
              </a:rPr>
              <a:t>protrudes the tongue </a:t>
            </a:r>
            <a:r>
              <a:rPr lang="en-US" sz="3600" dirty="0" smtClean="0">
                <a:cs typeface="+mn-cs"/>
              </a:rPr>
              <a:t>to determine </a:t>
            </a:r>
            <a:r>
              <a:rPr lang="en-US" sz="3600" dirty="0" smtClean="0">
                <a:cs typeface="+mn-cs"/>
              </a:rPr>
              <a:t>the </a:t>
            </a:r>
            <a:r>
              <a:rPr lang="en-US" sz="3600" dirty="0" smtClean="0">
                <a:solidFill>
                  <a:srgbClr val="FF0000"/>
                </a:solidFill>
                <a:cs typeface="+mn-cs"/>
              </a:rPr>
              <a:t>height </a:t>
            </a:r>
            <a:r>
              <a:rPr lang="en-US" sz="3600" dirty="0" smtClean="0">
                <a:cs typeface="+mn-cs"/>
              </a:rPr>
              <a:t>of anterior lingual </a:t>
            </a:r>
            <a:r>
              <a:rPr lang="en-US" sz="3600" dirty="0" smtClean="0">
                <a:cs typeface="+mn-cs"/>
              </a:rPr>
              <a:t>flange</a:t>
            </a:r>
            <a:endParaRPr lang="en-US" sz="3600" dirty="0"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33406"/>
            <a:ext cx="7772400" cy="1217613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Mandible-</a:t>
            </a:r>
            <a:r>
              <a:rPr lang="en-US" sz="4000" i="1" dirty="0" err="1" smtClean="0">
                <a:cs typeface="+mj-cs"/>
              </a:rPr>
              <a:t>Mylohyoid</a:t>
            </a:r>
            <a:r>
              <a:rPr lang="en-US" sz="4000" i="1" dirty="0" smtClean="0">
                <a:cs typeface="+mj-cs"/>
              </a:rPr>
              <a:t> </a:t>
            </a:r>
            <a:r>
              <a:rPr lang="en-US" sz="4000" i="1" dirty="0" smtClean="0">
                <a:cs typeface="+mj-cs"/>
              </a:rPr>
              <a:t>portion of lingual flange </a:t>
            </a:r>
            <a:r>
              <a:rPr lang="en-US" sz="3200" i="1" dirty="0" smtClean="0">
                <a:cs typeface="+mj-cs"/>
              </a:rPr>
              <a:t>(premolar-molar area)</a:t>
            </a:r>
            <a:endParaRPr lang="en-US" sz="3200" i="1" dirty="0">
              <a:cs typeface="+mj-cs"/>
            </a:endParaRPr>
          </a:p>
        </p:txBody>
      </p:sp>
      <p:sp>
        <p:nvSpPr>
          <p:cNvPr id="84999" name="Rectangle 7"/>
          <p:cNvSpPr>
            <a:spLocks noGrp="1" noChangeArrowheads="1"/>
          </p:cNvSpPr>
          <p:nvPr>
            <p:ph idx="1"/>
          </p:nvPr>
        </p:nvSpPr>
        <p:spPr>
          <a:xfrm>
            <a:off x="1295400" y="2362200"/>
            <a:ext cx="6477000" cy="41148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600" dirty="0">
                <a:cs typeface="+mn-cs"/>
              </a:rPr>
              <a:t>Have patient touch </a:t>
            </a:r>
            <a:r>
              <a:rPr lang="en-US" sz="3600" dirty="0" smtClean="0">
                <a:cs typeface="+mn-cs"/>
              </a:rPr>
              <a:t>his </a:t>
            </a:r>
            <a:r>
              <a:rPr lang="en-US" sz="3600" dirty="0">
                <a:cs typeface="+mn-cs"/>
              </a:rPr>
              <a:t>tongue to the corners of the mouth, to the palate and </a:t>
            </a:r>
            <a:r>
              <a:rPr lang="en-US" sz="3600" dirty="0" smtClean="0">
                <a:cs typeface="+mn-cs"/>
              </a:rPr>
              <a:t>protrude the </a:t>
            </a:r>
            <a:r>
              <a:rPr lang="en-US" sz="3600" dirty="0">
                <a:cs typeface="+mn-cs"/>
              </a:rPr>
              <a:t>tongue out </a:t>
            </a:r>
            <a:r>
              <a:rPr lang="en-US" sz="3600" dirty="0" smtClean="0">
                <a:cs typeface="+mn-cs"/>
              </a:rPr>
              <a:t>of  </a:t>
            </a:r>
            <a:r>
              <a:rPr lang="en-US" sz="3600" dirty="0">
                <a:cs typeface="+mn-cs"/>
              </a:rPr>
              <a:t>mouth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008062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Mandible- </a:t>
            </a:r>
            <a:r>
              <a:rPr lang="en-US" sz="4000" i="1" dirty="0" err="1" smtClean="0">
                <a:cs typeface="+mj-cs"/>
              </a:rPr>
              <a:t>Retromylohyoid</a:t>
            </a:r>
            <a:r>
              <a:rPr lang="en-US" sz="4000" i="1" dirty="0" smtClean="0"/>
              <a:t> </a:t>
            </a:r>
            <a:r>
              <a:rPr lang="en-US" sz="4000" i="1" dirty="0" smtClean="0"/>
              <a:t>(</a:t>
            </a:r>
            <a:r>
              <a:rPr lang="en-US" sz="4000" i="1" dirty="0" err="1" smtClean="0"/>
              <a:t>distolingual</a:t>
            </a:r>
            <a:r>
              <a:rPr lang="en-US" sz="4000" i="1" dirty="0" smtClean="0">
                <a:cs typeface="+mj-cs"/>
              </a:rPr>
              <a:t> portion)</a:t>
            </a:r>
            <a:endParaRPr lang="en-US" sz="4000" i="1" dirty="0">
              <a:cs typeface="+mj-cs"/>
            </a:endParaRPr>
          </a:p>
        </p:txBody>
      </p:sp>
      <p:sp>
        <p:nvSpPr>
          <p:cNvPr id="87047" name="Rectangle 7"/>
          <p:cNvSpPr>
            <a:spLocks noGrp="1" noChangeArrowheads="1"/>
          </p:cNvSpPr>
          <p:nvPr>
            <p:ph idx="1"/>
          </p:nvPr>
        </p:nvSpPr>
        <p:spPr>
          <a:xfrm>
            <a:off x="1143000" y="2209800"/>
            <a:ext cx="7086600" cy="46482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cs typeface="+mn-cs"/>
              </a:rPr>
              <a:t>Have </a:t>
            </a:r>
            <a:r>
              <a:rPr lang="en-US" dirty="0" smtClean="0">
                <a:cs typeface="+mn-cs"/>
              </a:rPr>
              <a:t>patient open the mouth and protrude the </a:t>
            </a:r>
            <a:r>
              <a:rPr lang="en-US" dirty="0" smtClean="0">
                <a:cs typeface="+mn-cs"/>
              </a:rPr>
              <a:t>tongue (activates </a:t>
            </a:r>
            <a:r>
              <a:rPr lang="en-US" dirty="0" smtClean="0">
                <a:cs typeface="+mn-cs"/>
              </a:rPr>
              <a:t>superior constrictor muscle</a:t>
            </a:r>
            <a:r>
              <a:rPr lang="en-US" dirty="0" smtClean="0">
                <a:cs typeface="+mn-cs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Instruct the patient to </a:t>
            </a:r>
            <a:r>
              <a:rPr lang="en-US" dirty="0" smtClean="0"/>
              <a:t>forcefully close </a:t>
            </a:r>
            <a:r>
              <a:rPr lang="en-US" dirty="0" smtClean="0"/>
              <a:t>the </a:t>
            </a:r>
            <a:r>
              <a:rPr lang="en-US" dirty="0" err="1" smtClean="0"/>
              <a:t>mouth.The</a:t>
            </a:r>
            <a:r>
              <a:rPr lang="en-US" dirty="0" smtClean="0"/>
              <a:t> resulting contraction </a:t>
            </a:r>
            <a:r>
              <a:rPr lang="en-US" dirty="0" smtClean="0"/>
              <a:t>of the </a:t>
            </a:r>
            <a:r>
              <a:rPr lang="en-US" dirty="0" smtClean="0"/>
              <a:t>medial </a:t>
            </a:r>
            <a:r>
              <a:rPr lang="en-US" dirty="0" err="1" smtClean="0"/>
              <a:t>pterygoid</a:t>
            </a:r>
            <a:r>
              <a:rPr lang="en-US" dirty="0" smtClean="0"/>
              <a:t> </a:t>
            </a:r>
            <a:r>
              <a:rPr lang="en-US" dirty="0" smtClean="0"/>
              <a:t>muscles </a:t>
            </a:r>
            <a:r>
              <a:rPr lang="en-US" dirty="0" smtClean="0"/>
              <a:t>limits the </a:t>
            </a:r>
            <a:r>
              <a:rPr lang="en-US" dirty="0" err="1" smtClean="0"/>
              <a:t>retromylohyoid</a:t>
            </a:r>
            <a:r>
              <a:rPr lang="en-US" dirty="0" smtClean="0"/>
              <a:t> area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Rectangle 6"/>
          <p:cNvSpPr>
            <a:spLocks noGrp="1" noChangeArrowheads="1"/>
          </p:cNvSpPr>
          <p:nvPr>
            <p:ph type="title"/>
          </p:nvPr>
        </p:nvSpPr>
        <p:spPr>
          <a:xfrm>
            <a:off x="687388" y="515938"/>
            <a:ext cx="7772400" cy="10080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Retromylohyoid</a:t>
            </a:r>
            <a:r>
              <a:rPr lang="en-US" dirty="0">
                <a:cs typeface="+mj-cs"/>
              </a:rPr>
              <a:t> </a:t>
            </a:r>
            <a:r>
              <a:rPr lang="en-US" dirty="0" smtClean="0"/>
              <a:t>P</a:t>
            </a:r>
            <a:r>
              <a:rPr lang="en-US" dirty="0" smtClean="0">
                <a:cs typeface="+mj-cs"/>
              </a:rPr>
              <a:t>ortion</a:t>
            </a:r>
            <a:endParaRPr lang="en-US" dirty="0">
              <a:cs typeface="+mj-cs"/>
            </a:endParaRPr>
          </a:p>
        </p:txBody>
      </p:sp>
      <p:sp>
        <p:nvSpPr>
          <p:cNvPr id="8704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5334000" cy="4648200"/>
          </a:xfrm>
        </p:spPr>
        <p:txBody>
          <a:bodyPr/>
          <a:lstStyle/>
          <a:p>
            <a:pPr eaLnBrk="1" hangingPunct="1">
              <a:buFont typeface="Wingdings" pitchFamily="1" charset="2"/>
              <a:buChar char=""/>
              <a:defRPr/>
            </a:pPr>
            <a:r>
              <a:rPr lang="en-US" dirty="0" err="1">
                <a:cs typeface="+mn-cs"/>
              </a:rPr>
              <a:t>Distolingual</a:t>
            </a:r>
            <a:r>
              <a:rPr lang="en-US" dirty="0">
                <a:cs typeface="+mn-cs"/>
              </a:rPr>
              <a:t> border can extend</a:t>
            </a:r>
          </a:p>
          <a:p>
            <a:pPr lvl="1" eaLnBrk="1" hangingPunct="1">
              <a:defRPr/>
            </a:pPr>
            <a:r>
              <a:rPr lang="en-US" dirty="0"/>
              <a:t>Straight down from the </a:t>
            </a:r>
            <a:r>
              <a:rPr lang="en-US" dirty="0" err="1"/>
              <a:t>retromolar</a:t>
            </a:r>
            <a:r>
              <a:rPr lang="en-US" dirty="0"/>
              <a:t> pads</a:t>
            </a:r>
          </a:p>
          <a:p>
            <a:pPr lvl="1" eaLnBrk="1" hangingPunct="1">
              <a:defRPr/>
            </a:pPr>
            <a:r>
              <a:rPr lang="en-US" dirty="0" err="1"/>
              <a:t>Anteriorly</a:t>
            </a:r>
            <a:r>
              <a:rPr lang="en-US" dirty="0"/>
              <a:t> to varying degrees</a:t>
            </a:r>
          </a:p>
          <a:p>
            <a:pPr lvl="1" eaLnBrk="1" hangingPunct="1">
              <a:defRPr/>
            </a:pPr>
            <a:r>
              <a:rPr lang="en-US" dirty="0"/>
              <a:t>Almost </a:t>
            </a:r>
            <a:r>
              <a:rPr lang="en-US" u="sng" dirty="0">
                <a:solidFill>
                  <a:srgbClr val="FF0000"/>
                </a:solidFill>
              </a:rPr>
              <a:t>never </a:t>
            </a:r>
            <a:r>
              <a:rPr lang="en-US" dirty="0"/>
              <a:t>angles </a:t>
            </a:r>
            <a:r>
              <a:rPr lang="en-US" dirty="0" err="1"/>
              <a:t>posteriorly</a:t>
            </a:r>
            <a:r>
              <a:rPr lang="en-US" dirty="0"/>
              <a:t> from </a:t>
            </a:r>
            <a:r>
              <a:rPr lang="en-US" dirty="0" err="1"/>
              <a:t>retromolar</a:t>
            </a:r>
            <a:r>
              <a:rPr lang="en-US" dirty="0"/>
              <a:t> pads</a:t>
            </a:r>
          </a:p>
        </p:txBody>
      </p:sp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2" cstate="print"/>
          <a:srcRect l="22963" t="11108" r="17776" b="16664"/>
          <a:stretch>
            <a:fillRect/>
          </a:stretch>
        </p:blipFill>
        <p:spPr bwMode="auto">
          <a:xfrm>
            <a:off x="5105400" y="2971800"/>
            <a:ext cx="3657600" cy="2971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87049" name="Freeform 9"/>
          <p:cNvSpPr>
            <a:spLocks/>
          </p:cNvSpPr>
          <p:nvPr/>
        </p:nvSpPr>
        <p:spPr bwMode="auto">
          <a:xfrm>
            <a:off x="6096000" y="3798888"/>
            <a:ext cx="1439863" cy="1516062"/>
          </a:xfrm>
          <a:custGeom>
            <a:avLst/>
            <a:gdLst/>
            <a:ahLst/>
            <a:cxnLst>
              <a:cxn ang="0">
                <a:pos x="895" y="0"/>
              </a:cxn>
              <a:cxn ang="0">
                <a:pos x="757" y="568"/>
              </a:cxn>
              <a:cxn ang="0">
                <a:pos x="671" y="671"/>
              </a:cxn>
              <a:cxn ang="0">
                <a:pos x="310" y="921"/>
              </a:cxn>
              <a:cxn ang="0">
                <a:pos x="0" y="955"/>
              </a:cxn>
            </a:cxnLst>
            <a:rect l="0" t="0" r="r" b="b"/>
            <a:pathLst>
              <a:path w="907" h="955">
                <a:moveTo>
                  <a:pt x="895" y="0"/>
                </a:moveTo>
                <a:cubicBezTo>
                  <a:pt x="907" y="199"/>
                  <a:pt x="861" y="396"/>
                  <a:pt x="757" y="568"/>
                </a:cubicBezTo>
                <a:cubicBezTo>
                  <a:pt x="743" y="612"/>
                  <a:pt x="705" y="641"/>
                  <a:pt x="671" y="671"/>
                </a:cubicBezTo>
                <a:cubicBezTo>
                  <a:pt x="599" y="731"/>
                  <a:pt x="413" y="887"/>
                  <a:pt x="310" y="921"/>
                </a:cubicBezTo>
                <a:cubicBezTo>
                  <a:pt x="207" y="955"/>
                  <a:pt x="68" y="949"/>
                  <a:pt x="0" y="955"/>
                </a:cubicBezTo>
              </a:path>
            </a:pathLst>
          </a:custGeom>
          <a:noFill/>
          <a:ln w="38100" cap="flat" cmpd="sng">
            <a:solidFill>
              <a:srgbClr val="0FEF2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050" name="Freeform 10"/>
          <p:cNvSpPr>
            <a:spLocks/>
          </p:cNvSpPr>
          <p:nvPr/>
        </p:nvSpPr>
        <p:spPr bwMode="auto">
          <a:xfrm>
            <a:off x="7202491" y="3786188"/>
            <a:ext cx="352425" cy="1624012"/>
          </a:xfrm>
          <a:custGeom>
            <a:avLst/>
            <a:gdLst/>
            <a:ahLst/>
            <a:cxnLst>
              <a:cxn ang="0">
                <a:pos x="215" y="0"/>
              </a:cxn>
              <a:cxn ang="0">
                <a:pos x="172" y="782"/>
              </a:cxn>
              <a:cxn ang="0">
                <a:pos x="0" y="1023"/>
              </a:cxn>
            </a:cxnLst>
            <a:rect l="0" t="0" r="r" b="b"/>
            <a:pathLst>
              <a:path w="222" h="1023">
                <a:moveTo>
                  <a:pt x="215" y="0"/>
                </a:moveTo>
                <a:cubicBezTo>
                  <a:pt x="222" y="98"/>
                  <a:pt x="222" y="607"/>
                  <a:pt x="172" y="782"/>
                </a:cubicBezTo>
                <a:cubicBezTo>
                  <a:pt x="121" y="956"/>
                  <a:pt x="37" y="933"/>
                  <a:pt x="0" y="1023"/>
                </a:cubicBezTo>
              </a:path>
            </a:pathLst>
          </a:custGeom>
          <a:noFill/>
          <a:ln w="50800" cap="flat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 flipH="1">
            <a:off x="7597776" y="3473450"/>
            <a:ext cx="228600" cy="22860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052" name="Freeform 12"/>
          <p:cNvSpPr>
            <a:spLocks/>
          </p:cNvSpPr>
          <p:nvPr/>
        </p:nvSpPr>
        <p:spPr bwMode="auto">
          <a:xfrm>
            <a:off x="7575553" y="3786188"/>
            <a:ext cx="952500" cy="1338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4" y="189"/>
              </a:cxn>
              <a:cxn ang="0">
                <a:pos x="453" y="318"/>
              </a:cxn>
              <a:cxn ang="0">
                <a:pos x="574" y="490"/>
              </a:cxn>
              <a:cxn ang="0">
                <a:pos x="600" y="593"/>
              </a:cxn>
              <a:cxn ang="0">
                <a:pos x="557" y="714"/>
              </a:cxn>
              <a:cxn ang="0">
                <a:pos x="428" y="817"/>
              </a:cxn>
              <a:cxn ang="0">
                <a:pos x="350" y="843"/>
              </a:cxn>
            </a:cxnLst>
            <a:rect l="0" t="0" r="r" b="b"/>
            <a:pathLst>
              <a:path w="600" h="843">
                <a:moveTo>
                  <a:pt x="0" y="0"/>
                </a:moveTo>
                <a:cubicBezTo>
                  <a:pt x="48" y="27"/>
                  <a:pt x="253" y="140"/>
                  <a:pt x="324" y="189"/>
                </a:cubicBezTo>
                <a:cubicBezTo>
                  <a:pt x="373" y="227"/>
                  <a:pt x="401" y="282"/>
                  <a:pt x="453" y="318"/>
                </a:cubicBezTo>
                <a:cubicBezTo>
                  <a:pt x="494" y="368"/>
                  <a:pt x="549" y="444"/>
                  <a:pt x="574" y="490"/>
                </a:cubicBezTo>
                <a:cubicBezTo>
                  <a:pt x="588" y="520"/>
                  <a:pt x="593" y="560"/>
                  <a:pt x="600" y="593"/>
                </a:cubicBezTo>
                <a:cubicBezTo>
                  <a:pt x="591" y="635"/>
                  <a:pt x="587" y="681"/>
                  <a:pt x="557" y="714"/>
                </a:cubicBezTo>
                <a:cubicBezTo>
                  <a:pt x="537" y="766"/>
                  <a:pt x="480" y="799"/>
                  <a:pt x="428" y="817"/>
                </a:cubicBezTo>
                <a:cubicBezTo>
                  <a:pt x="402" y="825"/>
                  <a:pt x="350" y="843"/>
                  <a:pt x="350" y="843"/>
                </a:cubicBezTo>
              </a:path>
            </a:pathLst>
          </a:custGeom>
          <a:noFill/>
          <a:ln w="50800" cap="flat" cmpd="sng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 Techniques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i="0" dirty="0" smtClean="0">
                <a:solidFill>
                  <a:srgbClr val="FFFF00"/>
                </a:solidFill>
              </a:rPr>
              <a:t>3. </a:t>
            </a:r>
            <a:r>
              <a:rPr lang="fr-FR" i="0" dirty="0" err="1" smtClean="0"/>
              <a:t>Selective</a:t>
            </a:r>
            <a:r>
              <a:rPr lang="fr-FR" i="0" dirty="0" smtClean="0"/>
              <a:t> compression impression technique</a:t>
            </a:r>
            <a:endParaRPr lang="fr-FR" i="0" dirty="0" smtClean="0"/>
          </a:p>
          <a:p>
            <a:r>
              <a:rPr lang="en-US" i="0" dirty="0" smtClean="0"/>
              <a:t>Records impression with more compression on the </a:t>
            </a:r>
            <a:r>
              <a:rPr lang="en-US" i="0" dirty="0" smtClean="0"/>
              <a:t>tissue in </a:t>
            </a:r>
            <a:r>
              <a:rPr lang="en-US" i="0" dirty="0" smtClean="0"/>
              <a:t>certain selected areas than on other areas.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Mandible-</a:t>
            </a:r>
            <a:r>
              <a:rPr lang="en-US" sz="4000" i="1" dirty="0" smtClean="0"/>
              <a:t>Evaluating </a:t>
            </a:r>
            <a:r>
              <a:rPr lang="en-US" sz="4000" i="1" dirty="0" smtClean="0"/>
              <a:t>Border Molding</a:t>
            </a:r>
            <a:endParaRPr lang="en-US" sz="4000" dirty="0">
              <a:cs typeface="+mj-cs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7239000" cy="34655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The contour of the border should be rounded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Any </a:t>
            </a:r>
            <a:r>
              <a:rPr lang="en-US" sz="2800" dirty="0" smtClean="0"/>
              <a:t>deficient area can be corrected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Overextensions </a:t>
            </a:r>
            <a:r>
              <a:rPr lang="en-US" sz="2800" dirty="0" smtClean="0"/>
              <a:t>are readily detected because  tray will protrude through the </a:t>
            </a:r>
            <a:r>
              <a:rPr lang="en-US" sz="2800" dirty="0" smtClean="0"/>
              <a:t>material (</a:t>
            </a:r>
            <a:r>
              <a:rPr lang="en-US" sz="2800" dirty="0" err="1" smtClean="0"/>
              <a:t>burnthrough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Lower tray should not lift with normal tongue movements </a:t>
            </a:r>
            <a:endParaRPr lang="en-US" sz="2800" dirty="0" smtClean="0"/>
          </a:p>
          <a:p>
            <a:pPr>
              <a:buFont typeface="Wingdings" pitchFamily="1" charset="2"/>
              <a:buChar char=""/>
              <a:defRPr/>
            </a:pPr>
            <a:r>
              <a:rPr lang="en-US" sz="2800" dirty="0" smtClean="0"/>
              <a:t>Labial </a:t>
            </a:r>
            <a:r>
              <a:rPr lang="en-US" sz="2800" dirty="0" err="1" smtClean="0"/>
              <a:t>frenum</a:t>
            </a:r>
            <a:r>
              <a:rPr lang="en-US" sz="2800" dirty="0" smtClean="0"/>
              <a:t> is </a:t>
            </a:r>
            <a:r>
              <a:rPr lang="en-US" sz="2800" dirty="0" smtClean="0"/>
              <a:t>narrow, </a:t>
            </a:r>
            <a:r>
              <a:rPr lang="en-US" sz="2800" dirty="0" err="1" smtClean="0"/>
              <a:t>b</a:t>
            </a:r>
            <a:r>
              <a:rPr lang="en-US" sz="2800" dirty="0" err="1" smtClean="0"/>
              <a:t>uccal</a:t>
            </a:r>
            <a:r>
              <a:rPr lang="en-US" sz="2800" dirty="0" smtClean="0"/>
              <a:t> </a:t>
            </a:r>
            <a:r>
              <a:rPr lang="en-US" sz="2800" dirty="0" err="1" smtClean="0"/>
              <a:t>frena</a:t>
            </a:r>
            <a:r>
              <a:rPr lang="en-US" sz="2800" dirty="0" smtClean="0"/>
              <a:t> </a:t>
            </a:r>
            <a:r>
              <a:rPr lang="en-US" sz="2800" dirty="0" smtClean="0"/>
              <a:t>are broad </a:t>
            </a:r>
            <a:r>
              <a:rPr lang="en-US" sz="2800" dirty="0" smtClean="0"/>
              <a:t>&amp; “V-shaped”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 eaLnBrk="1" hangingPunct="1">
              <a:buFont typeface="Wingdings" pitchFamily="1" charset="2"/>
              <a:buChar char="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90600" y="2209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Refer to Border Molding Video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Slide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Impression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2286000"/>
            <a:ext cx="6477000" cy="4343400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/>
              <a:t>The impression that represents the completion of the registration of the surface or object</a:t>
            </a:r>
            <a:endParaRPr lang="en-US" sz="3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Goals of Final Impressions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2057400"/>
            <a:ext cx="6311900" cy="3465513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3200" dirty="0">
                <a:cs typeface="+mn-cs"/>
              </a:rPr>
              <a:t>1.Maximum coverage of denture bearing areas-less force/unit area = </a:t>
            </a:r>
            <a:r>
              <a:rPr lang="en-US" sz="3200" dirty="0">
                <a:solidFill>
                  <a:srgbClr val="FF0000"/>
                </a:solidFill>
                <a:cs typeface="+mn-cs"/>
              </a:rPr>
              <a:t>less trauma</a:t>
            </a:r>
          </a:p>
          <a:p>
            <a:pPr eaLnBrk="1" hangingPunct="1">
              <a:buNone/>
              <a:defRPr/>
            </a:pPr>
            <a:r>
              <a:rPr lang="en-US" sz="3200" dirty="0">
                <a:cs typeface="+mn-cs"/>
              </a:rPr>
              <a:t>2.</a:t>
            </a:r>
            <a:r>
              <a:rPr lang="en-US" sz="3200" dirty="0">
                <a:solidFill>
                  <a:srgbClr val="FF0000"/>
                </a:solidFill>
                <a:cs typeface="+mn-cs"/>
              </a:rPr>
              <a:t>Stabilization</a:t>
            </a:r>
            <a:r>
              <a:rPr lang="en-US" sz="3200" dirty="0">
                <a:cs typeface="+mn-cs"/>
              </a:rPr>
              <a:t> of </a:t>
            </a:r>
            <a:r>
              <a:rPr lang="en-US" sz="3200" dirty="0" smtClean="0">
                <a:cs typeface="+mn-cs"/>
              </a:rPr>
              <a:t>dentures</a:t>
            </a:r>
            <a:endParaRPr lang="en-US" sz="3200" dirty="0">
              <a:cs typeface="+mn-cs"/>
            </a:endParaRPr>
          </a:p>
          <a:p>
            <a:pPr eaLnBrk="1" hangingPunct="1">
              <a:buNone/>
              <a:defRPr/>
            </a:pPr>
            <a:r>
              <a:rPr lang="en-US" sz="3200" dirty="0">
                <a:cs typeface="+mn-cs"/>
              </a:rPr>
              <a:t>3.</a:t>
            </a:r>
            <a:r>
              <a:rPr lang="en-US" sz="3200" dirty="0">
                <a:solidFill>
                  <a:srgbClr val="FF0000"/>
                </a:solidFill>
                <a:cs typeface="+mn-cs"/>
              </a:rPr>
              <a:t>Retention: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200" dirty="0" smtClean="0">
                <a:cs typeface="+mn-cs"/>
              </a:rPr>
              <a:t> </a:t>
            </a:r>
            <a:r>
              <a:rPr lang="en-US" sz="3200" dirty="0">
                <a:cs typeface="+mn-cs"/>
              </a:rPr>
              <a:t>Adhesion by contact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r>
              <a:rPr lang="en-US" sz="3200" dirty="0">
                <a:cs typeface="+mn-cs"/>
              </a:rPr>
              <a:t>  Border </a:t>
            </a:r>
            <a:r>
              <a:rPr lang="en-US" sz="3200" dirty="0" smtClean="0">
                <a:cs typeface="+mn-cs"/>
              </a:rPr>
              <a:t>seal</a:t>
            </a:r>
          </a:p>
          <a:p>
            <a:pPr>
              <a:buNone/>
              <a:defRPr/>
            </a:pPr>
            <a:r>
              <a:rPr lang="en-US" dirty="0" smtClean="0"/>
              <a:t>4. </a:t>
            </a:r>
            <a:r>
              <a:rPr lang="en-US" dirty="0" smtClean="0">
                <a:solidFill>
                  <a:srgbClr val="FF0000"/>
                </a:solidFill>
              </a:rPr>
              <a:t>Esthetics</a:t>
            </a:r>
            <a:endParaRPr lang="en-US" sz="3200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</a:t>
            </a:r>
            <a:r>
              <a:rPr lang="en-US" dirty="0" smtClean="0"/>
              <a:t>Impression Materials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9600" y="2209800"/>
            <a:ext cx="8001000" cy="4114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Zinc oxide and </a:t>
            </a:r>
            <a:r>
              <a:rPr lang="en-US" dirty="0" err="1" smtClean="0">
                <a:solidFill>
                  <a:srgbClr val="FF0000"/>
                </a:solidFill>
              </a:rPr>
              <a:t>eugenol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- fast set, rigid (undercuts difficult), poor taste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Polysulfides</a:t>
            </a:r>
            <a:r>
              <a:rPr lang="en-US" dirty="0" smtClean="0"/>
              <a:t> - poor taste, poor dimensional stability, poor elastic recovery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Polyethers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- poor taste, dimensionally stable, elastic recovery, </a:t>
            </a:r>
            <a:r>
              <a:rPr lang="en-US" dirty="0" smtClean="0"/>
              <a:t>expensive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Silicones - addition reaction </a:t>
            </a:r>
            <a:r>
              <a:rPr lang="en-US" dirty="0" smtClean="0"/>
              <a:t>– acceptable taste, dimensionally stable, elastic recovery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>
                <a:solidFill>
                  <a:srgbClr val="FFFF00"/>
                </a:solidFill>
              </a:rPr>
              <a:t>Addition Reaction </a:t>
            </a:r>
            <a:r>
              <a:rPr lang="en-US" sz="3600" i="1" dirty="0" smtClean="0">
                <a:solidFill>
                  <a:srgbClr val="FFFF00"/>
                </a:solidFill>
              </a:rPr>
              <a:t>Silicone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Polyvinyl </a:t>
            </a:r>
            <a:r>
              <a:rPr lang="en-US" sz="3600" dirty="0" err="1" smtClean="0">
                <a:solidFill>
                  <a:srgbClr val="FFFF00"/>
                </a:solidFill>
              </a:rPr>
              <a:t>Siloxanes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Inherently hydrophobic but newer materials more hydrophilic</a:t>
            </a:r>
          </a:p>
          <a:p>
            <a:r>
              <a:rPr lang="en-US" dirty="0" smtClean="0"/>
              <a:t>Good dimensional stability</a:t>
            </a:r>
          </a:p>
          <a:p>
            <a:r>
              <a:rPr lang="en-US" dirty="0" smtClean="0"/>
              <a:t>Excellent elastic recovery</a:t>
            </a:r>
          </a:p>
          <a:p>
            <a:r>
              <a:rPr lang="en-US" dirty="0" smtClean="0"/>
              <a:t>Excellent dimensional accuracy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Material of choice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Patient </a:t>
            </a:r>
            <a:r>
              <a:rPr lang="en-US" dirty="0" smtClean="0"/>
              <a:t>for </a:t>
            </a:r>
            <a:r>
              <a:rPr lang="en-US" dirty="0" smtClean="0"/>
              <a:t>Final Impression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5400" y="1828800"/>
            <a:ext cx="67056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patient should be told what to do &amp; what to expect</a:t>
            </a:r>
          </a:p>
          <a:p>
            <a:pPr>
              <a:defRPr/>
            </a:pPr>
            <a:r>
              <a:rPr lang="en-US" dirty="0" smtClean="0"/>
              <a:t>A couple of practice may be done because no time for confusion after mixing is </a:t>
            </a:r>
            <a:r>
              <a:rPr lang="en-US" dirty="0" smtClean="0"/>
              <a:t>started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If old denture wearer, leave dentures out 24-48 </a:t>
            </a:r>
            <a:r>
              <a:rPr lang="en-US" dirty="0" smtClean="0"/>
              <a:t>hours, or </a:t>
            </a:r>
            <a:r>
              <a:rPr lang="en-US" dirty="0" smtClean="0"/>
              <a:t>use tissue conditioner instead for tissue recovery</a:t>
            </a:r>
          </a:p>
          <a:p>
            <a:pPr lvl="1">
              <a:defRPr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 to use zinc oxide </a:t>
            </a:r>
            <a:r>
              <a:rPr lang="en-US" dirty="0" err="1" smtClean="0"/>
              <a:t>eugenol</a:t>
            </a:r>
            <a:r>
              <a:rPr lang="en-US" dirty="0" smtClean="0"/>
              <a:t> impression material, </a:t>
            </a:r>
            <a:r>
              <a:rPr lang="en-US" dirty="0" smtClean="0"/>
              <a:t>protect  the mouth by applying light coat of petroleum jelly (</a:t>
            </a:r>
            <a:r>
              <a:rPr lang="en-US" dirty="0" err="1" smtClean="0"/>
              <a:t>vaseline</a:t>
            </a:r>
            <a:r>
              <a:rPr lang="en-US" dirty="0" smtClean="0"/>
              <a:t>) to skin around lips and mouth to prevent adhering to them</a:t>
            </a:r>
            <a:endParaRPr lang="en-US" dirty="0"/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Patient </a:t>
            </a:r>
            <a:r>
              <a:rPr lang="en-US" dirty="0" smtClean="0"/>
              <a:t>for </a:t>
            </a:r>
            <a:r>
              <a:rPr lang="en-US" dirty="0" smtClean="0"/>
              <a:t>Final Impression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Prepare Patient for Final </a:t>
            </a:r>
            <a:r>
              <a:rPr lang="en-US" dirty="0" smtClean="0"/>
              <a:t>Impression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66800" y="2286000"/>
            <a:ext cx="7010400" cy="41148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Drying the Mouth Prior Impression </a:t>
            </a:r>
            <a:endParaRPr lang="en-US" sz="3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For </a:t>
            </a:r>
            <a:r>
              <a:rPr lang="en-US" dirty="0" err="1" smtClean="0"/>
              <a:t>polyvinylsiloxane</a:t>
            </a:r>
            <a:r>
              <a:rPr lang="en-US" dirty="0" smtClean="0"/>
              <a:t>, the mouth should be absolutely </a:t>
            </a:r>
            <a:r>
              <a:rPr lang="en-US" dirty="0" smtClean="0"/>
              <a:t>dry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For zinc oxide </a:t>
            </a:r>
            <a:r>
              <a:rPr lang="en-US" dirty="0" err="1" smtClean="0"/>
              <a:t>eugenol</a:t>
            </a:r>
            <a:r>
              <a:rPr lang="en-US" dirty="0" smtClean="0"/>
              <a:t>, should be relatively dry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r>
              <a:rPr lang="en-US" dirty="0" smtClean="0"/>
              <a:t>Anatomy of </a:t>
            </a:r>
            <a:r>
              <a:rPr lang="en-US" dirty="0" smtClean="0"/>
              <a:t>Edentulous Maxilla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305300" cy="41148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Primary stress </a:t>
            </a:r>
            <a:r>
              <a:rPr lang="en-US" i="0" dirty="0" smtClean="0">
                <a:latin typeface="Comic Sans MS" pitchFamily="66" charset="0"/>
              </a:rPr>
              <a:t>bearing area</a:t>
            </a:r>
            <a:endParaRPr lang="en-US" i="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en-US" sz="2400" i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Horizontal </a:t>
            </a:r>
            <a:r>
              <a:rPr lang="en-US" sz="2400" i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portion of </a:t>
            </a:r>
            <a:r>
              <a:rPr lang="en-US" sz="2400" i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hard palate </a:t>
            </a:r>
            <a:r>
              <a:rPr lang="en-US" sz="2400" i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(1)</a:t>
            </a:r>
          </a:p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Secondary stress </a:t>
            </a:r>
            <a:r>
              <a:rPr lang="en-US" i="0" dirty="0" smtClean="0">
                <a:latin typeface="Comic Sans MS" pitchFamily="66" charset="0"/>
              </a:rPr>
              <a:t>bearing area</a:t>
            </a:r>
            <a:endParaRPr lang="en-US" i="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i="0" dirty="0" smtClean="0">
                <a:latin typeface="Comic Sans MS" pitchFamily="66" charset="0"/>
              </a:rPr>
              <a:t> 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Ridge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crest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&amp; </a:t>
            </a:r>
            <a:r>
              <a:rPr lang="en-US" sz="2400" i="0" dirty="0" err="1" smtClean="0">
                <a:solidFill>
                  <a:srgbClr val="00B050"/>
                </a:solidFill>
                <a:latin typeface="Comic Sans MS" pitchFamily="66" charset="0"/>
              </a:rPr>
              <a:t>rugae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 (2)</a:t>
            </a:r>
          </a:p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Non </a:t>
            </a:r>
            <a:r>
              <a:rPr lang="en-US" i="0" dirty="0" smtClean="0">
                <a:latin typeface="Comic Sans MS" pitchFamily="66" charset="0"/>
              </a:rPr>
              <a:t>stress bearing area</a:t>
            </a:r>
          </a:p>
          <a:p>
            <a:pPr>
              <a:buNone/>
            </a:pPr>
            <a:r>
              <a:rPr lang="en-US" i="0" dirty="0" smtClean="0">
                <a:latin typeface="Comic Sans MS" pitchFamily="66" charset="0"/>
              </a:rPr>
              <a:t>  </a:t>
            </a: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Ridge </a:t>
            </a: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slopes ( n/c )</a:t>
            </a:r>
            <a:endParaRPr lang="en-US" sz="2400" i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81200"/>
            <a:ext cx="4076700" cy="33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Preparing the </a:t>
            </a:r>
            <a:r>
              <a:rPr lang="en-US" sz="4000" dirty="0" smtClean="0">
                <a:solidFill>
                  <a:srgbClr val="FFFF00"/>
                </a:solidFill>
              </a:rPr>
              <a:t>Custom Tray </a:t>
            </a:r>
            <a:r>
              <a:rPr lang="en-US" sz="4000" dirty="0" smtClean="0">
                <a:solidFill>
                  <a:srgbClr val="FFFF00"/>
                </a:solidFill>
              </a:rPr>
              <a:t>to </a:t>
            </a:r>
            <a:r>
              <a:rPr lang="en-US" sz="4000" dirty="0" smtClean="0">
                <a:solidFill>
                  <a:srgbClr val="FFFF00"/>
                </a:solidFill>
              </a:rPr>
              <a:t>Secure </a:t>
            </a:r>
            <a:r>
              <a:rPr lang="en-US" sz="4000" dirty="0" smtClean="0">
                <a:solidFill>
                  <a:srgbClr val="FFFF00"/>
                </a:solidFill>
              </a:rPr>
              <a:t>the </a:t>
            </a:r>
            <a:r>
              <a:rPr lang="en-US" sz="4000" dirty="0" smtClean="0">
                <a:solidFill>
                  <a:srgbClr val="FFFF00"/>
                </a:solidFill>
              </a:rPr>
              <a:t>Final </a:t>
            </a:r>
            <a:r>
              <a:rPr lang="en-US" sz="4000" dirty="0" smtClean="0">
                <a:solidFill>
                  <a:srgbClr val="FFFF00"/>
                </a:solidFill>
              </a:rPr>
              <a:t>I</a:t>
            </a:r>
            <a:r>
              <a:rPr lang="en-US" sz="4000" dirty="0" smtClean="0">
                <a:solidFill>
                  <a:srgbClr val="FFFF00"/>
                </a:solidFill>
              </a:rPr>
              <a:t>mpression</a:t>
            </a:r>
            <a:endParaRPr lang="en-US" sz="4000" dirty="0">
              <a:cs typeface="+mj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2362200"/>
            <a:ext cx="6311900" cy="3465513"/>
          </a:xfrm>
        </p:spPr>
        <p:txBody>
          <a:bodyPr/>
          <a:lstStyle/>
          <a:p>
            <a:pPr>
              <a:buFont typeface="Wingdings" pitchFamily="1" charset="2"/>
              <a:buChar char=""/>
              <a:defRPr/>
            </a:pPr>
            <a:r>
              <a:rPr lang="en-US" dirty="0" smtClean="0">
                <a:cs typeface="+mn-cs"/>
              </a:rPr>
              <a:t>Remove </a:t>
            </a:r>
            <a:r>
              <a:rPr lang="en-US" dirty="0">
                <a:cs typeface="+mn-cs"/>
              </a:rPr>
              <a:t>minimal amount </a:t>
            </a:r>
            <a:r>
              <a:rPr lang="en-US" dirty="0" smtClean="0">
                <a:cs typeface="+mn-cs"/>
              </a:rPr>
              <a:t>of </a:t>
            </a:r>
            <a:r>
              <a:rPr lang="en-US" dirty="0" smtClean="0"/>
              <a:t>compound from </a:t>
            </a:r>
            <a:r>
              <a:rPr lang="en-US" dirty="0">
                <a:cs typeface="+mn-cs"/>
              </a:rPr>
              <a:t>undercuts that will still allow for tray </a:t>
            </a:r>
            <a:r>
              <a:rPr lang="en-US" dirty="0" smtClean="0">
                <a:cs typeface="+mn-cs"/>
              </a:rPr>
              <a:t>seating</a:t>
            </a:r>
          </a:p>
          <a:p>
            <a:pPr>
              <a:buFont typeface="Wingdings" pitchFamily="1" charset="2"/>
              <a:buChar char=""/>
              <a:defRPr/>
            </a:pPr>
            <a:r>
              <a:rPr lang="en-US" dirty="0" smtClean="0"/>
              <a:t>Remove remaining pink wax spacer</a:t>
            </a:r>
          </a:p>
          <a:p>
            <a:pPr eaLnBrk="1" hangingPunct="1"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Preparing the Custom Tray to Secure the Final Impression</a:t>
            </a:r>
            <a:endParaRPr lang="en-US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holes </a:t>
            </a:r>
            <a:r>
              <a:rPr lang="en-US" dirty="0" smtClean="0"/>
              <a:t>with no. </a:t>
            </a:r>
            <a:r>
              <a:rPr lang="en-US" dirty="0" smtClean="0"/>
              <a:t>6 round </a:t>
            </a:r>
            <a:r>
              <a:rPr lang="en-US" dirty="0" smtClean="0"/>
              <a:t>bur </a:t>
            </a:r>
            <a:r>
              <a:rPr lang="en-US" dirty="0" smtClean="0"/>
              <a:t>in </a:t>
            </a:r>
            <a:r>
              <a:rPr lang="en-US" dirty="0" smtClean="0"/>
              <a:t>tray to allow release of hydraulic pressure</a:t>
            </a:r>
          </a:p>
          <a:p>
            <a:pPr>
              <a:defRPr/>
            </a:pPr>
            <a:r>
              <a:rPr lang="en-US" dirty="0" smtClean="0"/>
              <a:t>Place small holes all along midline and </a:t>
            </a:r>
            <a:r>
              <a:rPr lang="en-US" dirty="0" smtClean="0"/>
              <a:t>along the ridge crest of maxillary </a:t>
            </a:r>
            <a:r>
              <a:rPr lang="en-US" dirty="0" smtClean="0"/>
              <a:t>tray.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Place </a:t>
            </a:r>
            <a:r>
              <a:rPr lang="en-US" dirty="0" smtClean="0"/>
              <a:t>holes along the ridge crest of </a:t>
            </a:r>
            <a:r>
              <a:rPr lang="en-US" dirty="0" err="1" smtClean="0"/>
              <a:t>mandibular</a:t>
            </a:r>
            <a:r>
              <a:rPr lang="en-US" dirty="0" smtClean="0"/>
              <a:t> tray.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Preparing the Custom Tray to Secure the Final Impression</a:t>
            </a:r>
            <a:endParaRPr lang="en-US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3619500" cy="41148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Apply adhesive if the impression material </a:t>
            </a:r>
            <a:r>
              <a:rPr lang="en-US" sz="3200" dirty="0" err="1" smtClean="0"/>
              <a:t>doesnot</a:t>
            </a:r>
            <a:r>
              <a:rPr lang="en-US" sz="3200" dirty="0" smtClean="0"/>
              <a:t> adhere to tray like </a:t>
            </a:r>
            <a:r>
              <a:rPr lang="en-US" sz="3200" dirty="0" err="1" smtClean="0">
                <a:solidFill>
                  <a:srgbClr val="FF0000"/>
                </a:solidFill>
              </a:rPr>
              <a:t>polyvinylsiloxane</a:t>
            </a:r>
            <a:endParaRPr lang="en-US" sz="3200" dirty="0" smtClean="0"/>
          </a:p>
          <a:p>
            <a:pPr>
              <a:defRPr/>
            </a:pPr>
            <a:r>
              <a:rPr lang="en-US" sz="3200" dirty="0" smtClean="0"/>
              <a:t> </a:t>
            </a:r>
            <a:r>
              <a:rPr lang="en-US" sz="3200" dirty="0" smtClean="0"/>
              <a:t>Paint inside of tray &amp; border molding </a:t>
            </a:r>
          </a:p>
          <a:p>
            <a:pPr>
              <a:defRPr/>
            </a:pPr>
            <a:r>
              <a:rPr lang="en-US" sz="3200" dirty="0" smtClean="0"/>
              <a:t>Allow to dry 7-15 </a:t>
            </a:r>
            <a:r>
              <a:rPr lang="en-US" sz="3200" dirty="0" smtClean="0"/>
              <a:t>minutes</a:t>
            </a:r>
            <a:endParaRPr lang="en-US" sz="3200" dirty="0" smtClean="0"/>
          </a:p>
        </p:txBody>
      </p:sp>
      <p:pic>
        <p:nvPicPr>
          <p:cNvPr id="5" name="Picture 4" descr="fi16/73                                                        0001711A Hard Disk                      B38A8E6B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080"/>
          <a:stretch>
            <a:fillRect/>
          </a:stretch>
        </p:blipFill>
        <p:spPr bwMode="auto">
          <a:xfrm>
            <a:off x="4876800" y="1981200"/>
            <a:ext cx="3162300" cy="2293516"/>
          </a:xfrm>
          <a:prstGeom prst="rect">
            <a:avLst/>
          </a:prstGeom>
          <a:noFill/>
        </p:spPr>
      </p:pic>
      <p:pic>
        <p:nvPicPr>
          <p:cNvPr id="6" name="Picture 5" descr="fi17/73                                                        0001711A Hard Disk                      B38A8E6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419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 </a:t>
            </a:r>
            <a:r>
              <a:rPr lang="en-US" dirty="0" smtClean="0">
                <a:cs typeface="+mj-cs"/>
              </a:rPr>
              <a:t>Loading Impression </a:t>
            </a:r>
            <a:r>
              <a:rPr lang="en-US" dirty="0">
                <a:cs typeface="+mj-cs"/>
              </a:rPr>
              <a:t>Material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905000"/>
            <a:ext cx="3162300" cy="4572000"/>
          </a:xfrm>
        </p:spPr>
        <p:txBody>
          <a:bodyPr/>
          <a:lstStyle/>
          <a:p>
            <a:pPr>
              <a:buFont typeface="Wingdings" pitchFamily="1" charset="2"/>
              <a:buChar char=""/>
              <a:defRPr/>
            </a:pPr>
            <a:r>
              <a:rPr lang="en-US" sz="3200" dirty="0" smtClean="0"/>
              <a:t>Enough material to replace wax spacer</a:t>
            </a:r>
          </a:p>
          <a:p>
            <a:pPr>
              <a:defRPr/>
            </a:pPr>
            <a:r>
              <a:rPr lang="en-US" sz="3200" dirty="0" smtClean="0"/>
              <a:t>Load </a:t>
            </a:r>
            <a:r>
              <a:rPr lang="en-US" sz="3200" dirty="0" smtClean="0"/>
              <a:t>quickly </a:t>
            </a:r>
          </a:p>
          <a:p>
            <a:pPr>
              <a:defRPr/>
            </a:pPr>
            <a:r>
              <a:rPr lang="en-US" sz="3200" dirty="0" smtClean="0"/>
              <a:t>Avoid bubbles when loading tray</a:t>
            </a:r>
          </a:p>
          <a:p>
            <a:pPr eaLnBrk="1" hangingPunct="1">
              <a:buFont typeface="Wingdings" pitchFamily="1" charset="2"/>
              <a:buChar char=""/>
              <a:defRPr/>
            </a:pPr>
            <a:endParaRPr lang="en-US" dirty="0">
              <a:cs typeface="+mn-cs"/>
            </a:endParaRPr>
          </a:p>
        </p:txBody>
      </p:sp>
      <p:pic>
        <p:nvPicPr>
          <p:cNvPr id="7" name="Picture 4" descr="fi24/73                                                        0001711A Hard Disk                      B38A8E6B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3162300" cy="2108200"/>
          </a:xfrm>
          <a:prstGeom prst="rect">
            <a:avLst/>
          </a:prstGeom>
          <a:noFill/>
        </p:spPr>
      </p:pic>
      <p:pic>
        <p:nvPicPr>
          <p:cNvPr id="8" name="Picture 5" descr="fi25/73                                                        0001711A Hard Disk                      B38A8E6B:"/>
          <p:cNvPicPr>
            <a:picLocks noChangeAspect="1" noChangeArrowheads="1"/>
          </p:cNvPicPr>
          <p:nvPr/>
        </p:nvPicPr>
        <p:blipFill>
          <a:blip r:embed="rId4" cstate="print"/>
          <a:srcRect r="13953"/>
          <a:stretch>
            <a:fillRect/>
          </a:stretch>
        </p:blipFill>
        <p:spPr bwMode="auto">
          <a:xfrm>
            <a:off x="4724400" y="41148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Loading Impression Material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 all border molding with impression </a:t>
            </a:r>
            <a:r>
              <a:rPr lang="en-US" dirty="0" smtClean="0"/>
              <a:t>material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4" descr="fi26/73                                                        0001711A Hard Disk                      B38A8E6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81400"/>
            <a:ext cx="4495800" cy="299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 Insertion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side of tray against </a:t>
            </a:r>
            <a:r>
              <a:rPr lang="en-US" dirty="0" err="1" smtClean="0"/>
              <a:t>commissure</a:t>
            </a:r>
            <a:r>
              <a:rPr lang="en-US" dirty="0" smtClean="0"/>
              <a:t> of mouth &amp; rotating the tray into place while pulling outward on the </a:t>
            </a:r>
            <a:r>
              <a:rPr lang="en-US" dirty="0" err="1" smtClean="0"/>
              <a:t>commissure</a:t>
            </a:r>
            <a:r>
              <a:rPr lang="en-US" dirty="0" smtClean="0"/>
              <a:t> of the </a:t>
            </a:r>
            <a:r>
              <a:rPr lang="en-US" dirty="0" err="1" smtClean="0"/>
              <a:t>contralateral</a:t>
            </a:r>
            <a:r>
              <a:rPr lang="en-US" dirty="0" smtClean="0"/>
              <a:t> </a:t>
            </a:r>
            <a:r>
              <a:rPr lang="en-US" dirty="0" smtClean="0"/>
              <a:t>side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Impression Insertion</a:t>
            </a:r>
            <a:endParaRPr lang="en-US" dirty="0"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Go through border molding movements, hold tray in place until PVS is set</a:t>
            </a:r>
          </a:p>
          <a:p>
            <a:pPr eaLnBrk="1" hangingPunct="1">
              <a:lnSpc>
                <a:spcPct val="90000"/>
              </a:lnSpc>
              <a:buFont typeface="Wingdings" pitchFamily="1" charset="2"/>
              <a:buChar char=""/>
              <a:defRPr/>
            </a:pPr>
            <a:r>
              <a:rPr lang="en-US" dirty="0">
                <a:cs typeface="+mn-cs"/>
              </a:rPr>
              <a:t>For </a:t>
            </a:r>
            <a:r>
              <a:rPr lang="en-US" dirty="0" err="1">
                <a:cs typeface="+mn-cs"/>
              </a:rPr>
              <a:t>mandibular</a:t>
            </a:r>
            <a:r>
              <a:rPr lang="en-US" dirty="0">
                <a:cs typeface="+mn-cs"/>
              </a:rPr>
              <a:t> </a:t>
            </a:r>
            <a:r>
              <a:rPr lang="en-US" dirty="0" smtClean="0">
                <a:cs typeface="+mn-cs"/>
              </a:rPr>
              <a:t>impression: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 </a:t>
            </a:r>
            <a:r>
              <a:rPr lang="en-US" dirty="0" smtClean="0"/>
              <a:t>   -</a:t>
            </a:r>
            <a:r>
              <a:rPr lang="en-US" sz="2800" dirty="0" smtClean="0">
                <a:cs typeface="+mn-cs"/>
              </a:rPr>
              <a:t>start </a:t>
            </a:r>
            <a:r>
              <a:rPr lang="en-US" sz="2800" dirty="0">
                <a:cs typeface="+mn-cs"/>
              </a:rPr>
              <a:t>with </a:t>
            </a:r>
            <a:r>
              <a:rPr lang="en-US" sz="2800" dirty="0" smtClean="0">
                <a:cs typeface="+mn-cs"/>
              </a:rPr>
              <a:t>lingual </a:t>
            </a:r>
            <a:r>
              <a:rPr lang="en-US" sz="2800" dirty="0">
                <a:cs typeface="+mn-cs"/>
              </a:rPr>
              <a:t>movements, finishing </a:t>
            </a:r>
            <a:r>
              <a:rPr lang="en-US" sz="2800" dirty="0" smtClean="0">
                <a:cs typeface="+mn-cs"/>
              </a:rPr>
              <a:t>with posterior </a:t>
            </a:r>
            <a:r>
              <a:rPr lang="en-US" sz="2800" dirty="0" err="1">
                <a:cs typeface="+mn-cs"/>
              </a:rPr>
              <a:t>buccal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smtClean="0">
                <a:cs typeface="+mn-cs"/>
              </a:rPr>
              <a:t>movements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800" dirty="0" smtClean="0"/>
              <a:t>    -Have patient </a:t>
            </a:r>
            <a:r>
              <a:rPr lang="en-US" sz="2800" dirty="0" smtClean="0"/>
              <a:t>move </a:t>
            </a:r>
            <a:r>
              <a:rPr lang="en-US" sz="2800" dirty="0" smtClean="0"/>
              <a:t>tongue &amp; keep </a:t>
            </a:r>
            <a:r>
              <a:rPr lang="en-US" sz="2800" dirty="0" smtClean="0"/>
              <a:t>it in protruded position till </a:t>
            </a:r>
            <a:r>
              <a:rPr lang="en-US" sz="2800" dirty="0" smtClean="0"/>
              <a:t>impression sets</a:t>
            </a:r>
            <a:endParaRPr lang="en-US" sz="2800" dirty="0">
              <a:cs typeface="+mn-cs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dirty="0" smtClean="0">
                <a:cs typeface="+mn-cs"/>
              </a:rPr>
              <a:t>    -Have </a:t>
            </a:r>
            <a:r>
              <a:rPr lang="en-US" sz="2800" dirty="0">
                <a:cs typeface="+mn-cs"/>
              </a:rPr>
              <a:t>patient close to a relaxed position while </a:t>
            </a:r>
            <a:r>
              <a:rPr lang="en-US" sz="2800" dirty="0" smtClean="0">
                <a:cs typeface="+mn-cs"/>
              </a:rPr>
              <a:t>impression </a:t>
            </a:r>
            <a:r>
              <a:rPr lang="en-US" sz="2800" dirty="0">
                <a:cs typeface="+mn-cs"/>
              </a:rPr>
              <a:t>sets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34146" name="Slide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1618" name="شريحة" r:id="rId3" imgW="1825794" imgH="136851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2" name="Slide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 sz="4000" dirty="0" smtClean="0"/>
              <a:t>Anatomy of </a:t>
            </a:r>
            <a:r>
              <a:rPr lang="en-US" sz="4000" dirty="0" smtClean="0"/>
              <a:t>Edentulous </a:t>
            </a:r>
            <a:r>
              <a:rPr lang="en-US" sz="4000" dirty="0" smtClean="0"/>
              <a:t>Mandible</a:t>
            </a:r>
            <a:endParaRPr lang="en-US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610100" cy="41148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Primary stress bearing </a:t>
            </a:r>
            <a:r>
              <a:rPr lang="en-US" i="0" dirty="0" smtClean="0">
                <a:latin typeface="Comic Sans MS" pitchFamily="66" charset="0"/>
              </a:rPr>
              <a:t>area </a:t>
            </a:r>
          </a:p>
          <a:p>
            <a:pPr>
              <a:buNone/>
            </a:pP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i="0" dirty="0" err="1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Buccal</a:t>
            </a: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shelf </a:t>
            </a: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sz="2400" i="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omic Sans MS" pitchFamily="66" charset="0"/>
              </a:rPr>
              <a:t>1)</a:t>
            </a:r>
          </a:p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Secondary stress </a:t>
            </a:r>
            <a:r>
              <a:rPr lang="en-US" i="0" dirty="0" smtClean="0">
                <a:latin typeface="Comic Sans MS" pitchFamily="66" charset="0"/>
              </a:rPr>
              <a:t>bearing area</a:t>
            </a:r>
          </a:p>
          <a:p>
            <a:pPr>
              <a:buNone/>
            </a:pPr>
            <a:r>
              <a:rPr lang="en-US" i="0" dirty="0" smtClean="0">
                <a:latin typeface="Comic Sans MS" pitchFamily="66" charset="0"/>
              </a:rPr>
              <a:t>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Ridge crest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&amp; genial tubercles </a:t>
            </a:r>
            <a:r>
              <a:rPr lang="en-US" sz="2400" i="0" dirty="0" smtClean="0">
                <a:solidFill>
                  <a:srgbClr val="00B050"/>
                </a:solidFill>
                <a:latin typeface="Comic Sans MS" pitchFamily="66" charset="0"/>
              </a:rPr>
              <a:t>(2)</a:t>
            </a:r>
          </a:p>
          <a:p>
            <a:pPr>
              <a:buFont typeface="Courier New" pitchFamily="49" charset="0"/>
              <a:buChar char="o"/>
            </a:pPr>
            <a:r>
              <a:rPr lang="en-US" i="0" dirty="0" smtClean="0">
                <a:latin typeface="Comic Sans MS" pitchFamily="66" charset="0"/>
              </a:rPr>
              <a:t>Non stress bearing </a:t>
            </a:r>
            <a:r>
              <a:rPr lang="en-US" i="0" dirty="0" smtClean="0">
                <a:latin typeface="Comic Sans MS" pitchFamily="66" charset="0"/>
              </a:rPr>
              <a:t>area: </a:t>
            </a:r>
          </a:p>
          <a:p>
            <a:pPr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  Labial </a:t>
            </a: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and lingual </a:t>
            </a: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inclines (n/c</a:t>
            </a:r>
            <a:r>
              <a:rPr lang="en-US" sz="2400" i="0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sz="2400" i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09800"/>
            <a:ext cx="35052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6" name="شريحة" r:id="rId3" imgW="4215448" imgH="316389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71600" y="1981200"/>
            <a:ext cx="6477000" cy="4114800"/>
          </a:xfrm>
        </p:spPr>
        <p:txBody>
          <a:bodyPr/>
          <a:lstStyle/>
          <a:p>
            <a:pPr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 Refer to “Final Impression” &amp; “Evaluation of Final Impression” Videos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90600" y="2286000"/>
            <a:ext cx="7391400" cy="3465513"/>
          </a:xfrm>
        </p:spPr>
        <p:txBody>
          <a:bodyPr/>
          <a:lstStyle/>
          <a:p>
            <a:pPr algn="ctr">
              <a:buNone/>
            </a:pPr>
            <a:r>
              <a:rPr lang="en-US" sz="4800" i="0" dirty="0" smtClean="0">
                <a:solidFill>
                  <a:srgbClr val="FFFF00"/>
                </a:solidFill>
              </a:rPr>
              <a:t>When </a:t>
            </a:r>
            <a:r>
              <a:rPr lang="en-US" sz="4800" i="0" dirty="0" smtClean="0">
                <a:solidFill>
                  <a:srgbClr val="FFFF00"/>
                </a:solidFill>
              </a:rPr>
              <a:t>Should </a:t>
            </a:r>
            <a:r>
              <a:rPr lang="en-US" sz="4800" i="0" dirty="0" smtClean="0">
                <a:solidFill>
                  <a:srgbClr val="FFFF00"/>
                </a:solidFill>
              </a:rPr>
              <a:t>you </a:t>
            </a:r>
            <a:r>
              <a:rPr lang="en-US" sz="4800" i="0" dirty="0" smtClean="0">
                <a:solidFill>
                  <a:srgbClr val="FFFF00"/>
                </a:solidFill>
              </a:rPr>
              <a:t>Remake </a:t>
            </a:r>
            <a:r>
              <a:rPr lang="en-US" sz="4800" i="0" dirty="0" smtClean="0">
                <a:solidFill>
                  <a:srgbClr val="FFFF00"/>
                </a:solidFill>
              </a:rPr>
              <a:t>the </a:t>
            </a:r>
            <a:r>
              <a:rPr lang="en-US" sz="4800" i="0" dirty="0" smtClean="0">
                <a:solidFill>
                  <a:srgbClr val="FFFF00"/>
                </a:solidFill>
              </a:rPr>
              <a:t>Final </a:t>
            </a:r>
            <a:r>
              <a:rPr lang="en-US" sz="4800" i="0" dirty="0" smtClean="0">
                <a:solidFill>
                  <a:srgbClr val="FFFF00"/>
                </a:solidFill>
              </a:rPr>
              <a:t>I</a:t>
            </a:r>
            <a:r>
              <a:rPr lang="en-US" sz="4800" i="0" dirty="0" smtClean="0">
                <a:solidFill>
                  <a:srgbClr val="FFFF00"/>
                </a:solidFill>
              </a:rPr>
              <a:t>mpression</a:t>
            </a:r>
            <a:r>
              <a:rPr lang="en-US" sz="4800" i="0" dirty="0" smtClean="0">
                <a:solidFill>
                  <a:srgbClr val="FFFF00"/>
                </a:solidFill>
              </a:rPr>
              <a:t>?</a:t>
            </a:r>
            <a:endParaRPr lang="en-US" sz="48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Reasons for </a:t>
            </a:r>
            <a:r>
              <a:rPr lang="en-US" dirty="0" smtClean="0">
                <a:solidFill>
                  <a:srgbClr val="FFFF00"/>
                </a:solidFill>
              </a:rPr>
              <a:t>Repeating </a:t>
            </a:r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 smtClean="0">
                <a:solidFill>
                  <a:srgbClr val="FFFF00"/>
                </a:solidFill>
              </a:rPr>
              <a:t>Impression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81204"/>
            <a:ext cx="7772400" cy="346551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Incorrect positioning of the tray (the most common reason)</a:t>
            </a:r>
          </a:p>
          <a:p>
            <a:pPr marL="609600" indent="-609600" eaLnBrk="1" hangingPunct="1">
              <a:buFont typeface="Comic Sans MS" pitchFamily="66" charset="0"/>
              <a:buAutoNum type="arabicPeriod"/>
              <a:defRPr/>
            </a:pPr>
            <a:r>
              <a:rPr lang="en-US" dirty="0" smtClean="0"/>
              <a:t> A thick </a:t>
            </a:r>
            <a:r>
              <a:rPr lang="en-US" dirty="0" err="1" smtClean="0"/>
              <a:t>buccal</a:t>
            </a:r>
            <a:r>
              <a:rPr lang="en-US" dirty="0" smtClean="0"/>
              <a:t> border on one side with a thin </a:t>
            </a:r>
            <a:r>
              <a:rPr lang="en-US" dirty="0" err="1" smtClean="0"/>
              <a:t>buccal</a:t>
            </a:r>
            <a:r>
              <a:rPr lang="en-US" dirty="0" smtClean="0"/>
              <a:t> border on the opposite side (the tray was out of position in the direction of thick border)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2.  A thin labial border with the tray showing on the inside surface of the labial flange (the tray was placed too far </a:t>
            </a:r>
            <a:r>
              <a:rPr lang="en-US" dirty="0" err="1" smtClean="0"/>
              <a:t>posteriorly</a:t>
            </a:r>
            <a:r>
              <a:rPr lang="en-US" dirty="0" smtClean="0"/>
              <a:t> &amp; not centered correctly over the anterior ridge)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3.  A thick lingual border on one side with a thin lingual border on the opposite side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(the lower tray was out of position in the direction of thin border)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4. A thin anterior lingual border with the tray showing on the inside surface of the lingual flange &amp; a thick labial border (the lower tray was too far forward)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5. Excess thickness of impression material over the fitting surface of the tray &amp; material unsupported by the border of the tray (the tray was not </a:t>
            </a:r>
            <a:r>
              <a:rPr lang="en-US" dirty="0" err="1" smtClean="0"/>
              <a:t>seatd</a:t>
            </a:r>
            <a:r>
              <a:rPr lang="en-US" dirty="0" smtClean="0"/>
              <a:t> down sufficiently on residual ridge)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6. The tray showing through the impression material over the fitting surface of the tray &amp; the borders showing through the final impression material (the tray has been seated on residual ridge with excessive pressure)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Other </a:t>
            </a:r>
            <a:r>
              <a:rPr lang="en-US" sz="4000" dirty="0" smtClean="0">
                <a:solidFill>
                  <a:srgbClr val="FFFF00"/>
                </a:solidFill>
              </a:rPr>
              <a:t>reasons </a:t>
            </a:r>
            <a:r>
              <a:rPr lang="en-US" sz="4000" dirty="0" smtClean="0">
                <a:solidFill>
                  <a:srgbClr val="FFFF00"/>
                </a:solidFill>
              </a:rPr>
              <a:t>to </a:t>
            </a:r>
            <a:r>
              <a:rPr lang="en-US" sz="4000" dirty="0" smtClean="0">
                <a:solidFill>
                  <a:srgbClr val="FFFF00"/>
                </a:solidFill>
              </a:rPr>
              <a:t>Repeat </a:t>
            </a:r>
            <a:r>
              <a:rPr lang="en-US" sz="4000" dirty="0" smtClean="0">
                <a:solidFill>
                  <a:srgbClr val="FFFF00"/>
                </a:solidFill>
              </a:rPr>
              <a:t>an </a:t>
            </a:r>
            <a:r>
              <a:rPr lang="en-US" sz="4000" dirty="0" smtClean="0">
                <a:solidFill>
                  <a:srgbClr val="FFFF00"/>
                </a:solidFill>
              </a:rPr>
              <a:t>Impression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81204"/>
            <a:ext cx="7073900" cy="346551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sz="2800" dirty="0" smtClean="0"/>
              <a:t>Voids that are too large to be corrected accurately 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sz="2800" dirty="0" smtClean="0"/>
              <a:t>Incorrect consistency of the final impression material 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sz="2800" dirty="0" smtClean="0"/>
              <a:t>Movement of the tray while the final impression material was setting 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sz="2800" dirty="0" smtClean="0"/>
              <a:t>The use of either too much or too little impression material 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sz="2800" dirty="0" smtClean="0"/>
              <a:t>Incorrect border molding </a:t>
            </a:r>
            <a:r>
              <a:rPr lang="en-US" sz="2800" dirty="0" smtClean="0"/>
              <a:t>procedures</a:t>
            </a:r>
            <a:endParaRPr lang="en-US" sz="2800" dirty="0" smtClean="0"/>
          </a:p>
          <a:p>
            <a:pPr marL="609600" indent="-609600" eaLnBrk="1" hangingPunct="1">
              <a:buFont typeface="Wingdings" pitchFamily="2" charset="2"/>
              <a:buAutoNum type="arabicParenR"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802" y="2346327"/>
            <a:ext cx="7868356" cy="3465513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Factors Which Complicate Impression Making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1143000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Factors </a:t>
            </a:r>
            <a:r>
              <a:rPr lang="en-US" sz="4000" dirty="0" smtClean="0">
                <a:solidFill>
                  <a:srgbClr val="FFFF00"/>
                </a:solidFill>
              </a:rPr>
              <a:t>Which </a:t>
            </a:r>
            <a:r>
              <a:rPr lang="en-US" sz="4000" dirty="0" smtClean="0">
                <a:solidFill>
                  <a:srgbClr val="FFFF00"/>
                </a:solidFill>
              </a:rPr>
              <a:t>C</a:t>
            </a:r>
            <a:r>
              <a:rPr lang="en-US" sz="4000" dirty="0" smtClean="0">
                <a:solidFill>
                  <a:srgbClr val="FFFF00"/>
                </a:solidFill>
              </a:rPr>
              <a:t>omplicate </a:t>
            </a:r>
            <a:r>
              <a:rPr lang="en-US" sz="4000" dirty="0" smtClean="0">
                <a:solidFill>
                  <a:srgbClr val="FFFF00"/>
                </a:solidFill>
              </a:rPr>
              <a:t>I</a:t>
            </a:r>
            <a:r>
              <a:rPr lang="en-US" sz="4000" dirty="0" smtClean="0">
                <a:solidFill>
                  <a:srgbClr val="FFFF00"/>
                </a:solidFill>
              </a:rPr>
              <a:t>mpression </a:t>
            </a:r>
            <a:r>
              <a:rPr lang="en-US" sz="4000" dirty="0" smtClean="0">
                <a:solidFill>
                  <a:srgbClr val="FFFF00"/>
                </a:solidFill>
              </a:rPr>
              <a:t>M</a:t>
            </a:r>
            <a:r>
              <a:rPr lang="en-US" sz="4000" dirty="0" smtClean="0">
                <a:solidFill>
                  <a:srgbClr val="FFFF00"/>
                </a:solidFill>
              </a:rPr>
              <a:t>aking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1600200" y="2514600"/>
            <a:ext cx="6477000" cy="41148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rgbClr val="FF0000"/>
                </a:solidFill>
              </a:rPr>
              <a:t>Uncooperative patients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 err="1" smtClean="0"/>
              <a:t>Cosultation</a:t>
            </a:r>
            <a:r>
              <a:rPr lang="en-US" dirty="0" smtClean="0"/>
              <a:t> with the concerned physician, counseling or even premedication  is usually indicated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Border </a:t>
            </a:r>
            <a:r>
              <a:rPr lang="en-US" dirty="0" smtClean="0">
                <a:solidFill>
                  <a:srgbClr val="FFFF00"/>
                </a:solidFill>
              </a:rPr>
              <a:t>Molding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305300" cy="4114800"/>
          </a:xfrm>
        </p:spPr>
        <p:txBody>
          <a:bodyPr/>
          <a:lstStyle/>
          <a:p>
            <a:pPr>
              <a:buNone/>
            </a:pPr>
            <a:r>
              <a:rPr lang="en-US" i="0" dirty="0" smtClean="0"/>
              <a:t>The </a:t>
            </a:r>
            <a:r>
              <a:rPr lang="en-US" i="0" dirty="0" smtClean="0"/>
              <a:t>shaping of the border </a:t>
            </a:r>
            <a:r>
              <a:rPr lang="en-US" i="0" dirty="0" smtClean="0"/>
              <a:t>areas of </a:t>
            </a:r>
            <a:r>
              <a:rPr lang="en-US" i="0" dirty="0" smtClean="0"/>
              <a:t>an impression </a:t>
            </a:r>
            <a:r>
              <a:rPr lang="en-US" i="0" dirty="0" smtClean="0"/>
              <a:t>tray by functional </a:t>
            </a:r>
            <a:r>
              <a:rPr lang="en-US" i="0" dirty="0" smtClean="0"/>
              <a:t>or manual manipulation </a:t>
            </a:r>
            <a:r>
              <a:rPr lang="en-US" i="0" dirty="0" smtClean="0"/>
              <a:t>of the </a:t>
            </a:r>
            <a:r>
              <a:rPr lang="en-US" i="0" dirty="0" smtClean="0"/>
              <a:t>soft tissue adjacent to the borders to duplicate the contour </a:t>
            </a:r>
            <a:r>
              <a:rPr lang="en-US" i="0" dirty="0" smtClean="0"/>
              <a:t>and size of </a:t>
            </a:r>
            <a:r>
              <a:rPr lang="en-US" i="0" dirty="0" smtClean="0"/>
              <a:t>the </a:t>
            </a:r>
            <a:r>
              <a:rPr lang="en-US" i="0" dirty="0" smtClean="0"/>
              <a:t>vestibule</a:t>
            </a:r>
          </a:p>
          <a:p>
            <a:pPr>
              <a:buNone/>
            </a:pPr>
            <a:endParaRPr lang="en-US" i="0" dirty="0" smtClean="0">
              <a:latin typeface="Garamond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600200" y="6396335"/>
            <a:ext cx="5772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The glossary of </a:t>
            </a:r>
            <a:r>
              <a:rPr lang="en-US" dirty="0" err="1" smtClean="0">
                <a:solidFill>
                  <a:srgbClr val="FF0000"/>
                </a:solidFill>
              </a:rPr>
              <a:t>prosthodontic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terms, 2005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8" descr="bm46/61                                                        0001659BMacintosh HD                   ABA78158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86000"/>
            <a:ext cx="3429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Factors Which Complicate Impression Making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1600200" y="2286000"/>
            <a:ext cx="6311900" cy="346551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rgbClr val="FF0000"/>
                </a:solidFill>
              </a:rPr>
              <a:t>Excessive salivation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Difficult to work &amp; reduce the accuracy of impression material, cause </a:t>
            </a:r>
            <a:r>
              <a:rPr lang="en-US" dirty="0" smtClean="0">
                <a:solidFill>
                  <a:srgbClr val="FFFF00"/>
                </a:solidFill>
              </a:rPr>
              <a:t>minute pits </a:t>
            </a:r>
            <a:r>
              <a:rPr lang="en-US" dirty="0" smtClean="0"/>
              <a:t>on impression surface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1143000"/>
          </a:xfrm>
        </p:spPr>
        <p:txBody>
          <a:bodyPr>
            <a:noAutofit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Factors Which Complicate Impression Making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34655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Hyperactive gag </a:t>
            </a:r>
            <a:r>
              <a:rPr lang="en-US" dirty="0" smtClean="0">
                <a:solidFill>
                  <a:srgbClr val="FF0000"/>
                </a:solidFill>
              </a:rPr>
              <a:t>reflex reasons</a:t>
            </a:r>
            <a:endParaRPr lang="en-US" dirty="0" smtClean="0">
              <a:solidFill>
                <a:srgbClr val="FF0000"/>
              </a:solidFill>
            </a:endParaRPr>
          </a:p>
          <a:p>
            <a:pPr marL="579437" indent="-514350" eaLnBrk="1" hangingPunct="1">
              <a:buFont typeface="+mj-lt"/>
              <a:buAutoNum type="arabicPeriod"/>
              <a:defRPr/>
            </a:pPr>
            <a:r>
              <a:rPr lang="en-US" sz="2800" dirty="0" smtClean="0"/>
              <a:t>Iatrogenic: sight of mouth mirror, impression </a:t>
            </a:r>
            <a:r>
              <a:rPr lang="en-US" sz="2800" dirty="0" smtClean="0"/>
              <a:t>tray, odors, sounds </a:t>
            </a:r>
            <a:r>
              <a:rPr lang="en-US" sz="2800" dirty="0" smtClean="0"/>
              <a:t>of gagging from another </a:t>
            </a:r>
            <a:r>
              <a:rPr lang="en-US" sz="2800" dirty="0" smtClean="0"/>
              <a:t>patient, </a:t>
            </a:r>
            <a:r>
              <a:rPr lang="en-US" sz="2800" dirty="0" smtClean="0"/>
              <a:t>p</a:t>
            </a:r>
            <a:r>
              <a:rPr lang="en-US" sz="2800" dirty="0" smtClean="0"/>
              <a:t>hysical </a:t>
            </a:r>
            <a:r>
              <a:rPr lang="en-US" sz="2800" dirty="0" smtClean="0"/>
              <a:t>stimuli like placement of tray.</a:t>
            </a:r>
          </a:p>
          <a:p>
            <a:pPr marL="579437" indent="-514350" eaLnBrk="1" hangingPunct="1">
              <a:buFont typeface="+mj-lt"/>
              <a:buAutoNum type="arabicPeriod"/>
              <a:defRPr/>
            </a:pPr>
            <a:r>
              <a:rPr lang="en-US" sz="2800" dirty="0" smtClean="0"/>
              <a:t>Systemic problems like </a:t>
            </a:r>
            <a:r>
              <a:rPr lang="en-US" sz="2800" dirty="0" err="1" smtClean="0"/>
              <a:t>pharyngitis</a:t>
            </a:r>
            <a:r>
              <a:rPr lang="en-US" sz="2800" dirty="0" smtClean="0"/>
              <a:t>, sinusitis, diaphragmatic hernia, gastrointestinal disturbances</a:t>
            </a:r>
          </a:p>
          <a:p>
            <a:pPr marL="579437" indent="-514350" eaLnBrk="1" hangingPunct="1">
              <a:buFont typeface="+mj-lt"/>
              <a:buAutoNum type="arabicPeriod"/>
              <a:defRPr/>
            </a:pPr>
            <a:r>
              <a:rPr lang="en-US" sz="2800" dirty="0" smtClean="0"/>
              <a:t>Psychological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Continue/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78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Hyperactive gag reflex </a:t>
            </a:r>
            <a:r>
              <a:rPr lang="en-US" dirty="0" smtClean="0">
                <a:solidFill>
                  <a:srgbClr val="FF0000"/>
                </a:solidFill>
              </a:rPr>
              <a:t>reasons</a:t>
            </a:r>
            <a:endParaRPr lang="en-US" dirty="0" smtClean="0"/>
          </a:p>
          <a:p>
            <a:pPr marL="577850" indent="-514350" eaLnBrk="1" hangingPunct="1">
              <a:buFont typeface="Comic Sans MS" pitchFamily="66" charset="0"/>
              <a:buAutoNum type="arabicPeriod" startAt="4"/>
            </a:pPr>
            <a:r>
              <a:rPr lang="en-US" dirty="0" smtClean="0"/>
              <a:t>Current </a:t>
            </a:r>
            <a:r>
              <a:rPr lang="en-US" dirty="0" smtClean="0"/>
              <a:t>medication</a:t>
            </a:r>
          </a:p>
          <a:p>
            <a:pPr marL="577850" indent="-514350" eaLnBrk="1" hangingPunct="1">
              <a:buFont typeface="Comic Sans MS" pitchFamily="66" charset="0"/>
              <a:buAutoNum type="arabicPeriod" startAt="4"/>
            </a:pPr>
            <a:r>
              <a:rPr lang="en-US" dirty="0" smtClean="0"/>
              <a:t>Problems in the existing prosthesis like overextended borders, poor retention, poor occlusion, smooth shiny denture </a:t>
            </a:r>
            <a:r>
              <a:rPr lang="en-US" dirty="0" smtClean="0"/>
              <a:t>surface, </a:t>
            </a:r>
            <a:r>
              <a:rPr lang="en-US" u="sng" dirty="0" smtClean="0"/>
              <a:t>inadequate freeway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Management of </a:t>
            </a:r>
            <a:r>
              <a:rPr lang="en-US" dirty="0" smtClean="0">
                <a:solidFill>
                  <a:srgbClr val="FFFF00"/>
                </a:solidFill>
              </a:rPr>
              <a:t>Gagging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6311900" cy="346551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Reduction of stimuli (avoid overextended trays, avoid loading excess materials especially on posterior region , use fast setting material, have patient sit in upright position leaning forward with head tilted downward, saliva ejector)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Management of </a:t>
            </a:r>
            <a:r>
              <a:rPr lang="en-US" sz="4400" dirty="0" smtClean="0">
                <a:solidFill>
                  <a:srgbClr val="FFFF00"/>
                </a:solidFill>
              </a:rPr>
              <a:t>Gagging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6769100" cy="346551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Distraction </a:t>
            </a:r>
            <a:r>
              <a:rPr lang="en-US" sz="2800" dirty="0" err="1" smtClean="0"/>
              <a:t>meneuvers</a:t>
            </a:r>
            <a:r>
              <a:rPr lang="en-US" sz="2800" dirty="0" smtClean="0"/>
              <a:t> </a:t>
            </a:r>
            <a:r>
              <a:rPr lang="en-US" sz="2800" dirty="0" smtClean="0"/>
              <a:t>(example</a:t>
            </a:r>
            <a:r>
              <a:rPr lang="en-US" sz="2800" dirty="0" smtClean="0"/>
              <a:t>: ask patient to breathe deeply and audibly through the nose &amp; rhythmically tap right foot on floor</a:t>
            </a:r>
          </a:p>
          <a:p>
            <a:pPr eaLnBrk="1" hangingPunct="1"/>
            <a:r>
              <a:rPr lang="en-US" sz="2800" dirty="0" smtClean="0"/>
              <a:t>Progressive desensitization </a:t>
            </a:r>
            <a:r>
              <a:rPr lang="en-US" sz="2800" dirty="0" smtClean="0"/>
              <a:t>(example</a:t>
            </a:r>
            <a:r>
              <a:rPr lang="en-US" sz="2800" dirty="0" smtClean="0"/>
              <a:t>: the patient takes the tray to home &amp; </a:t>
            </a:r>
            <a:r>
              <a:rPr lang="en-US" sz="2800" dirty="0" smtClean="0"/>
              <a:t>p</a:t>
            </a:r>
            <a:r>
              <a:rPr lang="en-US" sz="2800" dirty="0" smtClean="0"/>
              <a:t>ractices </a:t>
            </a:r>
            <a:r>
              <a:rPr lang="en-US" sz="2800" dirty="0" smtClean="0"/>
              <a:t>placing it every day until he gains confidence</a:t>
            </a:r>
          </a:p>
          <a:p>
            <a:pPr eaLnBrk="1" hangingPunct="1"/>
            <a:r>
              <a:rPr lang="en-US" sz="2800" dirty="0" smtClean="0"/>
              <a:t>Medication like antihistamines, </a:t>
            </a:r>
            <a:r>
              <a:rPr lang="en-US" sz="2800" dirty="0" err="1" smtClean="0"/>
              <a:t>tranqulizers</a:t>
            </a:r>
            <a:r>
              <a:rPr lang="en-US" sz="2800" dirty="0" smtClean="0"/>
              <a:t>, sedatives, local </a:t>
            </a:r>
            <a:r>
              <a:rPr lang="en-US" sz="2800" dirty="0" err="1" smtClean="0"/>
              <a:t>anasthetic</a:t>
            </a:r>
            <a:r>
              <a:rPr lang="en-US" sz="2800" dirty="0" smtClean="0"/>
              <a:t> gels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7630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</a:rPr>
              <a:t>Pouring the </a:t>
            </a:r>
            <a:r>
              <a:rPr lang="en-US" sz="5400" dirty="0" smtClean="0">
                <a:solidFill>
                  <a:srgbClr val="FFFF00"/>
                </a:solidFill>
              </a:rPr>
              <a:t>Final </a:t>
            </a:r>
            <a:r>
              <a:rPr lang="en-US" sz="5400" dirty="0" smtClean="0">
                <a:solidFill>
                  <a:srgbClr val="FFFF00"/>
                </a:solidFill>
              </a:rPr>
              <a:t>I</a:t>
            </a:r>
            <a:r>
              <a:rPr lang="en-US" sz="5400" dirty="0" smtClean="0">
                <a:solidFill>
                  <a:srgbClr val="FFFF00"/>
                </a:solidFill>
              </a:rPr>
              <a:t>mpression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4582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Pouring </a:t>
            </a:r>
            <a:r>
              <a:rPr lang="en-US" dirty="0" smtClean="0">
                <a:solidFill>
                  <a:srgbClr val="FFFF00"/>
                </a:solidFill>
              </a:rPr>
              <a:t>Final </a:t>
            </a:r>
            <a:r>
              <a:rPr lang="en-US" dirty="0" smtClean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mpression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69342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Boxing: the enclosure of an impression to produce the desired size &amp; form of the base of the cast and to preserve desired details</a:t>
            </a:r>
          </a:p>
          <a:p>
            <a:pPr eaLnBrk="1" hangingPunct="1"/>
            <a:r>
              <a:rPr lang="en-US" dirty="0" smtClean="0"/>
              <a:t>Boxing by wax is used for most final impressions except alginate because wax </a:t>
            </a:r>
            <a:r>
              <a:rPr lang="en-US" dirty="0" err="1" smtClean="0"/>
              <a:t>doesnot</a:t>
            </a:r>
            <a:r>
              <a:rPr lang="en-US" dirty="0" smtClean="0"/>
              <a:t> adhere to alginate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4000" dirty="0" smtClean="0"/>
              <a:t>Boxing Final </a:t>
            </a:r>
            <a:r>
              <a:rPr lang="en-US" sz="4000" dirty="0" smtClean="0"/>
              <a:t>Impression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1524000" y="2362200"/>
            <a:ext cx="6477000" cy="4114800"/>
          </a:xfrm>
        </p:spPr>
        <p:txBody>
          <a:bodyPr/>
          <a:lstStyle/>
          <a:p>
            <a:r>
              <a:rPr lang="en-US" dirty="0" smtClean="0"/>
              <a:t>Superior hardness of cast surface</a:t>
            </a:r>
          </a:p>
          <a:p>
            <a:r>
              <a:rPr lang="en-US" dirty="0" smtClean="0"/>
              <a:t>Provides land area &amp; preserves peripheral role</a:t>
            </a:r>
          </a:p>
          <a:p>
            <a:r>
              <a:rPr lang="en-US" dirty="0" smtClean="0"/>
              <a:t>Minimizes trimming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9090" name="شريحة" r:id="rId3" imgW="4215448" imgH="316389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-228600" y="0"/>
          <a:ext cx="9144000" cy="6858000"/>
        </p:xfrm>
        <a:graphic>
          <a:graphicData uri="http://schemas.openxmlformats.org/presentationml/2006/ole">
            <p:oleObj spid="_x0000_s90114" name="شريحة" r:id="rId3" imgW="3785447" imgH="2840867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With Which Materials Border </a:t>
            </a:r>
            <a:r>
              <a:rPr lang="en-US" sz="3600" dirty="0" smtClean="0">
                <a:cs typeface="+mj-cs"/>
              </a:rPr>
              <a:t>Molding </a:t>
            </a:r>
            <a:r>
              <a:rPr lang="en-US" sz="3600" dirty="0" smtClean="0">
                <a:cs typeface="+mj-cs"/>
              </a:rPr>
              <a:t>is Performed?</a:t>
            </a:r>
            <a:endParaRPr lang="en-US" sz="3600" dirty="0">
              <a:cs typeface="+mj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6489700" cy="3100388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Thermoplastic </a:t>
            </a:r>
            <a:r>
              <a:rPr lang="en-US" sz="3200" dirty="0">
                <a:solidFill>
                  <a:schemeClr val="tx1"/>
                </a:solidFill>
              </a:rPr>
              <a:t>modeling </a:t>
            </a:r>
            <a:r>
              <a:rPr lang="en-US" sz="3200" dirty="0" smtClean="0">
                <a:solidFill>
                  <a:schemeClr val="tx1"/>
                </a:solidFill>
              </a:rPr>
              <a:t>compound </a:t>
            </a:r>
            <a:r>
              <a:rPr lang="en-US" sz="3200" dirty="0" smtClean="0">
                <a:solidFill>
                  <a:srgbClr val="FF0000"/>
                </a:solidFill>
              </a:rPr>
              <a:t>(the most popular)</a:t>
            </a:r>
            <a:endParaRPr lang="en-US" sz="3200" dirty="0">
              <a:solidFill>
                <a:srgbClr val="FF0000"/>
              </a:solidFill>
            </a:endParaRP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</a:rPr>
              <a:t> Waxes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</a:rPr>
              <a:t>Impression </a:t>
            </a:r>
            <a:r>
              <a:rPr lang="en-US" sz="3200" dirty="0" smtClean="0">
                <a:solidFill>
                  <a:schemeClr val="tx1"/>
                </a:solidFill>
              </a:rPr>
              <a:t>materials</a:t>
            </a:r>
          </a:p>
          <a:p>
            <a:pPr lvl="1" eaLnBrk="1" hangingPunct="1">
              <a:buNone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    </a:t>
            </a:r>
            <a:r>
              <a:rPr lang="en-US" sz="3200" dirty="0" smtClean="0">
                <a:solidFill>
                  <a:schemeClr val="tx1"/>
                </a:solidFill>
              </a:rPr>
              <a:t>(</a:t>
            </a:r>
            <a:r>
              <a:rPr lang="en-US" sz="3200" dirty="0" smtClean="0">
                <a:solidFill>
                  <a:schemeClr val="tx1"/>
                </a:solidFill>
              </a:rPr>
              <a:t>polyether)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104" name="Picture 8" descr="bm28/61                                                        0001659BMacintosh HD                   ABA78158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86200"/>
            <a:ext cx="3733800" cy="24892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62" name="شريحة" r:id="rId3" imgW="4215448" imgH="316389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Trimmed </a:t>
            </a:r>
            <a:r>
              <a:rPr lang="en-US" dirty="0" smtClean="0">
                <a:cs typeface="+mj-cs"/>
              </a:rPr>
              <a:t>the Cast </a:t>
            </a:r>
            <a:endParaRPr lang="en-US" dirty="0">
              <a:cs typeface="+mj-cs"/>
            </a:endParaRPr>
          </a:p>
        </p:txBody>
      </p:sp>
      <p:pic>
        <p:nvPicPr>
          <p:cNvPr id="81923" name="Picture 3" descr="auto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Pouring </a:t>
            </a:r>
            <a:r>
              <a:rPr lang="en-US" dirty="0" smtClean="0">
                <a:solidFill>
                  <a:srgbClr val="FFFF00"/>
                </a:solidFill>
              </a:rPr>
              <a:t>Stone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8580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Type III stone (</a:t>
            </a:r>
            <a:r>
              <a:rPr lang="en-US" dirty="0" err="1" smtClean="0"/>
              <a:t>microstone</a:t>
            </a:r>
            <a:r>
              <a:rPr lang="en-US" dirty="0" smtClean="0"/>
              <a:t>) or dental stone is used for constructing the master cast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The stone cast is not separated from the </a:t>
            </a:r>
            <a:r>
              <a:rPr lang="en-US" dirty="0" smtClean="0"/>
              <a:t>impression </a:t>
            </a:r>
            <a:r>
              <a:rPr lang="en-US" dirty="0" smtClean="0"/>
              <a:t>for at least 1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7724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The master </a:t>
            </a:r>
            <a:r>
              <a:rPr lang="en-US" dirty="0" smtClean="0">
                <a:solidFill>
                  <a:srgbClr val="FFFF00"/>
                </a:solidFill>
              </a:rPr>
              <a:t>Cast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772400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Care of the master cast: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 smtClean="0"/>
              <a:t>Avoid any damage or </a:t>
            </a:r>
            <a:r>
              <a:rPr lang="en-US" sz="3200" dirty="0" smtClean="0"/>
              <a:t>scratches </a:t>
            </a:r>
            <a:r>
              <a:rPr lang="en-US" sz="3200" dirty="0" smtClean="0"/>
              <a:t>on the tissue surface of the master cast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 smtClean="0"/>
              <a:t>If the cast is to be soaked in water, only slurry water should be used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 smtClean="0"/>
              <a:t>Slurry water is a saturated gypsum solution made by </a:t>
            </a:r>
            <a:r>
              <a:rPr lang="en-US" sz="3200" dirty="0" smtClean="0"/>
              <a:t>collecting </a:t>
            </a:r>
            <a:r>
              <a:rPr lang="en-US" sz="3200" dirty="0" smtClean="0"/>
              <a:t>the runoff water from the cast trimming </a:t>
            </a:r>
            <a:r>
              <a:rPr lang="en-US" sz="3200" dirty="0" smtClean="0"/>
              <a:t>machine</a:t>
            </a:r>
            <a:endParaRPr lang="en-US" sz="32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 smtClean="0"/>
              <a:t>Locating &amp; blocking the undercuts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7772400" cy="4525962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algn="ctr" eaLnBrk="1" hangingPunct="1">
              <a:buNone/>
            </a:pPr>
            <a:r>
              <a:rPr lang="en-US" dirty="0" smtClean="0"/>
              <a:t>  </a:t>
            </a:r>
            <a:r>
              <a:rPr lang="en-US" sz="4000" dirty="0" smtClean="0">
                <a:solidFill>
                  <a:srgbClr val="FFFF00"/>
                </a:solidFill>
              </a:rPr>
              <a:t>The master cast obtained from final impression is used for the construction of record base and occlusion rim.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398587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/>
              <a:t>References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572000"/>
          </a:xfrm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571500" indent="-5715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dirty="0" smtClean="0"/>
              <a:t>1. Complete </a:t>
            </a:r>
            <a:r>
              <a:rPr lang="en-US" dirty="0" smtClean="0"/>
              <a:t>Denture </a:t>
            </a:r>
            <a:r>
              <a:rPr lang="en-US" dirty="0" err="1" smtClean="0"/>
              <a:t>Prosthodontics</a:t>
            </a:r>
            <a:r>
              <a:rPr lang="en-US" dirty="0" smtClean="0"/>
              <a:t>, 1</a:t>
            </a:r>
            <a:r>
              <a:rPr lang="en-US" baseline="30000" dirty="0" smtClean="0"/>
              <a:t>st</a:t>
            </a:r>
            <a:r>
              <a:rPr lang="en-US" dirty="0" smtClean="0"/>
              <a:t> Edition, 2006 by John Joy </a:t>
            </a:r>
            <a:r>
              <a:rPr lang="en-US" dirty="0" err="1" smtClean="0"/>
              <a:t>Manappallil</a:t>
            </a:r>
            <a:r>
              <a:rPr lang="en-US" dirty="0" smtClean="0"/>
              <a:t>, Chapters  6 &amp; </a:t>
            </a:r>
            <a:r>
              <a:rPr lang="en-US" dirty="0" smtClean="0"/>
              <a:t>8</a:t>
            </a:r>
          </a:p>
          <a:p>
            <a:pPr marL="571500" indent="-5715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571500" indent="-571500" fontAlgn="auto">
              <a:spcAft>
                <a:spcPts val="0"/>
              </a:spcAft>
              <a:buNone/>
              <a:defRPr/>
            </a:pPr>
            <a:r>
              <a:rPr lang="en-US" dirty="0" smtClean="0"/>
              <a:t>2.  Dalhousie </a:t>
            </a:r>
            <a:r>
              <a:rPr lang="en-US" dirty="0" smtClean="0"/>
              <a:t>Continuing Education</a:t>
            </a:r>
            <a:endParaRPr lang="en-US" dirty="0" smtClean="0"/>
          </a:p>
          <a:p>
            <a:pPr marL="571500" indent="-5715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of Border Molding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71600" y="2209800"/>
            <a:ext cx="6477000" cy="4114800"/>
          </a:xfrm>
        </p:spPr>
        <p:txBody>
          <a:bodyPr/>
          <a:lstStyle/>
          <a:p>
            <a:pPr>
              <a:buNone/>
            </a:pPr>
            <a:r>
              <a:rPr lang="en-US" i="0" dirty="0" smtClean="0"/>
              <a:t>  </a:t>
            </a:r>
            <a:r>
              <a:rPr lang="en-US" sz="3600" i="0" dirty="0" smtClean="0"/>
              <a:t>May </a:t>
            </a:r>
            <a:r>
              <a:rPr lang="en-US" sz="3600" i="0" dirty="0" smtClean="0"/>
              <a:t>be </a:t>
            </a:r>
            <a:r>
              <a:rPr lang="en-US" sz="3600" i="0" dirty="0" smtClean="0"/>
              <a:t>done:</a:t>
            </a:r>
          </a:p>
          <a:p>
            <a:r>
              <a:rPr lang="en-US" sz="3600" i="0" dirty="0" smtClean="0"/>
              <a:t>segment </a:t>
            </a:r>
            <a:r>
              <a:rPr lang="en-US" sz="3600" i="0" dirty="0" smtClean="0"/>
              <a:t>by segment (with </a:t>
            </a:r>
            <a:r>
              <a:rPr lang="en-US" sz="3600" i="0" dirty="0" smtClean="0">
                <a:solidFill>
                  <a:srgbClr val="FF0000"/>
                </a:solidFill>
              </a:rPr>
              <a:t>modeling compound</a:t>
            </a:r>
            <a:r>
              <a:rPr lang="en-US" sz="3600" i="0" dirty="0" smtClean="0"/>
              <a:t>) or</a:t>
            </a:r>
          </a:p>
          <a:p>
            <a:r>
              <a:rPr lang="en-US" sz="3600" i="0" dirty="0" smtClean="0"/>
              <a:t>i</a:t>
            </a:r>
            <a:r>
              <a:rPr lang="en-US" sz="3600" i="0" dirty="0" smtClean="0"/>
              <a:t>n </a:t>
            </a:r>
            <a:r>
              <a:rPr lang="en-US" sz="3600" i="0" dirty="0" smtClean="0"/>
              <a:t>one step </a:t>
            </a:r>
            <a:r>
              <a:rPr lang="en-US" sz="3600" i="0" dirty="0" smtClean="0"/>
              <a:t>(with </a:t>
            </a:r>
            <a:r>
              <a:rPr lang="en-US" sz="3600" i="0" dirty="0" smtClean="0">
                <a:solidFill>
                  <a:srgbClr val="FF0000"/>
                </a:solidFill>
              </a:rPr>
              <a:t>polyether</a:t>
            </a:r>
            <a:r>
              <a:rPr lang="en-US" sz="3600" i="0" dirty="0" smtClean="0"/>
              <a:t>)</a:t>
            </a:r>
            <a:endParaRPr lang="en-US" sz="3600" i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11">
  <a:themeElements>
    <a:clrScheme name=" Loney 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 Loney Pulse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 Loney 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Loney 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Loney 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سمة11</Template>
  <TotalTime>2043</TotalTime>
  <Words>2761</Words>
  <Application>Microsoft Office PowerPoint</Application>
  <PresentationFormat>عرض على الشاشة (3:4)‏</PresentationFormat>
  <Paragraphs>319</Paragraphs>
  <Slides>85</Slides>
  <Notes>14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3</vt:i4>
      </vt:variant>
      <vt:variant>
        <vt:lpstr>عناوين الشرائح</vt:lpstr>
      </vt:variant>
      <vt:variant>
        <vt:i4>85</vt:i4>
      </vt:variant>
    </vt:vector>
  </HeadingPairs>
  <TitlesOfParts>
    <vt:vector size="89" baseType="lpstr">
      <vt:lpstr>سمة11</vt:lpstr>
      <vt:lpstr>Slide</vt:lpstr>
      <vt:lpstr>Microsoft Office PowerPoint 97-2003 Slide</vt:lpstr>
      <vt:lpstr>شريحة</vt:lpstr>
      <vt:lpstr>الشريحة 1</vt:lpstr>
      <vt:lpstr>Impression Techniques</vt:lpstr>
      <vt:lpstr>Impression Techniques</vt:lpstr>
      <vt:lpstr>Impression Techniques</vt:lpstr>
      <vt:lpstr>Anatomy of Edentulous Maxilla</vt:lpstr>
      <vt:lpstr>Anatomy of Edentulous Mandible</vt:lpstr>
      <vt:lpstr>Border Molding</vt:lpstr>
      <vt:lpstr>With Which Materials Border Molding is Performed?</vt:lpstr>
      <vt:lpstr>Sequence of Border Molding </vt:lpstr>
      <vt:lpstr>Procedure of Border Molding </vt:lpstr>
      <vt:lpstr>Tray Wax Spacer </vt:lpstr>
      <vt:lpstr>Custom Tray</vt:lpstr>
      <vt:lpstr>Heating Compound</vt:lpstr>
      <vt:lpstr>Compound Application</vt:lpstr>
      <vt:lpstr>Re-soften After Application </vt:lpstr>
      <vt:lpstr>Prevent Slumping</vt:lpstr>
      <vt:lpstr>Temper the Compound</vt:lpstr>
      <vt:lpstr>Prepare Patient</vt:lpstr>
      <vt:lpstr>Maxilla - Seating the Tray</vt:lpstr>
      <vt:lpstr>Maxilla - Labial Frenum</vt:lpstr>
      <vt:lpstr>Maxilla – buccal frenum &amp; buccal flange</vt:lpstr>
      <vt:lpstr>Maxilla – Coronoid Notch on Distobuccal Region</vt:lpstr>
      <vt:lpstr>Maxilla - Posterior Border</vt:lpstr>
      <vt:lpstr>Maxilla - Posterior Border</vt:lpstr>
      <vt:lpstr>After Removal From Mouth?</vt:lpstr>
      <vt:lpstr>Maxilla-Evaluating Border Molding</vt:lpstr>
      <vt:lpstr>Maxilla-Evaluating Border Molding</vt:lpstr>
      <vt:lpstr>Maxilla-Evaluating Border Molding</vt:lpstr>
      <vt:lpstr>Maxilla-Evaluating Border Molding</vt:lpstr>
      <vt:lpstr>Maxilla-Evaluating Border Molding </vt:lpstr>
      <vt:lpstr>Mandible- Border Molding </vt:lpstr>
      <vt:lpstr>Mandible-Labial flange &amp; labial frenum</vt:lpstr>
      <vt:lpstr>Mandible-Buccal flange &amp; buccal frenum</vt:lpstr>
      <vt:lpstr>Mandible-Masseter Muscle</vt:lpstr>
      <vt:lpstr>Mandible-Retromolar Pad </vt:lpstr>
      <vt:lpstr>Mandible-Anterior Lingual (from premolar to premolar)</vt:lpstr>
      <vt:lpstr>Mandible-Mylohyoid portion of lingual flange (premolar-molar area)</vt:lpstr>
      <vt:lpstr>Mandible- Retromylohyoid (distolingual portion)</vt:lpstr>
      <vt:lpstr>Retromylohyoid Portion</vt:lpstr>
      <vt:lpstr>Mandible-Evaluating Border Molding</vt:lpstr>
      <vt:lpstr>الشريحة 41</vt:lpstr>
      <vt:lpstr>الشريحة 42</vt:lpstr>
      <vt:lpstr>Final Impression</vt:lpstr>
      <vt:lpstr>Goals of Final Impressions</vt:lpstr>
      <vt:lpstr>Final Impression Materials</vt:lpstr>
      <vt:lpstr> Addition Reaction Silicone  Polyvinyl Siloxanes </vt:lpstr>
      <vt:lpstr>Prepare Patient for Final Impression</vt:lpstr>
      <vt:lpstr>Prepare Patient for Final Impression</vt:lpstr>
      <vt:lpstr>Prepare Patient for Final Impression  </vt:lpstr>
      <vt:lpstr>Preparing the Custom Tray to Secure the Final Impression</vt:lpstr>
      <vt:lpstr>Preparing the Custom Tray to Secure the Final Impression</vt:lpstr>
      <vt:lpstr>Preparing the Custom Tray to Secure the Final Impression</vt:lpstr>
      <vt:lpstr> Loading Impression Material</vt:lpstr>
      <vt:lpstr> Loading Impression Material</vt:lpstr>
      <vt:lpstr>Impression Insertion</vt:lpstr>
      <vt:lpstr>Impression Insertion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Reasons for Repeating the Impression</vt:lpstr>
      <vt:lpstr>الشريحة 64</vt:lpstr>
      <vt:lpstr>الشريحة 65</vt:lpstr>
      <vt:lpstr>الشريحة 66</vt:lpstr>
      <vt:lpstr>Other reasons to Repeat an Impression</vt:lpstr>
      <vt:lpstr>الشريحة 68</vt:lpstr>
      <vt:lpstr>Factors Which Complicate Impression Making</vt:lpstr>
      <vt:lpstr>Factors Which Complicate Impression Making</vt:lpstr>
      <vt:lpstr>Factors Which Complicate Impression Making</vt:lpstr>
      <vt:lpstr>Continue/ </vt:lpstr>
      <vt:lpstr>Management of Gagging</vt:lpstr>
      <vt:lpstr>Management of Gagging </vt:lpstr>
      <vt:lpstr>Pouring the Final Impression</vt:lpstr>
      <vt:lpstr>Pouring Final Impression</vt:lpstr>
      <vt:lpstr>Boxing Final Impression Objectives </vt:lpstr>
      <vt:lpstr>الشريحة 78</vt:lpstr>
      <vt:lpstr>الشريحة 79</vt:lpstr>
      <vt:lpstr>الشريحة 80</vt:lpstr>
      <vt:lpstr>Trimmed the Cast </vt:lpstr>
      <vt:lpstr>Pouring Stone</vt:lpstr>
      <vt:lpstr>The master Cast</vt:lpstr>
      <vt:lpstr>الشريحة 84</vt:lpstr>
      <vt:lpstr>References</vt:lpstr>
    </vt:vector>
  </TitlesOfParts>
  <Company>Dalhousie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Impressions for Complete Dentures</dc:title>
  <dc:creator>Dr. R. Price</dc:creator>
  <cp:lastModifiedBy>Dr.rola</cp:lastModifiedBy>
  <cp:revision>79</cp:revision>
  <dcterms:created xsi:type="dcterms:W3CDTF">2001-07-16T15:39:43Z</dcterms:created>
  <dcterms:modified xsi:type="dcterms:W3CDTF">2012-12-07T16:54:28Z</dcterms:modified>
</cp:coreProperties>
</file>