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76097A-644F-43AC-8098-9EF0A84A77AA}" type="datetimeFigureOut">
              <a:rPr lang="en-US" smtClean="0"/>
              <a:pPr/>
              <a:t>11/25/2012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5C243E-96CA-4B6F-9246-479F33779C5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7885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buFont typeface="Symbol" pitchFamily="18" charset="2"/>
              <a:buChar char="·"/>
            </a:pPr>
            <a:r>
              <a:rPr lang="en-US" smtClean="0"/>
              <a:t>The mucosa is composed of stratified sqamous epithelium and a narrow layer of connective tissue known as lamina propria.</a:t>
            </a:r>
          </a:p>
          <a:p>
            <a:pPr eaLnBrk="1" hangingPunct="1">
              <a:buFont typeface="Wingdings 2" pitchFamily="18" charset="2"/>
              <a:buNone/>
            </a:pPr>
            <a:endParaRPr lang="en-US" smtClean="0"/>
          </a:p>
          <a:p>
            <a:endParaRPr lang="en-US" smtClean="0"/>
          </a:p>
        </p:txBody>
      </p:sp>
      <p:sp>
        <p:nvSpPr>
          <p:cNvPr id="78852"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859B47-42B2-4E3B-AD89-698AA0D1B63E}" type="slidenum">
              <a:rPr lang="en-US" smtClean="0"/>
              <a:pPr/>
              <a:t>4</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8806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r>
              <a:rPr lang="en-US" smtClean="0"/>
              <a:t>Hamular notch is suited between the tuberosity and the hamulus of the medial pterygoid plate, the mucous membrane of hamular notch consists of thick submucosa made up of loose areolar tissue, this tissue can be safely displaced to achieve posterior palatal seal.</a:t>
            </a:r>
          </a:p>
        </p:txBody>
      </p:sp>
      <p:sp>
        <p:nvSpPr>
          <p:cNvPr id="88068"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BC147B-DEE9-494F-8CF2-28E216CFACF2}" type="slidenum">
              <a:rPr lang="en-US" smtClean="0"/>
              <a:pPr/>
              <a:t>25</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890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lvl="1"/>
            <a:r>
              <a:rPr lang="en-US" sz="2800" smtClean="0"/>
              <a:t>Hamular notches </a:t>
            </a:r>
          </a:p>
          <a:p>
            <a:pPr lvl="2"/>
            <a:r>
              <a:rPr lang="en-US" sz="2400" smtClean="0"/>
              <a:t>Over extension - extreme pain</a:t>
            </a:r>
          </a:p>
          <a:p>
            <a:pPr lvl="2"/>
            <a:r>
              <a:rPr lang="en-US" sz="2400" smtClean="0"/>
              <a:t>Under extension - non-retentive</a:t>
            </a:r>
          </a:p>
          <a:p>
            <a:pPr lvl="2"/>
            <a:r>
              <a:rPr lang="en-US" sz="2400" smtClean="0"/>
              <a:t>Must be captured in impression</a:t>
            </a:r>
          </a:p>
          <a:p>
            <a:endParaRPr lang="en-US" smtClean="0"/>
          </a:p>
        </p:txBody>
      </p:sp>
      <p:sp>
        <p:nvSpPr>
          <p:cNvPr id="89092"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7BC60A-36F4-4C3B-AFA6-EA1D7E23D3E8}" type="slidenum">
              <a:rPr lang="en-US" smtClean="0"/>
              <a:pPr/>
              <a:t>26</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lvl="2">
              <a:lnSpc>
                <a:spcPct val="90000"/>
              </a:lnSpc>
            </a:pPr>
            <a:r>
              <a:rPr lang="en-US" smtClean="0"/>
              <a:t>If vibrating line terminates on: </a:t>
            </a:r>
          </a:p>
          <a:p>
            <a:pPr lvl="3">
              <a:lnSpc>
                <a:spcPct val="90000"/>
              </a:lnSpc>
            </a:pPr>
            <a:r>
              <a:rPr lang="en-US" smtClean="0"/>
              <a:t>movable portion - displacement</a:t>
            </a:r>
          </a:p>
          <a:p>
            <a:pPr lvl="3">
              <a:lnSpc>
                <a:spcPct val="90000"/>
              </a:lnSpc>
            </a:pPr>
            <a:r>
              <a:rPr lang="en-US" smtClean="0"/>
              <a:t>hard palate - no retention</a:t>
            </a:r>
          </a:p>
          <a:p>
            <a:pPr eaLnBrk="1" hangingPunct="1"/>
            <a:r>
              <a:rPr lang="en-US" smtClean="0"/>
              <a:t>Over extension at the hamular notches will not be tolerated because trauma to </a:t>
            </a:r>
            <a:r>
              <a:rPr lang="en-US" u="sng" smtClean="0">
                <a:solidFill>
                  <a:srgbClr val="FFFF00"/>
                </a:solidFill>
              </a:rPr>
              <a:t>pterygomandibular raphe </a:t>
            </a:r>
            <a:r>
              <a:rPr lang="en-US" smtClean="0"/>
              <a:t>occurs as the mouth is opened wide.</a:t>
            </a:r>
          </a:p>
          <a:p>
            <a:pPr eaLnBrk="1" hangingPunct="1"/>
            <a:r>
              <a:rPr lang="en-US" smtClean="0"/>
              <a:t>The distal end of the denture should end 1 to 2 mm posterior to the vibrating or at least to the vibrating line</a:t>
            </a:r>
          </a:p>
          <a:p>
            <a:pPr eaLnBrk="1" hangingPunct="1"/>
            <a:endParaRPr lang="en-US" smtClean="0"/>
          </a:p>
          <a:p>
            <a:pPr eaLnBrk="1" hangingPunct="1"/>
            <a:endParaRPr lang="en-US" smtClean="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849F04-8669-4C90-99D0-4D180B69E7A2}" type="slidenum">
              <a:rPr lang="en-US" smtClean="0"/>
              <a:pPr/>
              <a:t>27</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9113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r>
              <a:rPr lang="en-US" smtClean="0"/>
              <a:t>Submucosa in region of vibrating line contains glandular tissue</a:t>
            </a:r>
          </a:p>
        </p:txBody>
      </p:sp>
      <p:sp>
        <p:nvSpPr>
          <p:cNvPr id="91140"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3F023B-7358-4211-A441-BC3BF851072B}" type="slidenum">
              <a:rPr lang="en-US" smtClean="0"/>
              <a:pPr/>
              <a:t>28</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9216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r>
              <a:rPr lang="en-US" smtClean="0"/>
              <a:t>Refer to House’s classif. in lecture 2</a:t>
            </a:r>
          </a:p>
          <a:p>
            <a:endParaRPr lang="en-US" smtClean="0"/>
          </a:p>
        </p:txBody>
      </p:sp>
      <p:sp>
        <p:nvSpPr>
          <p:cNvPr id="92164"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FF610D-C53C-410F-ADFD-173F7ED50B20}" type="slidenum">
              <a:rPr lang="en-US" smtClean="0"/>
              <a:pPr/>
              <a:t>29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9318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r>
              <a:rPr lang="en-US" smtClean="0"/>
              <a:t>They are closed to the vibrating line and always in the soft palate and, used as </a:t>
            </a:r>
            <a:r>
              <a:rPr lang="en-US" u="sng" smtClean="0">
                <a:solidFill>
                  <a:srgbClr val="FF0000"/>
                </a:solidFill>
              </a:rPr>
              <a:t>a guide</a:t>
            </a:r>
            <a:r>
              <a:rPr lang="en-US" smtClean="0"/>
              <a:t> for the location of posterior border of denture </a:t>
            </a:r>
          </a:p>
          <a:p>
            <a:endParaRPr lang="en-US" smtClean="0"/>
          </a:p>
        </p:txBody>
      </p:sp>
      <p:sp>
        <p:nvSpPr>
          <p:cNvPr id="93188"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27DC16-2034-4EAE-844A-1AEBE7B099D0}" type="slidenum">
              <a:rPr lang="en-US" smtClean="0"/>
              <a:pPr/>
              <a:t>30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9421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buFont typeface="Symbol" pitchFamily="18" charset="2"/>
              <a:buChar char="·"/>
            </a:pPr>
            <a:r>
              <a:rPr lang="en-US" smtClean="0"/>
              <a:t>A tendinous band between buccinator and the superior constrictor - passes downwards and outwards from the hamulus to the posterior end of the mylohyoid line.</a:t>
            </a:r>
          </a:p>
          <a:p>
            <a:pPr eaLnBrk="1" hangingPunct="1">
              <a:buFont typeface="Symbol" pitchFamily="18" charset="2"/>
              <a:buChar char="·"/>
            </a:pPr>
            <a:r>
              <a:rPr lang="en-US" smtClean="0"/>
              <a:t>When the mouth is opened wide, this raphe raises a fold of mucosa that marks internally the posterior boundary of the cheek, and is an important landmark for an inferior alveolar nerve block.</a:t>
            </a:r>
          </a:p>
          <a:p>
            <a:pPr eaLnBrk="1" hangingPunct="1">
              <a:buFont typeface="Symbol" pitchFamily="18" charset="2"/>
              <a:buChar char="·"/>
            </a:pPr>
            <a:endParaRPr lang="en-US" smtClean="0"/>
          </a:p>
          <a:p>
            <a:endParaRPr lang="en-US" smtClean="0"/>
          </a:p>
        </p:txBody>
      </p:sp>
      <p:sp>
        <p:nvSpPr>
          <p:cNvPr id="94212"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456986-AD31-4D76-9C9C-EACDF598728C}" type="slidenum">
              <a:rPr lang="en-US" smtClean="0"/>
              <a:pPr/>
              <a:t>32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r>
              <a:rPr lang="en-US" smtClean="0"/>
              <a:t>Masticatory mucosa: characterized by well defined keratinized layer on its outer surface, firmly attached to the periosteum, its submucosa contains dense collagenous fibers.</a:t>
            </a:r>
          </a:p>
          <a:p>
            <a:r>
              <a:rPr lang="en-US" smtClean="0"/>
              <a:t>Lining mucosa: the epithelium is thin and non keratinized and submucosa is formed by loosely arranged connective tissue fibers mixed with elastic fibers.</a:t>
            </a:r>
          </a:p>
          <a:p>
            <a:r>
              <a:rPr lang="en-US" smtClean="0"/>
              <a:t> </a:t>
            </a:r>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0FD5AF-949E-48C5-8B09-F1C54E42B8D9}" type="slidenum">
              <a:rPr lang="en-US" smtClean="0"/>
              <a:pPr/>
              <a:t>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8089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0900"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5BA133-0FE0-46E4-AD97-FD11E0ECA8D8}" type="slidenum">
              <a:rPr lang="en-US" smtClean="0"/>
              <a:pPr/>
              <a:t>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*Tuberosity region hang down abnormally if the maxillary teeth are retained after mandibular teeth extraction without replacement, these enlargement can be bony or fibrous.</a:t>
            </a:r>
          </a:p>
          <a:p>
            <a:pPr eaLnBrk="1" hangingPunct="1"/>
            <a:endParaRPr lang="en-US"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0E59D2-999C-46DB-B4B9-DA173F672194}" type="slidenum">
              <a:rPr lang="en-US" smtClean="0"/>
              <a:pPr/>
              <a:t>14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8294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r>
              <a:rPr lang="en-US" smtClean="0"/>
              <a:t>*Labial frenum is a fold of mucous membrane at the median line, fan shaped, contains no muscle &amp; has no action of its own </a:t>
            </a:r>
          </a:p>
          <a:p>
            <a:r>
              <a:rPr lang="en-US" smtClean="0"/>
              <a:t>*</a:t>
            </a:r>
            <a:r>
              <a:rPr lang="en-US" smtClean="0">
                <a:solidFill>
                  <a:srgbClr val="FF0000"/>
                </a:solidFill>
              </a:rPr>
              <a:t>Orbicularis oris muscle is the main muscle of the lips. Its tone depends on thickness of labial flange and position of teeth</a:t>
            </a:r>
            <a:endParaRPr lang="en-US" smtClean="0"/>
          </a:p>
        </p:txBody>
      </p:sp>
      <p:sp>
        <p:nvSpPr>
          <p:cNvPr id="82948"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BF3845-FB97-41FB-9223-6CC87D1AFB7D}" type="slidenum">
              <a:rPr lang="en-US" smtClean="0"/>
              <a:pPr/>
              <a:t>18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 name="عنصر نائب للملاحظات 2"/>
          <p:cNvSpPr>
            <a:spLocks noGrp="1"/>
          </p:cNvSpPr>
          <p:nvPr>
            <p:ph type="body" idx="1"/>
          </p:nvPr>
        </p:nvSpPr>
        <p:spPr/>
        <p:txBody>
          <a:bodyPr/>
          <a:lstStyle/>
          <a:p>
            <a:pPr marL="624078" indent="-514350" eaLnBrk="1" hangingPunct="1">
              <a:buFont typeface="Wingdings 2" pitchFamily="18" charset="2"/>
              <a:buNone/>
              <a:defRPr/>
            </a:pPr>
            <a:r>
              <a:rPr lang="en-US" dirty="0" smtClean="0"/>
              <a:t>1.Labial </a:t>
            </a:r>
            <a:r>
              <a:rPr lang="en-US" dirty="0" err="1" smtClean="0"/>
              <a:t>frenum</a:t>
            </a:r>
            <a:endParaRPr lang="en-US" dirty="0" smtClean="0"/>
          </a:p>
          <a:p>
            <a:pPr marL="624078" indent="-514350" eaLnBrk="1" hangingPunct="1">
              <a:buFont typeface="Wingdings 2" pitchFamily="18" charset="2"/>
              <a:buNone/>
              <a:defRPr/>
            </a:pPr>
            <a:r>
              <a:rPr lang="en-US" dirty="0" smtClean="0"/>
              <a:t>2.Labial vestibule</a:t>
            </a:r>
          </a:p>
          <a:p>
            <a:pPr marL="624078" indent="-514350" eaLnBrk="1" hangingPunct="1">
              <a:buFont typeface="Wingdings 2" pitchFamily="18" charset="2"/>
              <a:buNone/>
              <a:defRPr/>
            </a:pPr>
            <a:r>
              <a:rPr lang="en-US" dirty="0" smtClean="0"/>
              <a:t>3.Buccal </a:t>
            </a:r>
            <a:r>
              <a:rPr lang="en-US" dirty="0" err="1" smtClean="0"/>
              <a:t>frenum</a:t>
            </a:r>
            <a:endParaRPr lang="en-US" dirty="0" smtClean="0"/>
          </a:p>
          <a:p>
            <a:pPr marL="624078" indent="-514350" eaLnBrk="1" hangingPunct="1">
              <a:buFont typeface="Wingdings 2" pitchFamily="18" charset="2"/>
              <a:buNone/>
              <a:defRPr/>
            </a:pPr>
            <a:r>
              <a:rPr lang="en-US" dirty="0" smtClean="0"/>
              <a:t>4.Buccal vestibule</a:t>
            </a:r>
          </a:p>
          <a:p>
            <a:pPr marL="624078" indent="-514350" eaLnBrk="1" hangingPunct="1">
              <a:buFont typeface="Wingdings 2" pitchFamily="18" charset="2"/>
              <a:buNone/>
              <a:defRPr/>
            </a:pPr>
            <a:r>
              <a:rPr lang="en-US" dirty="0" smtClean="0"/>
              <a:t>6.Crest of alveolar ridge</a:t>
            </a:r>
          </a:p>
          <a:p>
            <a:pPr marL="624078" indent="-514350" eaLnBrk="1" hangingPunct="1">
              <a:buFont typeface="Wingdings 2" pitchFamily="18" charset="2"/>
              <a:buNone/>
              <a:defRPr/>
            </a:pPr>
            <a:r>
              <a:rPr lang="en-US" dirty="0" smtClean="0"/>
              <a:t>7.Maxillary </a:t>
            </a:r>
            <a:r>
              <a:rPr lang="en-US" dirty="0" err="1" smtClean="0"/>
              <a:t>tuberosity</a:t>
            </a:r>
            <a:endParaRPr lang="en-US" dirty="0" smtClean="0"/>
          </a:p>
          <a:p>
            <a:pPr marL="624078" indent="-514350" eaLnBrk="1" hangingPunct="1">
              <a:buFont typeface="Wingdings 2" pitchFamily="18" charset="2"/>
              <a:buNone/>
              <a:defRPr/>
            </a:pPr>
            <a:r>
              <a:rPr lang="en-US" dirty="0" smtClean="0"/>
              <a:t>8.Hamular notch</a:t>
            </a:r>
          </a:p>
          <a:p>
            <a:pPr marL="624078" indent="-514350" eaLnBrk="1" hangingPunct="1">
              <a:buFont typeface="Wingdings 2" pitchFamily="18" charset="2"/>
              <a:buNone/>
              <a:defRPr/>
            </a:pPr>
            <a:r>
              <a:rPr lang="en-US" dirty="0" smtClean="0"/>
              <a:t>9.Hard palate</a:t>
            </a:r>
          </a:p>
          <a:p>
            <a:pPr marL="624078" indent="-514350" eaLnBrk="1" hangingPunct="1">
              <a:buFont typeface="Wingdings 2" pitchFamily="18" charset="2"/>
              <a:buNone/>
              <a:defRPr/>
            </a:pPr>
            <a:r>
              <a:rPr lang="en-US" dirty="0" smtClean="0"/>
              <a:t>10.Fovea </a:t>
            </a:r>
            <a:r>
              <a:rPr lang="en-US" dirty="0" err="1" smtClean="0"/>
              <a:t>palatini</a:t>
            </a:r>
            <a:endParaRPr lang="en-US" dirty="0" smtClean="0"/>
          </a:p>
          <a:p>
            <a:pPr marL="624078" indent="-514350" eaLnBrk="1" hangingPunct="1">
              <a:buFont typeface="Wingdings 2" pitchFamily="18" charset="2"/>
              <a:buNone/>
              <a:defRPr/>
            </a:pPr>
            <a:r>
              <a:rPr lang="en-US" dirty="0" smtClean="0"/>
              <a:t>11.Mid-palatine </a:t>
            </a:r>
            <a:r>
              <a:rPr lang="en-US" dirty="0" err="1" smtClean="0"/>
              <a:t>raphe</a:t>
            </a:r>
            <a:endParaRPr lang="en-US" dirty="0" smtClean="0"/>
          </a:p>
          <a:p>
            <a:pPr marL="624078" indent="-514350" eaLnBrk="1" hangingPunct="1">
              <a:buFont typeface="Wingdings 2" pitchFamily="18" charset="2"/>
              <a:buNone/>
              <a:defRPr/>
            </a:pPr>
            <a:r>
              <a:rPr lang="en-US" dirty="0" smtClean="0"/>
              <a:t>12.Incisive papilla</a:t>
            </a:r>
          </a:p>
          <a:p>
            <a:pPr marL="624078" indent="-514350" eaLnBrk="1" hangingPunct="1">
              <a:buFont typeface="Wingdings 2" pitchFamily="18" charset="2"/>
              <a:buNone/>
              <a:defRPr/>
            </a:pPr>
            <a:r>
              <a:rPr lang="en-US" dirty="0" smtClean="0"/>
              <a:t>13.Palatine </a:t>
            </a:r>
            <a:r>
              <a:rPr lang="en-US" dirty="0" err="1" smtClean="0"/>
              <a:t>rugae</a:t>
            </a:r>
            <a:endParaRPr lang="en-US" dirty="0" smtClean="0"/>
          </a:p>
          <a:p>
            <a:pPr>
              <a:defRPr/>
            </a:pPr>
            <a:endParaRPr lang="en-US" dirty="0"/>
          </a:p>
        </p:txBody>
      </p:sp>
      <p:sp>
        <p:nvSpPr>
          <p:cNvPr id="83972"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C1DCC4-5F63-42B5-B832-2EAE45C15803}" type="slidenum">
              <a:rPr lang="en-US" smtClean="0"/>
              <a:pPr/>
              <a:t>19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8499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r>
              <a:rPr lang="en-US" smtClean="0"/>
              <a:t>Inadequate relief or thick flange can cause dislodgement of denture when cheeks are moved.</a:t>
            </a:r>
          </a:p>
        </p:txBody>
      </p:sp>
      <p:sp>
        <p:nvSpPr>
          <p:cNvPr id="84996"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762188-EDB1-4146-A916-72DA8608EA68}" type="slidenum">
              <a:rPr lang="en-US" smtClean="0"/>
              <a:pPr/>
              <a:t>20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860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r>
              <a:rPr lang="en-US" smtClean="0"/>
              <a:t>Its size varies with the contraction of buccinator, the position of the mandible, &amp; the amount of bone lost from maxilla.</a:t>
            </a:r>
          </a:p>
          <a:p>
            <a:endParaRPr lang="en-US" smtClean="0"/>
          </a:p>
        </p:txBody>
      </p:sp>
      <p:sp>
        <p:nvSpPr>
          <p:cNvPr id="86020"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812878-106E-4B2B-A2CF-CDD8ED91D4B1}" type="slidenum">
              <a:rPr lang="en-US" smtClean="0"/>
              <a:pPr/>
              <a:t>22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8704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r>
              <a:rPr lang="en-US" smtClean="0"/>
              <a:t>The extent of buccal vestibule should be examined when mouth as nearly closed as possible.</a:t>
            </a:r>
          </a:p>
          <a:p>
            <a:r>
              <a:rPr lang="en-US" smtClean="0"/>
              <a:t>The coronoid process may limit the </a:t>
            </a:r>
            <a:r>
              <a:rPr lang="en-US" u="sng" smtClean="0"/>
              <a:t>width of maxillary denture in buccal vestibule </a:t>
            </a:r>
          </a:p>
          <a:p>
            <a:endParaRPr lang="en-US" smtClean="0"/>
          </a:p>
        </p:txBody>
      </p:sp>
      <p:sp>
        <p:nvSpPr>
          <p:cNvPr id="87044"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4B2260-A00B-43EE-8B5D-B41E8E185A4C}" type="slidenum">
              <a:rPr lang="en-US" smtClean="0"/>
              <a:pPr/>
              <a:t>23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0" y="0"/>
            <a:ext cx="1085850" cy="6854825"/>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endParaRPr lang="en-US"/>
          </a:p>
        </p:txBody>
      </p:sp>
      <p:sp>
        <p:nvSpPr>
          <p:cNvPr id="89091" name="Rectangle 3"/>
          <p:cNvSpPr>
            <a:spLocks noGrp="1" noChangeArrowheads="1"/>
          </p:cNvSpPr>
          <p:nvPr>
            <p:ph type="ctrTitle" sz="quarter"/>
          </p:nvPr>
        </p:nvSpPr>
        <p:spPr>
          <a:xfrm>
            <a:off x="1143000" y="2286000"/>
            <a:ext cx="7772400" cy="1143000"/>
          </a:xfrm>
        </p:spPr>
        <p:txBody>
          <a:bodyPr/>
          <a:lstStyle>
            <a:lvl1pPr algn="ctr">
              <a:defRPr/>
            </a:lvl1pPr>
          </a:lstStyle>
          <a:p>
            <a:r>
              <a:rPr lang="ar-SA" smtClean="0"/>
              <a:t>انقر لتحرير نمط العنوان الرئيسي</a:t>
            </a:r>
            <a:endParaRPr lang="en-US"/>
          </a:p>
        </p:txBody>
      </p:sp>
      <p:sp>
        <p:nvSpPr>
          <p:cNvPr id="89092" name="Rectangle 4"/>
          <p:cNvSpPr>
            <a:spLocks noGrp="1" noChangeArrowheads="1"/>
          </p:cNvSpPr>
          <p:nvPr>
            <p:ph type="subTitle" sz="quarter" idx="1"/>
          </p:nvPr>
        </p:nvSpPr>
        <p:spPr>
          <a:xfrm>
            <a:off x="1828800" y="3886200"/>
            <a:ext cx="6400800" cy="1752600"/>
          </a:xfrm>
        </p:spPr>
        <p:txBody>
          <a:bodyPr/>
          <a:lstStyle>
            <a:lvl1pPr marL="0" indent="0" algn="ctr">
              <a:buFont typeface="Symbol" pitchFamily="1" charset="2"/>
              <a:buNone/>
              <a:defRPr i="1">
                <a:solidFill>
                  <a:srgbClr val="FFFFFF"/>
                </a:solidFill>
              </a:defRPr>
            </a:lvl1pPr>
          </a:lstStyle>
          <a:p>
            <a:r>
              <a:rPr lang="ar-SA" smtClean="0"/>
              <a:t>انقر لتحرير نمط العنوان الثانوي الرئيسي</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978650" y="609600"/>
            <a:ext cx="1944688" cy="5486400"/>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1143000" y="609600"/>
            <a:ext cx="568325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1150938"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5113338"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الرمز لإضافة صورة</a:t>
            </a:r>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0" y="0"/>
            <a:ext cx="1085850" cy="6854825"/>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endParaRPr lang="en-US"/>
          </a:p>
        </p:txBody>
      </p:sp>
      <p:sp>
        <p:nvSpPr>
          <p:cNvPr id="88067" name="Rectangle 3"/>
          <p:cNvSpPr>
            <a:spLocks noGrp="1" noChangeArrowheads="1"/>
          </p:cNvSpPr>
          <p:nvPr>
            <p:ph type="title"/>
          </p:nvPr>
        </p:nvSpPr>
        <p:spPr bwMode="auto">
          <a:xfrm>
            <a:off x="11430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ar-SA" smtClean="0"/>
              <a:t>انقر لتحرير نمط العنوان الرئيسي</a:t>
            </a:r>
            <a:endParaRPr lang="en-US" smtClean="0"/>
          </a:p>
        </p:txBody>
      </p:sp>
      <p:sp>
        <p:nvSpPr>
          <p:cNvPr id="88068" name="Rectangle 4"/>
          <p:cNvSpPr>
            <a:spLocks noGrp="1" noChangeArrowheads="1"/>
          </p:cNvSpPr>
          <p:nvPr>
            <p:ph type="body" idx="1"/>
          </p:nvPr>
        </p:nvSpPr>
        <p:spPr bwMode="auto">
          <a:xfrm>
            <a:off x="1150938"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Times" pitchFamily="1" charset="0"/>
        </a:defRPr>
      </a:lvl2pPr>
      <a:lvl3pPr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Times" pitchFamily="1" charset="0"/>
        </a:defRPr>
      </a:lvl3pPr>
      <a:lvl4pPr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Times" pitchFamily="1" charset="0"/>
        </a:defRPr>
      </a:lvl4pPr>
      <a:lvl5pPr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Times" pitchFamily="1" charset="0"/>
        </a:defRPr>
      </a:lvl5pPr>
      <a:lvl6pPr marL="457200"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Times" pitchFamily="1" charset="0"/>
        </a:defRPr>
      </a:lvl6pPr>
      <a:lvl7pPr marL="914400"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Times" pitchFamily="1" charset="0"/>
        </a:defRPr>
      </a:lvl7pPr>
      <a:lvl8pPr marL="1371600"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Times" pitchFamily="1" charset="0"/>
        </a:defRPr>
      </a:lvl8pPr>
      <a:lvl9pPr marL="1828800" algn="l" rtl="0" eaLnBrk="1" fontAlgn="base" hangingPunct="1">
        <a:spcBef>
          <a:spcPct val="0"/>
        </a:spcBef>
        <a:spcAft>
          <a:spcPct val="0"/>
        </a:spcAft>
        <a:defRPr sz="4400" b="1">
          <a:solidFill>
            <a:srgbClr val="FFFF00"/>
          </a:solidFill>
          <a:effectLst>
            <a:outerShdw blurRad="38100" dist="38100" dir="2700000" algn="tl">
              <a:srgbClr val="000000"/>
            </a:outerShdw>
          </a:effectLst>
          <a:latin typeface="Times" pitchFamily="1" charset="0"/>
        </a:defRPr>
      </a:lvl9pPr>
    </p:titleStyle>
    <p:bodyStyle>
      <a:lvl1pPr marL="342900" indent="-342900" algn="l" rtl="0" eaLnBrk="1" fontAlgn="base" hangingPunct="1">
        <a:spcBef>
          <a:spcPct val="20000"/>
        </a:spcBef>
        <a:spcAft>
          <a:spcPct val="0"/>
        </a:spcAft>
        <a:buClr>
          <a:srgbClr val="FFFF00"/>
        </a:buClr>
        <a:buFont typeface="Symbol" pitchFamily="1" charset="2"/>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Font typeface="Symbol" pitchFamily="1" charset="2"/>
        <a:buChar char="-"/>
        <a:defRPr sz="3200" b="1">
          <a:solidFill>
            <a:srgbClr val="FFFF00"/>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rgbClr val="FFFF00"/>
        </a:buClr>
        <a:buFont typeface="Symbol" pitchFamily="1" charset="2"/>
        <a:buChar char="·"/>
        <a:defRPr sz="3200" b="1">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SzPct val="100000"/>
        <a:buChar char="•"/>
        <a:defRPr sz="3200" b="1">
          <a:solidFill>
            <a:srgbClr val="FFCC66"/>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tx1"/>
        </a:buClr>
        <a:buSzPct val="100000"/>
        <a:buChar char="–"/>
        <a:defRPr sz="32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0" y="381000"/>
            <a:ext cx="9144000" cy="3276600"/>
          </a:xfrm>
        </p:spPr>
        <p:txBody>
          <a:bodyPr/>
          <a:lstStyle/>
          <a:p>
            <a:pPr marL="484632" eaLnBrk="1" fontAlgn="auto" hangingPunct="1">
              <a:spcAft>
                <a:spcPts val="0"/>
              </a:spcAft>
              <a:defRPr/>
            </a:pPr>
            <a:r>
              <a:rPr lang="en-US" sz="4800" dirty="0" smtClean="0">
                <a:cs typeface="+mj-cs"/>
              </a:rPr>
              <a:t>Anatomy of  Maxillary Denture Bearing Area</a:t>
            </a:r>
            <a:endParaRPr lang="en-US" sz="4800" dirty="0" smtClean="0">
              <a:solidFill>
                <a:schemeClr val="accent1">
                  <a:tint val="83000"/>
                  <a:satMod val="150000"/>
                </a:schemeClr>
              </a:solidFill>
              <a:cs typeface="+mj-cs"/>
            </a:endParaRPr>
          </a:p>
        </p:txBody>
      </p:sp>
      <p:sp>
        <p:nvSpPr>
          <p:cNvPr id="3075" name="Rectangle 2"/>
          <p:cNvSpPr>
            <a:spLocks noChangeArrowheads="1"/>
          </p:cNvSpPr>
          <p:nvPr/>
        </p:nvSpPr>
        <p:spPr bwMode="auto">
          <a:xfrm>
            <a:off x="2362200" y="5943600"/>
            <a:ext cx="5638800" cy="523875"/>
          </a:xfrm>
          <a:prstGeom prst="rect">
            <a:avLst/>
          </a:prstGeom>
          <a:noFill/>
          <a:ln w="9525">
            <a:noFill/>
            <a:miter lim="800000"/>
            <a:headEnd/>
            <a:tailEnd/>
          </a:ln>
        </p:spPr>
        <p:txBody>
          <a:bodyPr>
            <a:spAutoFit/>
          </a:bodyPr>
          <a:lstStyle/>
          <a:p>
            <a:pPr>
              <a:buFont typeface="Wingdings 2" pitchFamily="18" charset="2"/>
              <a:buNone/>
            </a:pPr>
            <a:r>
              <a:rPr lang="en-US" sz="2800" b="1" i="1">
                <a:latin typeface="Palatino Linotype" pitchFamily="18" charset="0"/>
                <a:cs typeface="Old Antic Outline Shaded" pitchFamily="2" charset="-78"/>
              </a:rPr>
              <a:t>Rola M. Shadid, BDS, MSc</a:t>
            </a:r>
            <a:endParaRPr lang="en-US" sz="2800">
              <a:latin typeface="Palatino Linotype" pitchFamily="18" charset="0"/>
              <a:cs typeface="Old Antic Outline Shaded"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609600" y="1600200"/>
            <a:ext cx="8763000" cy="6858000"/>
          </a:xfrm>
        </p:spPr>
        <p:txBody>
          <a:bodyPr/>
          <a:lstStyle/>
          <a:p>
            <a:pPr eaLnBrk="1" hangingPunct="1">
              <a:buFont typeface="Wingdings" pitchFamily="2" charset="2"/>
              <a:buNone/>
              <a:defRPr/>
            </a:pPr>
            <a:r>
              <a:rPr lang="en-US" dirty="0" smtClean="0">
                <a:cs typeface="+mn-cs"/>
              </a:rPr>
              <a:t> </a:t>
            </a:r>
            <a:r>
              <a:rPr lang="en-US" sz="3600" dirty="0" smtClean="0">
                <a:solidFill>
                  <a:srgbClr val="FF0000"/>
                </a:solidFill>
                <a:cs typeface="+mn-cs"/>
              </a:rPr>
              <a:t>Residual Ridge</a:t>
            </a:r>
            <a:endParaRPr lang="en-US" dirty="0" smtClean="0">
              <a:cs typeface="+mn-cs"/>
            </a:endParaRPr>
          </a:p>
          <a:p>
            <a:pPr eaLnBrk="1" hangingPunct="1">
              <a:buFont typeface="Wingdings" pitchFamily="2" charset="2"/>
              <a:buNone/>
              <a:defRPr/>
            </a:pPr>
            <a:r>
              <a:rPr lang="en-US" dirty="0" smtClean="0">
                <a:cs typeface="+mn-cs"/>
              </a:rPr>
              <a:t>-  Covered by keratinized stratified </a:t>
            </a:r>
            <a:r>
              <a:rPr lang="en-US" dirty="0" err="1" smtClean="0">
                <a:cs typeface="+mn-cs"/>
              </a:rPr>
              <a:t>squamous</a:t>
            </a:r>
            <a:endParaRPr lang="en-US" dirty="0" smtClean="0">
              <a:cs typeface="+mn-cs"/>
            </a:endParaRPr>
          </a:p>
          <a:p>
            <a:pPr eaLnBrk="1" hangingPunct="1">
              <a:buFont typeface="Wingdings" pitchFamily="2" charset="2"/>
              <a:buNone/>
              <a:defRPr/>
            </a:pPr>
            <a:r>
              <a:rPr lang="en-US" dirty="0" smtClean="0">
                <a:cs typeface="+mn-cs"/>
              </a:rPr>
              <a:t>   epithelium.</a:t>
            </a:r>
          </a:p>
          <a:p>
            <a:pPr eaLnBrk="1" hangingPunct="1">
              <a:buFontTx/>
              <a:buChar char="-"/>
              <a:defRPr/>
            </a:pPr>
            <a:r>
              <a:rPr lang="en-US" dirty="0" smtClean="0">
                <a:cs typeface="+mn-cs"/>
              </a:rPr>
              <a:t>The  </a:t>
            </a:r>
            <a:r>
              <a:rPr lang="en-US" dirty="0" err="1" smtClean="0">
                <a:cs typeface="+mn-cs"/>
              </a:rPr>
              <a:t>submucosa</a:t>
            </a:r>
            <a:r>
              <a:rPr lang="en-US" dirty="0" smtClean="0">
                <a:cs typeface="+mn-cs"/>
              </a:rPr>
              <a:t> is characterized by dense </a:t>
            </a:r>
            <a:r>
              <a:rPr lang="en-US" dirty="0" err="1" smtClean="0">
                <a:cs typeface="+mn-cs"/>
              </a:rPr>
              <a:t>collagenous</a:t>
            </a:r>
            <a:r>
              <a:rPr lang="en-US" dirty="0" smtClean="0">
                <a:cs typeface="+mn-cs"/>
              </a:rPr>
              <a:t> fibers that are contiguous with lamina </a:t>
            </a:r>
            <a:r>
              <a:rPr lang="en-US" dirty="0" err="1" smtClean="0">
                <a:cs typeface="+mn-cs"/>
              </a:rPr>
              <a:t>propria</a:t>
            </a:r>
            <a:r>
              <a:rPr lang="en-US" dirty="0" smtClean="0">
                <a:cs typeface="+mn-cs"/>
              </a:rPr>
              <a:t>.</a:t>
            </a:r>
          </a:p>
          <a:p>
            <a:pPr eaLnBrk="1" hangingPunct="1">
              <a:buFontTx/>
              <a:buChar char="-"/>
              <a:defRPr/>
            </a:pPr>
            <a:r>
              <a:rPr lang="en-US" dirty="0" smtClean="0">
                <a:cs typeface="+mn-cs"/>
              </a:rPr>
              <a:t>Considered as </a:t>
            </a:r>
            <a:r>
              <a:rPr lang="en-US" u="sng" dirty="0" smtClean="0">
                <a:solidFill>
                  <a:srgbClr val="FF0000"/>
                </a:solidFill>
                <a:cs typeface="+mn-cs"/>
              </a:rPr>
              <a:t>a secondary stress-bearing area  </a:t>
            </a:r>
            <a:r>
              <a:rPr lang="en-US" dirty="0" smtClean="0">
                <a:cs typeface="+mn-cs"/>
              </a:rPr>
              <a:t>because it is subject to </a:t>
            </a:r>
            <a:r>
              <a:rPr lang="en-US" dirty="0" err="1" smtClean="0">
                <a:cs typeface="+mn-cs"/>
              </a:rPr>
              <a:t>resorption</a:t>
            </a:r>
            <a:r>
              <a:rPr lang="en-US" dirty="0" smtClean="0">
                <a:cs typeface="+mn-cs"/>
              </a:rPr>
              <a:t> contrary to horizontal portion of hard palate. </a:t>
            </a:r>
          </a:p>
        </p:txBody>
      </p:sp>
      <p:sp>
        <p:nvSpPr>
          <p:cNvPr id="4" name="Title 1"/>
          <p:cNvSpPr txBox="1">
            <a:spLocks/>
          </p:cNvSpPr>
          <p:nvPr/>
        </p:nvSpPr>
        <p:spPr bwMode="auto">
          <a:xfrm>
            <a:off x="685800" y="304800"/>
            <a:ext cx="7772400" cy="1143000"/>
          </a:xfrm>
          <a:prstGeom prst="rect">
            <a:avLst/>
          </a:prstGeom>
          <a:noFill/>
          <a:ln w="9525">
            <a:noFill/>
            <a:miter lim="800000"/>
            <a:headEnd/>
            <a:tailEnd/>
          </a:ln>
          <a:effectLst/>
        </p:spPr>
        <p:txBody>
          <a:bodyPr lIns="92075" tIns="46038" rIns="92075" bIns="46038" anchor="ctr"/>
          <a:lstStyle/>
          <a:p>
            <a:pPr>
              <a:defRPr/>
            </a:pPr>
            <a:r>
              <a:rPr lang="en-US" sz="4000" b="1" kern="0" dirty="0">
                <a:solidFill>
                  <a:srgbClr val="FFFF00"/>
                </a:solidFill>
                <a:effectLst>
                  <a:outerShdw blurRad="38100" dist="38100" dir="2700000" algn="tl">
                    <a:srgbClr val="000000"/>
                  </a:outerShdw>
                </a:effectLst>
                <a:latin typeface="+mj-lt"/>
                <a:ea typeface="+mj-ea"/>
                <a:cs typeface="+mj-cs"/>
              </a:rPr>
              <a:t>Anatomy of Supporting Structures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04800"/>
            <a:ext cx="7772400" cy="1143000"/>
          </a:xfrm>
        </p:spPr>
        <p:txBody>
          <a:bodyPr>
            <a:normAutofit/>
          </a:bodyPr>
          <a:lstStyle/>
          <a:p>
            <a:pPr marL="484632" eaLnBrk="1" fontAlgn="auto" hangingPunct="1">
              <a:spcAft>
                <a:spcPts val="0"/>
              </a:spcAft>
              <a:defRPr/>
            </a:pPr>
            <a:r>
              <a:rPr lang="en-US" sz="4000" dirty="0" smtClean="0">
                <a:cs typeface="+mj-cs"/>
              </a:rPr>
              <a:t>Shape of Supporting Structures</a:t>
            </a:r>
          </a:p>
        </p:txBody>
      </p:sp>
      <p:sp>
        <p:nvSpPr>
          <p:cNvPr id="17411" name="Rectangle 3"/>
          <p:cNvSpPr>
            <a:spLocks noGrp="1" noChangeArrowheads="1"/>
          </p:cNvSpPr>
          <p:nvPr>
            <p:ph idx="1"/>
          </p:nvPr>
        </p:nvSpPr>
        <p:spPr>
          <a:xfrm>
            <a:off x="1066800" y="1752600"/>
            <a:ext cx="7772400" cy="4572000"/>
          </a:xfrm>
        </p:spPr>
        <p:txBody>
          <a:bodyPr/>
          <a:lstStyle/>
          <a:p>
            <a:pPr eaLnBrk="1" hangingPunct="1">
              <a:lnSpc>
                <a:spcPct val="80000"/>
              </a:lnSpc>
              <a:buFont typeface="Wingdings" pitchFamily="2" charset="2"/>
              <a:buNone/>
              <a:defRPr/>
            </a:pPr>
            <a:r>
              <a:rPr lang="en-US" sz="2800" dirty="0" smtClean="0">
                <a:cs typeface="+mn-cs"/>
              </a:rPr>
              <a:t> </a:t>
            </a:r>
            <a:r>
              <a:rPr lang="en-US" sz="2800" dirty="0" smtClean="0">
                <a:solidFill>
                  <a:srgbClr val="FF0000"/>
                </a:solidFill>
                <a:cs typeface="+mn-cs"/>
              </a:rPr>
              <a:t>Factors that influence the form &amp; size of the supporting bone :</a:t>
            </a:r>
          </a:p>
          <a:p>
            <a:pPr eaLnBrk="1" hangingPunct="1">
              <a:lnSpc>
                <a:spcPct val="80000"/>
              </a:lnSpc>
              <a:buFont typeface="Wingdings" pitchFamily="2" charset="2"/>
              <a:buNone/>
              <a:defRPr/>
            </a:pPr>
            <a:r>
              <a:rPr lang="en-US" sz="2800" dirty="0" smtClean="0">
                <a:cs typeface="+mn-cs"/>
              </a:rPr>
              <a:t> - its original size &amp; consistency</a:t>
            </a:r>
          </a:p>
          <a:p>
            <a:pPr eaLnBrk="1" hangingPunct="1">
              <a:lnSpc>
                <a:spcPct val="80000"/>
              </a:lnSpc>
              <a:buFont typeface="Wingdings" pitchFamily="2" charset="2"/>
              <a:buNone/>
              <a:defRPr/>
            </a:pPr>
            <a:r>
              <a:rPr lang="en-US" sz="2800" dirty="0" smtClean="0">
                <a:cs typeface="+mn-cs"/>
              </a:rPr>
              <a:t> - general health</a:t>
            </a:r>
          </a:p>
          <a:p>
            <a:pPr eaLnBrk="1" hangingPunct="1">
              <a:lnSpc>
                <a:spcPct val="80000"/>
              </a:lnSpc>
              <a:buFont typeface="Wingdings" pitchFamily="2" charset="2"/>
              <a:buNone/>
              <a:defRPr/>
            </a:pPr>
            <a:r>
              <a:rPr lang="en-US" sz="2800" dirty="0" smtClean="0">
                <a:cs typeface="+mn-cs"/>
              </a:rPr>
              <a:t> - surrounding musculature</a:t>
            </a:r>
          </a:p>
          <a:p>
            <a:pPr eaLnBrk="1" hangingPunct="1">
              <a:lnSpc>
                <a:spcPct val="80000"/>
              </a:lnSpc>
              <a:buFont typeface="Wingdings" pitchFamily="2" charset="2"/>
              <a:buNone/>
              <a:defRPr/>
            </a:pPr>
            <a:r>
              <a:rPr lang="en-US" sz="2800" dirty="0" smtClean="0">
                <a:cs typeface="+mn-cs"/>
              </a:rPr>
              <a:t> - periodontal disease</a:t>
            </a:r>
          </a:p>
          <a:p>
            <a:pPr eaLnBrk="1" hangingPunct="1">
              <a:lnSpc>
                <a:spcPct val="80000"/>
              </a:lnSpc>
              <a:buFont typeface="Wingdings" pitchFamily="2" charset="2"/>
              <a:buNone/>
              <a:defRPr/>
            </a:pPr>
            <a:r>
              <a:rPr lang="en-US" sz="2800" dirty="0" smtClean="0">
                <a:cs typeface="+mn-cs"/>
              </a:rPr>
              <a:t> - wearing a dental prostheses</a:t>
            </a:r>
          </a:p>
          <a:p>
            <a:pPr eaLnBrk="1" hangingPunct="1">
              <a:lnSpc>
                <a:spcPct val="80000"/>
              </a:lnSpc>
              <a:buFont typeface="Wingdings" pitchFamily="2" charset="2"/>
              <a:buNone/>
              <a:defRPr/>
            </a:pPr>
            <a:r>
              <a:rPr lang="en-US" sz="2800" dirty="0" smtClean="0">
                <a:cs typeface="+mn-cs"/>
              </a:rPr>
              <a:t> - surgery at the time of extraction</a:t>
            </a:r>
          </a:p>
          <a:p>
            <a:pPr eaLnBrk="1" hangingPunct="1">
              <a:lnSpc>
                <a:spcPct val="80000"/>
              </a:lnSpc>
              <a:buFont typeface="Wingdings" pitchFamily="2" charset="2"/>
              <a:buNone/>
              <a:defRPr/>
            </a:pPr>
            <a:r>
              <a:rPr lang="en-US" sz="2800" dirty="0" smtClean="0">
                <a:cs typeface="+mn-cs"/>
              </a:rPr>
              <a:t> - the relative length of time different parts of the jaws have been edentulous</a:t>
            </a:r>
          </a:p>
          <a:p>
            <a:pPr eaLnBrk="1" hangingPunct="1">
              <a:lnSpc>
                <a:spcPct val="80000"/>
              </a:lnSpc>
              <a:buFont typeface="Wingdings" pitchFamily="2" charset="2"/>
              <a:buNone/>
              <a:defRPr/>
            </a:pPr>
            <a:endParaRPr lang="en-US" sz="2800" dirty="0" smtClean="0">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990600" y="533400"/>
            <a:ext cx="7239000" cy="1143000"/>
          </a:xfrm>
        </p:spPr>
        <p:txBody>
          <a:bodyPr>
            <a:noAutofit/>
          </a:bodyPr>
          <a:lstStyle/>
          <a:p>
            <a:pPr eaLnBrk="1" hangingPunct="1">
              <a:defRPr/>
            </a:pPr>
            <a:r>
              <a:rPr lang="en-US" sz="3200" dirty="0" smtClean="0">
                <a:cs typeface="+mj-cs"/>
              </a:rPr>
              <a:t>The anatomical Features That Influence Shape of Hard Palate &amp; Residual Ridge </a:t>
            </a:r>
          </a:p>
        </p:txBody>
      </p:sp>
      <p:sp>
        <p:nvSpPr>
          <p:cNvPr id="18434" name="Rectangle 3"/>
          <p:cNvSpPr>
            <a:spLocks noGrp="1" noChangeArrowheads="1"/>
          </p:cNvSpPr>
          <p:nvPr>
            <p:ph idx="1"/>
          </p:nvPr>
        </p:nvSpPr>
        <p:spPr>
          <a:xfrm>
            <a:off x="1143000" y="1447800"/>
            <a:ext cx="8001000" cy="5791200"/>
          </a:xfrm>
        </p:spPr>
        <p:txBody>
          <a:bodyPr/>
          <a:lstStyle/>
          <a:p>
            <a:pPr eaLnBrk="1" hangingPunct="1">
              <a:buFont typeface="Wingdings" pitchFamily="2" charset="2"/>
              <a:buNone/>
              <a:defRPr/>
            </a:pPr>
            <a:r>
              <a:rPr lang="en-US" dirty="0" smtClean="0">
                <a:cs typeface="+mn-cs"/>
              </a:rPr>
              <a:t>  </a:t>
            </a:r>
          </a:p>
          <a:p>
            <a:pPr eaLnBrk="1" hangingPunct="1">
              <a:buFont typeface="Wingdings" pitchFamily="2" charset="2"/>
              <a:buChar char="§"/>
              <a:defRPr/>
            </a:pPr>
            <a:r>
              <a:rPr lang="en-US" dirty="0" smtClean="0">
                <a:cs typeface="+mn-cs"/>
              </a:rPr>
              <a:t>Incisive foramen </a:t>
            </a:r>
          </a:p>
          <a:p>
            <a:pPr eaLnBrk="1" hangingPunct="1">
              <a:buFont typeface="Wingdings" pitchFamily="2" charset="2"/>
              <a:buChar char="§"/>
              <a:defRPr/>
            </a:pPr>
            <a:endParaRPr lang="en-US" dirty="0" smtClean="0">
              <a:cs typeface="+mn-cs"/>
            </a:endParaRPr>
          </a:p>
          <a:p>
            <a:pPr eaLnBrk="1" hangingPunct="1">
              <a:buFont typeface="Wingdings" pitchFamily="2" charset="2"/>
              <a:buChar char="§"/>
              <a:defRPr/>
            </a:pPr>
            <a:r>
              <a:rPr lang="en-US" dirty="0" smtClean="0">
                <a:cs typeface="+mn-cs"/>
              </a:rPr>
              <a:t>Maxillary </a:t>
            </a:r>
            <a:r>
              <a:rPr lang="en-US" dirty="0" err="1" smtClean="0">
                <a:cs typeface="+mn-cs"/>
              </a:rPr>
              <a:t>tuberosity</a:t>
            </a:r>
            <a:endParaRPr lang="en-US" dirty="0" smtClean="0">
              <a:cs typeface="+mn-cs"/>
            </a:endParaRPr>
          </a:p>
          <a:p>
            <a:pPr eaLnBrk="1" hangingPunct="1">
              <a:buFont typeface="Wingdings" pitchFamily="2" charset="2"/>
              <a:buChar char="§"/>
              <a:defRPr/>
            </a:pPr>
            <a:endParaRPr lang="en-US" dirty="0" smtClean="0">
              <a:cs typeface="+mn-cs"/>
            </a:endParaRPr>
          </a:p>
          <a:p>
            <a:pPr eaLnBrk="1" hangingPunct="1">
              <a:buFont typeface="Wingdings" pitchFamily="2" charset="2"/>
              <a:buChar char="§"/>
              <a:defRPr/>
            </a:pPr>
            <a:r>
              <a:rPr lang="en-US" dirty="0" smtClean="0">
                <a:cs typeface="+mn-cs"/>
              </a:rPr>
              <a:t>Sharp, spiny processes</a:t>
            </a:r>
          </a:p>
          <a:p>
            <a:pPr eaLnBrk="1" hangingPunct="1">
              <a:buFont typeface="Wingdings" pitchFamily="2" charset="2"/>
              <a:buChar char="§"/>
              <a:defRPr/>
            </a:pPr>
            <a:endParaRPr lang="en-US" dirty="0" smtClean="0">
              <a:cs typeface="+mn-cs"/>
            </a:endParaRPr>
          </a:p>
          <a:p>
            <a:pPr eaLnBrk="1" hangingPunct="1">
              <a:buFont typeface="Wingdings" pitchFamily="2" charset="2"/>
              <a:buChar char="§"/>
              <a:defRPr/>
            </a:pPr>
            <a:r>
              <a:rPr lang="en-US" dirty="0" smtClean="0">
                <a:cs typeface="+mn-cs"/>
              </a:rPr>
              <a:t>Torus </a:t>
            </a:r>
            <a:r>
              <a:rPr lang="en-US" dirty="0" err="1" smtClean="0">
                <a:cs typeface="+mn-cs"/>
              </a:rPr>
              <a:t>palatinus</a:t>
            </a:r>
            <a:endParaRPr lang="en-US" dirty="0" smtClean="0">
              <a:cs typeface="+mn-cs"/>
            </a:endParaRPr>
          </a:p>
          <a:p>
            <a:pPr eaLnBrk="1" hangingPunct="1">
              <a:buFont typeface="Wingdings" pitchFamily="2" charset="2"/>
              <a:buNone/>
              <a:defRPr/>
            </a:pPr>
            <a:endParaRPr lang="en-US" dirty="0" smtClean="0">
              <a:cs typeface="+mn-cs"/>
            </a:endParaRPr>
          </a:p>
          <a:p>
            <a:pPr eaLnBrk="1" hangingPunct="1">
              <a:buFont typeface="Wingdings" pitchFamily="2" charset="2"/>
              <a:buNone/>
              <a:defRPr/>
            </a:pPr>
            <a:endParaRPr lang="en-US" dirty="0" smtClean="0">
              <a:cs typeface="+mn-cs"/>
            </a:endParaRPr>
          </a:p>
          <a:p>
            <a:pPr eaLnBrk="1" hangingPunct="1">
              <a:buFont typeface="Wingdings" pitchFamily="2" charset="2"/>
              <a:buNone/>
              <a:defRPr/>
            </a:pPr>
            <a:endParaRPr lang="en-US" dirty="0" smtClean="0">
              <a:cs typeface="+mn-cs"/>
            </a:endParaRPr>
          </a:p>
          <a:p>
            <a:pPr eaLnBrk="1" hangingPunct="1">
              <a:buFont typeface="Wingdings" pitchFamily="2" charset="2"/>
              <a:buNone/>
              <a:defRPr/>
            </a:pPr>
            <a:endParaRPr lang="en-US" dirty="0" smtClean="0">
              <a:cs typeface="+mn-cs"/>
            </a:endParaRPr>
          </a:p>
          <a:p>
            <a:pPr eaLnBrk="1" hangingPunct="1">
              <a:buFont typeface="Wingdings" pitchFamily="2" charset="2"/>
              <a:buNone/>
              <a:defRPr/>
            </a:pPr>
            <a:endParaRPr lang="en-US" dirty="0" smtClean="0">
              <a:cs typeface="+mn-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1143000"/>
          </a:xfrm>
        </p:spPr>
        <p:txBody>
          <a:bodyPr>
            <a:normAutofit fontScale="90000"/>
          </a:bodyPr>
          <a:lstStyle/>
          <a:p>
            <a:pPr eaLnBrk="1" fontAlgn="auto" hangingPunct="1">
              <a:spcAft>
                <a:spcPts val="0"/>
              </a:spcAft>
              <a:defRPr/>
            </a:pPr>
            <a:r>
              <a:rPr lang="en-US" dirty="0" err="1" smtClean="0">
                <a:cs typeface="+mj-cs"/>
              </a:rPr>
              <a:t>Nasopalatine</a:t>
            </a:r>
            <a:r>
              <a:rPr lang="en-US" dirty="0" smtClean="0">
                <a:cs typeface="+mj-cs"/>
              </a:rPr>
              <a:t> or Incisive Foramen</a:t>
            </a:r>
          </a:p>
        </p:txBody>
      </p:sp>
      <p:sp>
        <p:nvSpPr>
          <p:cNvPr id="19459" name="Content Placeholder 2"/>
          <p:cNvSpPr>
            <a:spLocks noGrp="1"/>
          </p:cNvSpPr>
          <p:nvPr>
            <p:ph sz="half" idx="1"/>
          </p:nvPr>
        </p:nvSpPr>
        <p:spPr>
          <a:xfrm>
            <a:off x="914400" y="1600200"/>
            <a:ext cx="4267200" cy="4525963"/>
          </a:xfrm>
        </p:spPr>
        <p:txBody>
          <a:bodyPr/>
          <a:lstStyle/>
          <a:p>
            <a:pPr eaLnBrk="1" hangingPunct="1">
              <a:buFont typeface="Wingdings 2" pitchFamily="18" charset="2"/>
              <a:buNone/>
              <a:defRPr/>
            </a:pPr>
            <a:r>
              <a:rPr lang="en-US" dirty="0" smtClean="0">
                <a:cs typeface="+mn-cs"/>
              </a:rPr>
              <a:t>-Is located in the midline of the palate beneath the incisive papilla &amp; posterior to the maxillary central incisors.</a:t>
            </a:r>
          </a:p>
          <a:p>
            <a:pPr eaLnBrk="1" hangingPunct="1">
              <a:buFont typeface="Wingdings 2" pitchFamily="18" charset="2"/>
              <a:buNone/>
              <a:defRPr/>
            </a:pPr>
            <a:r>
              <a:rPr lang="en-US" dirty="0" smtClean="0">
                <a:cs typeface="+mn-cs"/>
              </a:rPr>
              <a:t>-Denture base </a:t>
            </a:r>
            <a:r>
              <a:rPr lang="en-US" u="sng" dirty="0" smtClean="0">
                <a:solidFill>
                  <a:srgbClr val="FF0000"/>
                </a:solidFill>
                <a:cs typeface="+mn-cs"/>
              </a:rPr>
              <a:t>should be relieved </a:t>
            </a:r>
            <a:r>
              <a:rPr lang="en-US" dirty="0" smtClean="0">
                <a:cs typeface="+mn-cs"/>
              </a:rPr>
              <a:t>over the area to avoid  pressure to the nerves &amp; blood vessels.</a:t>
            </a:r>
          </a:p>
        </p:txBody>
      </p:sp>
      <p:pic>
        <p:nvPicPr>
          <p:cNvPr id="5" name="Picture 2"/>
          <p:cNvPicPr>
            <a:picLocks noGrp="1" noChangeAspect="1" noChangeArrowheads="1"/>
          </p:cNvPicPr>
          <p:nvPr>
            <p:ph sz="half" idx="2"/>
          </p:nvPr>
        </p:nvPicPr>
        <p:blipFill>
          <a:blip r:embed="rId2" cstate="print"/>
          <a:stretch>
            <a:fillRect/>
          </a:stretch>
        </p:blipFill>
        <p:spPr>
          <a:xfrm>
            <a:off x="5257800" y="1752600"/>
            <a:ext cx="3581400" cy="4343400"/>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772400" cy="1143000"/>
          </a:xfrm>
        </p:spPr>
        <p:txBody>
          <a:bodyPr>
            <a:normAutofit/>
          </a:bodyPr>
          <a:lstStyle/>
          <a:p>
            <a:pPr eaLnBrk="1" fontAlgn="auto" hangingPunct="1">
              <a:spcAft>
                <a:spcPts val="0"/>
              </a:spcAft>
              <a:defRPr/>
            </a:pPr>
            <a:r>
              <a:rPr lang="en-US" dirty="0" smtClean="0">
                <a:cs typeface="+mj-cs"/>
              </a:rPr>
              <a:t>       Maxillary </a:t>
            </a:r>
            <a:r>
              <a:rPr lang="en-US" dirty="0" err="1" smtClean="0">
                <a:cs typeface="+mj-cs"/>
              </a:rPr>
              <a:t>Tuberosity</a:t>
            </a:r>
            <a:endParaRPr lang="en-US" dirty="0">
              <a:cs typeface="+mj-cs"/>
            </a:endParaRPr>
          </a:p>
        </p:txBody>
      </p:sp>
      <p:sp>
        <p:nvSpPr>
          <p:cNvPr id="20483" name="Content Placeholder 2"/>
          <p:cNvSpPr>
            <a:spLocks noGrp="1"/>
          </p:cNvSpPr>
          <p:nvPr>
            <p:ph idx="1"/>
          </p:nvPr>
        </p:nvSpPr>
        <p:spPr/>
        <p:txBody>
          <a:bodyPr/>
          <a:lstStyle/>
          <a:p>
            <a:pPr eaLnBrk="1" hangingPunct="1">
              <a:buFont typeface="Wingdings" pitchFamily="2" charset="2"/>
              <a:buChar char="§"/>
              <a:defRPr/>
            </a:pPr>
            <a:r>
              <a:rPr lang="en-US" dirty="0" smtClean="0">
                <a:cs typeface="+mn-cs"/>
              </a:rPr>
              <a:t>It is the posterior convexity of the maxillary body.*</a:t>
            </a:r>
          </a:p>
          <a:p>
            <a:pPr eaLnBrk="1" hangingPunct="1">
              <a:buFont typeface="Wingdings" pitchFamily="2" charset="2"/>
              <a:buChar char="§"/>
              <a:defRPr/>
            </a:pPr>
            <a:r>
              <a:rPr lang="en-US" dirty="0" smtClean="0">
                <a:cs typeface="+mn-cs"/>
              </a:rPr>
              <a:t>The medial &amp; lateral walls resist the horizontal and </a:t>
            </a:r>
            <a:r>
              <a:rPr lang="en-US" dirty="0" err="1" smtClean="0">
                <a:cs typeface="+mn-cs"/>
              </a:rPr>
              <a:t>torquing</a:t>
            </a:r>
            <a:r>
              <a:rPr lang="en-US" dirty="0" smtClean="0">
                <a:cs typeface="+mn-cs"/>
              </a:rPr>
              <a:t> forces which would move the denture base in lateral or palatal direction.</a:t>
            </a:r>
          </a:p>
          <a:p>
            <a:pPr eaLnBrk="1" hangingPunct="1">
              <a:buFont typeface="Wingdings" pitchFamily="2" charset="2"/>
              <a:buChar char="§"/>
              <a:defRPr/>
            </a:pPr>
            <a:r>
              <a:rPr lang="en-US" dirty="0" smtClean="0">
                <a:cs typeface="+mn-cs"/>
              </a:rPr>
              <a:t>Therefore, </a:t>
            </a:r>
            <a:r>
              <a:rPr lang="en-US" u="sng" dirty="0" smtClean="0">
                <a:solidFill>
                  <a:srgbClr val="FF0000"/>
                </a:solidFill>
                <a:cs typeface="+mn-cs"/>
              </a:rPr>
              <a:t>maxillary denture base should cover the </a:t>
            </a:r>
            <a:r>
              <a:rPr lang="en-US" u="sng" dirty="0" err="1" smtClean="0">
                <a:solidFill>
                  <a:srgbClr val="FF0000"/>
                </a:solidFill>
                <a:cs typeface="+mn-cs"/>
              </a:rPr>
              <a:t>tuberosities</a:t>
            </a:r>
            <a:r>
              <a:rPr lang="en-US" u="sng" dirty="0" smtClean="0">
                <a:solidFill>
                  <a:srgbClr val="FF0000"/>
                </a:solidFill>
                <a:cs typeface="+mn-cs"/>
              </a:rPr>
              <a:t> and fill the </a:t>
            </a:r>
            <a:r>
              <a:rPr lang="en-US" u="sng" dirty="0" err="1" smtClean="0">
                <a:solidFill>
                  <a:srgbClr val="FF0000"/>
                </a:solidFill>
                <a:cs typeface="+mn-cs"/>
              </a:rPr>
              <a:t>hamular</a:t>
            </a:r>
            <a:r>
              <a:rPr lang="en-US" u="sng" dirty="0" smtClean="0">
                <a:solidFill>
                  <a:srgbClr val="FF0000"/>
                </a:solidFill>
                <a:cs typeface="+mn-cs"/>
              </a:rPr>
              <a:t> notches</a:t>
            </a:r>
            <a:r>
              <a:rPr lang="en-US" dirty="0" smtClean="0">
                <a:cs typeface="+mn-cs"/>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242175" cy="1143000"/>
          </a:xfrm>
        </p:spPr>
        <p:txBody>
          <a:bodyPr/>
          <a:lstStyle/>
          <a:p>
            <a:pPr eaLnBrk="1" hangingPunct="1">
              <a:defRPr/>
            </a:pPr>
            <a:r>
              <a:rPr lang="en-US" dirty="0" smtClean="0">
                <a:cs typeface="+mj-cs"/>
              </a:rPr>
              <a:t>Sharp Spiny Processes</a:t>
            </a:r>
            <a:endParaRPr lang="en-US" dirty="0">
              <a:cs typeface="+mj-cs"/>
            </a:endParaRPr>
          </a:p>
        </p:txBody>
      </p:sp>
      <p:pic>
        <p:nvPicPr>
          <p:cNvPr id="17411" name="Picture 4" descr="Image1"/>
          <p:cNvPicPr>
            <a:picLocks noGrp="1" noChangeAspect="1" noChangeArrowheads="1"/>
          </p:cNvPicPr>
          <p:nvPr>
            <p:ph sz="half" idx="2"/>
          </p:nvPr>
        </p:nvPicPr>
        <p:blipFill>
          <a:blip r:embed="rId2" cstate="print"/>
          <a:srcRect/>
          <a:stretch>
            <a:fillRect/>
          </a:stretch>
        </p:blipFill>
        <p:spPr>
          <a:xfrm>
            <a:off x="4343400" y="1981200"/>
            <a:ext cx="4343400" cy="3200400"/>
          </a:xfrm>
          <a:noFill/>
        </p:spPr>
      </p:pic>
      <p:sp>
        <p:nvSpPr>
          <p:cNvPr id="22532" name="Content Placeholder 6"/>
          <p:cNvSpPr>
            <a:spLocks noGrp="1"/>
          </p:cNvSpPr>
          <p:nvPr>
            <p:ph sz="quarter" idx="4"/>
          </p:nvPr>
        </p:nvSpPr>
        <p:spPr>
          <a:xfrm>
            <a:off x="533400" y="1524000"/>
            <a:ext cx="3673475" cy="4953000"/>
          </a:xfrm>
        </p:spPr>
        <p:txBody>
          <a:bodyPr/>
          <a:lstStyle/>
          <a:p>
            <a:pPr eaLnBrk="1" hangingPunct="1">
              <a:buFont typeface="Symbol" pitchFamily="1" charset="2"/>
              <a:buChar char="·"/>
              <a:defRPr/>
            </a:pPr>
            <a:r>
              <a:rPr lang="en-US" sz="2800" dirty="0" smtClean="0">
                <a:cs typeface="+mn-cs"/>
              </a:rPr>
              <a:t>In individuals with excessive </a:t>
            </a:r>
            <a:r>
              <a:rPr lang="en-US" sz="2800" dirty="0" err="1" smtClean="0">
                <a:cs typeface="+mn-cs"/>
              </a:rPr>
              <a:t>resorpion</a:t>
            </a:r>
            <a:r>
              <a:rPr lang="en-US" sz="2800" dirty="0" smtClean="0">
                <a:cs typeface="+mn-cs"/>
              </a:rPr>
              <a:t> of residual ridge, sharp spines can irritate soft tissue beneath denture</a:t>
            </a:r>
          </a:p>
          <a:p>
            <a:pPr eaLnBrk="1" hangingPunct="1">
              <a:buFont typeface="Symbol" pitchFamily="1" charset="2"/>
              <a:buChar char="·"/>
              <a:defRPr/>
            </a:pPr>
            <a:r>
              <a:rPr lang="en-US" sz="2800" dirty="0" smtClean="0">
                <a:cs typeface="+mn-cs"/>
              </a:rPr>
              <a:t>Posterior palatine foramen  has a sharp spiny edge that irritates the covering soft tissue.</a:t>
            </a:r>
          </a:p>
          <a:p>
            <a:pPr eaLnBrk="1" hangingPunct="1">
              <a:buFont typeface="Symbol" pitchFamily="1" charset="2"/>
              <a:buChar char="·"/>
              <a:defRPr/>
            </a:pPr>
            <a:r>
              <a:rPr lang="en-US" sz="2800" dirty="0" smtClean="0">
                <a:cs typeface="+mn-cs"/>
              </a:rPr>
              <a:t>Need relief</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cs typeface="+mj-cs"/>
              </a:rPr>
              <a:t> Torus </a:t>
            </a:r>
            <a:r>
              <a:rPr lang="en-US" dirty="0" err="1" smtClean="0">
                <a:cs typeface="+mj-cs"/>
              </a:rPr>
              <a:t>Palatinus</a:t>
            </a:r>
            <a:endParaRPr lang="en-US" dirty="0">
              <a:cs typeface="+mj-cs"/>
            </a:endParaRPr>
          </a:p>
        </p:txBody>
      </p:sp>
      <p:pic>
        <p:nvPicPr>
          <p:cNvPr id="18435" name="Content Placeholder 3" descr="C:\Users\Dr.Rola\Desktop\clip_image002_125.jpg"/>
          <p:cNvPicPr>
            <a:picLocks noGrp="1" noChangeAspect="1" noChangeArrowheads="1"/>
          </p:cNvPicPr>
          <p:nvPr>
            <p:ph sz="half" idx="1"/>
          </p:nvPr>
        </p:nvPicPr>
        <p:blipFill>
          <a:blip r:embed="rId2" cstate="print"/>
          <a:stretch>
            <a:fillRect/>
          </a:stretch>
        </p:blipFill>
        <p:spPr>
          <a:xfrm>
            <a:off x="5334000" y="2514600"/>
            <a:ext cx="3276600" cy="2590800"/>
          </a:xfrm>
        </p:spPr>
      </p:pic>
      <p:sp>
        <p:nvSpPr>
          <p:cNvPr id="23556" name="Content Placeholder 3"/>
          <p:cNvSpPr>
            <a:spLocks noGrp="1"/>
          </p:cNvSpPr>
          <p:nvPr>
            <p:ph sz="half" idx="2"/>
          </p:nvPr>
        </p:nvSpPr>
        <p:spPr>
          <a:xfrm>
            <a:off x="1143000" y="1981200"/>
            <a:ext cx="3810000" cy="4114800"/>
          </a:xfrm>
        </p:spPr>
        <p:txBody>
          <a:bodyPr/>
          <a:lstStyle/>
          <a:p>
            <a:pPr eaLnBrk="1" hangingPunct="1">
              <a:buFont typeface="Symbol" pitchFamily="18" charset="2"/>
              <a:buNone/>
              <a:defRPr/>
            </a:pPr>
            <a:r>
              <a:rPr lang="en-US" dirty="0" smtClean="0">
                <a:cs typeface="+mn-cs"/>
              </a:rPr>
              <a:t> Covered by thin layer of mucous membrane that is easily traumatized so relief should be provided if it does not need surgical removal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marL="484632" eaLnBrk="1" fontAlgn="auto" hangingPunct="1">
              <a:spcAft>
                <a:spcPts val="0"/>
              </a:spcAft>
              <a:defRPr/>
            </a:pPr>
            <a:r>
              <a:rPr lang="en-US" dirty="0" smtClean="0">
                <a:cs typeface="+mj-cs"/>
              </a:rPr>
              <a:t>Anatomy of Peripheral or Limiting Structures</a:t>
            </a:r>
          </a:p>
        </p:txBody>
      </p:sp>
      <p:sp>
        <p:nvSpPr>
          <p:cNvPr id="24579" name="Rectangle 3"/>
          <p:cNvSpPr>
            <a:spLocks noGrp="1" noChangeArrowheads="1"/>
          </p:cNvSpPr>
          <p:nvPr>
            <p:ph idx="1"/>
          </p:nvPr>
        </p:nvSpPr>
        <p:spPr>
          <a:xfrm>
            <a:off x="1524000" y="2327275"/>
            <a:ext cx="8229600" cy="4530725"/>
          </a:xfrm>
        </p:spPr>
        <p:txBody>
          <a:bodyPr/>
          <a:lstStyle/>
          <a:p>
            <a:pPr marL="609600" indent="-609600" eaLnBrk="1" hangingPunct="1">
              <a:buFont typeface="+mj-lt"/>
              <a:buAutoNum type="arabicPeriod"/>
              <a:defRPr/>
            </a:pPr>
            <a:r>
              <a:rPr lang="en-US" dirty="0" smtClean="0">
                <a:cs typeface="+mn-cs"/>
              </a:rPr>
              <a:t>Labial vestibule</a:t>
            </a:r>
          </a:p>
          <a:p>
            <a:pPr marL="609600" indent="-609600" eaLnBrk="1" hangingPunct="1">
              <a:buFont typeface="+mj-lt"/>
              <a:buAutoNum type="arabicPeriod"/>
              <a:defRPr/>
            </a:pPr>
            <a:endParaRPr lang="en-US" dirty="0" smtClean="0">
              <a:cs typeface="+mn-cs"/>
            </a:endParaRPr>
          </a:p>
          <a:p>
            <a:pPr marL="609600" indent="-609600" eaLnBrk="1" hangingPunct="1">
              <a:buFont typeface="+mj-lt"/>
              <a:buAutoNum type="arabicPeriod"/>
              <a:defRPr/>
            </a:pPr>
            <a:r>
              <a:rPr lang="en-US" dirty="0" err="1" smtClean="0">
                <a:cs typeface="+mn-cs"/>
              </a:rPr>
              <a:t>Buccal</a:t>
            </a:r>
            <a:r>
              <a:rPr lang="en-US" dirty="0" smtClean="0">
                <a:cs typeface="+mn-cs"/>
              </a:rPr>
              <a:t> </a:t>
            </a:r>
            <a:r>
              <a:rPr lang="en-US" dirty="0" smtClean="0"/>
              <a:t>vestibule</a:t>
            </a:r>
            <a:endParaRPr lang="en-US" dirty="0" smtClean="0">
              <a:cs typeface="+mn-cs"/>
            </a:endParaRPr>
          </a:p>
          <a:p>
            <a:pPr marL="609600" indent="-609600" eaLnBrk="1" hangingPunct="1">
              <a:buFont typeface="+mj-lt"/>
              <a:buAutoNum type="arabicPeriod"/>
              <a:defRPr/>
            </a:pPr>
            <a:endParaRPr lang="en-US" dirty="0" smtClean="0">
              <a:cs typeface="+mn-cs"/>
            </a:endParaRPr>
          </a:p>
          <a:p>
            <a:pPr marL="609600" indent="-609600" eaLnBrk="1" hangingPunct="1">
              <a:buFont typeface="+mj-lt"/>
              <a:buAutoNum type="arabicPeriod"/>
              <a:defRPr/>
            </a:pPr>
            <a:r>
              <a:rPr lang="en-US" dirty="0" smtClean="0">
                <a:cs typeface="+mn-cs"/>
              </a:rPr>
              <a:t>Vibrating line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533400"/>
            <a:ext cx="7239000" cy="1143000"/>
          </a:xfrm>
        </p:spPr>
        <p:txBody>
          <a:bodyPr/>
          <a:lstStyle/>
          <a:p>
            <a:pPr marL="484632" eaLnBrk="1" fontAlgn="auto" hangingPunct="1">
              <a:spcAft>
                <a:spcPts val="0"/>
              </a:spcAft>
              <a:defRPr/>
            </a:pPr>
            <a:r>
              <a:rPr lang="en-US" dirty="0" smtClean="0">
                <a:cs typeface="+mj-cs"/>
              </a:rPr>
              <a:t>Labial Vestibule</a:t>
            </a:r>
          </a:p>
        </p:txBody>
      </p:sp>
      <p:sp>
        <p:nvSpPr>
          <p:cNvPr id="25603" name="Rectangle 3"/>
          <p:cNvSpPr>
            <a:spLocks noGrp="1" noChangeArrowheads="1"/>
          </p:cNvSpPr>
          <p:nvPr>
            <p:ph idx="1"/>
          </p:nvPr>
        </p:nvSpPr>
        <p:spPr>
          <a:xfrm>
            <a:off x="1219200" y="1828800"/>
            <a:ext cx="6781800" cy="5791200"/>
          </a:xfrm>
        </p:spPr>
        <p:txBody>
          <a:bodyPr/>
          <a:lstStyle/>
          <a:p>
            <a:pPr eaLnBrk="1" hangingPunct="1">
              <a:lnSpc>
                <a:spcPct val="80000"/>
              </a:lnSpc>
              <a:buFont typeface="Wingdings" pitchFamily="2" charset="2"/>
              <a:buChar char="§"/>
              <a:defRPr/>
            </a:pPr>
            <a:r>
              <a:rPr lang="en-US" sz="2800" dirty="0" smtClean="0">
                <a:cs typeface="+mn-cs"/>
              </a:rPr>
              <a:t>Divided into R &amp; L by labial </a:t>
            </a:r>
            <a:r>
              <a:rPr lang="en-US" sz="2800" dirty="0" err="1" smtClean="0">
                <a:cs typeface="+mn-cs"/>
              </a:rPr>
              <a:t>frenum</a:t>
            </a:r>
            <a:r>
              <a:rPr lang="en-US" sz="2800" dirty="0" smtClean="0">
                <a:cs typeface="+mn-cs"/>
              </a:rPr>
              <a:t> *</a:t>
            </a:r>
          </a:p>
          <a:p>
            <a:pPr eaLnBrk="1" hangingPunct="1">
              <a:lnSpc>
                <a:spcPct val="80000"/>
              </a:lnSpc>
              <a:buFont typeface="Wingdings" pitchFamily="2" charset="2"/>
              <a:buChar char="§"/>
              <a:defRPr/>
            </a:pPr>
            <a:r>
              <a:rPr lang="en-US" sz="2800" dirty="0" smtClean="0">
                <a:cs typeface="+mn-cs"/>
              </a:rPr>
              <a:t>The labial notch in the labial flange must be wide enough &amp; deep enough </a:t>
            </a:r>
          </a:p>
          <a:p>
            <a:pPr eaLnBrk="1" hangingPunct="1">
              <a:lnSpc>
                <a:spcPct val="80000"/>
              </a:lnSpc>
              <a:buFont typeface="Wingdings" pitchFamily="2" charset="2"/>
              <a:buChar char="§"/>
              <a:defRPr/>
            </a:pPr>
            <a:r>
              <a:rPr lang="en-US" sz="2800" dirty="0" smtClean="0">
                <a:cs typeface="+mn-cs"/>
              </a:rPr>
              <a:t>The outer surface of the labial vestibule is the</a:t>
            </a:r>
            <a:r>
              <a:rPr lang="en-US" sz="2800" dirty="0" smtClean="0">
                <a:solidFill>
                  <a:srgbClr val="FF0000"/>
                </a:solidFill>
                <a:cs typeface="+mn-cs"/>
              </a:rPr>
              <a:t> </a:t>
            </a:r>
            <a:r>
              <a:rPr lang="en-US" sz="2800" u="sng" dirty="0" err="1" smtClean="0">
                <a:solidFill>
                  <a:srgbClr val="FF0000"/>
                </a:solidFill>
                <a:cs typeface="+mn-cs"/>
              </a:rPr>
              <a:t>orbicularis</a:t>
            </a:r>
            <a:r>
              <a:rPr lang="en-US" sz="2800" u="sng" dirty="0" smtClean="0">
                <a:solidFill>
                  <a:srgbClr val="FF0000"/>
                </a:solidFill>
                <a:cs typeface="+mn-cs"/>
              </a:rPr>
              <a:t> oris</a:t>
            </a:r>
            <a:r>
              <a:rPr lang="en-US" sz="2800" dirty="0" smtClean="0">
                <a:cs typeface="+mn-cs"/>
              </a:rPr>
              <a:t>.* Its fibers run in a </a:t>
            </a:r>
            <a:r>
              <a:rPr lang="en-US" sz="2800" dirty="0" err="1" smtClean="0">
                <a:cs typeface="+mn-cs"/>
              </a:rPr>
              <a:t>horizental</a:t>
            </a:r>
            <a:r>
              <a:rPr lang="en-US" sz="2800" dirty="0" smtClean="0">
                <a:cs typeface="+mn-cs"/>
              </a:rPr>
              <a:t> direction; so it has an indirect effect on the denture base</a:t>
            </a:r>
          </a:p>
          <a:p>
            <a:pPr eaLnBrk="1" hangingPunct="1">
              <a:lnSpc>
                <a:spcPct val="80000"/>
              </a:lnSpc>
              <a:buFont typeface="Wingdings" pitchFamily="2" charset="2"/>
              <a:buChar char="§"/>
              <a:defRPr/>
            </a:pPr>
            <a:r>
              <a:rPr lang="en-US" sz="2800" dirty="0" smtClean="0">
                <a:cs typeface="+mn-cs"/>
              </a:rPr>
              <a:t>The </a:t>
            </a:r>
            <a:r>
              <a:rPr lang="en-US" sz="2800" dirty="0" err="1" smtClean="0">
                <a:cs typeface="+mn-cs"/>
              </a:rPr>
              <a:t>buccal</a:t>
            </a:r>
            <a:r>
              <a:rPr lang="en-US" sz="2800" dirty="0" smtClean="0">
                <a:cs typeface="+mn-cs"/>
              </a:rPr>
              <a:t> </a:t>
            </a:r>
            <a:r>
              <a:rPr lang="en-US" sz="2800" dirty="0" err="1" smtClean="0">
                <a:cs typeface="+mn-cs"/>
              </a:rPr>
              <a:t>frenum</a:t>
            </a:r>
            <a:r>
              <a:rPr lang="en-US" sz="2800" dirty="0" smtClean="0">
                <a:cs typeface="+mn-cs"/>
              </a:rPr>
              <a:t> is the dividing line between the labial &amp; </a:t>
            </a:r>
            <a:r>
              <a:rPr lang="en-US" sz="2800" dirty="0" err="1" smtClean="0">
                <a:cs typeface="+mn-cs"/>
              </a:rPr>
              <a:t>buccal</a:t>
            </a:r>
            <a:r>
              <a:rPr lang="en-US" sz="2800" dirty="0" smtClean="0">
                <a:cs typeface="+mn-cs"/>
              </a:rPr>
              <a:t> vestibules.  It is related to </a:t>
            </a:r>
            <a:r>
              <a:rPr lang="en-US" sz="2800" u="sng" dirty="0" smtClean="0">
                <a:solidFill>
                  <a:srgbClr val="FF0000"/>
                </a:solidFill>
                <a:cs typeface="+mn-cs"/>
              </a:rPr>
              <a:t>three muscles</a:t>
            </a:r>
            <a:r>
              <a:rPr lang="en-US" sz="2800" dirty="0" smtClean="0">
                <a:solidFill>
                  <a:srgbClr val="FF0000"/>
                </a:solidFill>
                <a:cs typeface="+mn-cs"/>
              </a:rPr>
              <a:t>, </a:t>
            </a:r>
            <a:r>
              <a:rPr lang="en-US" sz="2800" dirty="0" smtClean="0">
                <a:cs typeface="+mn-cs"/>
              </a:rPr>
              <a:t>so it requires more clearance than the labial </a:t>
            </a:r>
            <a:r>
              <a:rPr lang="en-US" sz="2800" dirty="0" err="1" smtClean="0">
                <a:cs typeface="+mn-cs"/>
              </a:rPr>
              <a:t>frenum</a:t>
            </a:r>
            <a:r>
              <a:rPr lang="en-US" sz="2800" dirty="0" smtClean="0">
                <a:cs typeface="+mn-cs"/>
              </a:rPr>
              <a:t> </a:t>
            </a:r>
          </a:p>
          <a:p>
            <a:pPr eaLnBrk="1" hangingPunct="1">
              <a:lnSpc>
                <a:spcPct val="80000"/>
              </a:lnSpc>
              <a:buFont typeface="Wingdings" pitchFamily="2" charset="2"/>
              <a:buChar char="§"/>
              <a:defRPr/>
            </a:pPr>
            <a:endParaRPr lang="en-US" sz="2800" dirty="0" smtClean="0">
              <a:cs typeface="+mn-cs"/>
            </a:endParaRPr>
          </a:p>
          <a:p>
            <a:pPr eaLnBrk="1" hangingPunct="1">
              <a:lnSpc>
                <a:spcPct val="80000"/>
              </a:lnSpc>
              <a:buFont typeface="Wingdings" pitchFamily="2" charset="2"/>
              <a:buNone/>
              <a:defRPr/>
            </a:pPr>
            <a:endParaRPr lang="en-US" sz="2800" dirty="0" smtClean="0">
              <a:cs typeface="+mn-cs"/>
            </a:endParaRPr>
          </a:p>
          <a:p>
            <a:pPr eaLnBrk="1" hangingPunct="1">
              <a:lnSpc>
                <a:spcPct val="80000"/>
              </a:lnSpc>
              <a:buFont typeface="Wingdings" pitchFamily="2" charset="2"/>
              <a:buNone/>
              <a:defRPr/>
            </a:pPr>
            <a:r>
              <a:rPr lang="en-US" sz="2800" dirty="0" smtClean="0">
                <a:cs typeface="+mn-cs"/>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772400" cy="1143000"/>
          </a:xfrm>
        </p:spPr>
        <p:txBody>
          <a:bodyPr/>
          <a:lstStyle/>
          <a:p>
            <a:pPr eaLnBrk="1" fontAlgn="auto" hangingPunct="1">
              <a:spcAft>
                <a:spcPts val="0"/>
              </a:spcAft>
              <a:defRPr/>
            </a:pPr>
            <a:r>
              <a:rPr lang="en-US" dirty="0" smtClean="0">
                <a:cs typeface="+mj-cs"/>
              </a:rPr>
              <a:t>Maxillary Arch Anatomy</a:t>
            </a:r>
            <a:endParaRPr lang="en-US" dirty="0">
              <a:cs typeface="+mj-cs"/>
            </a:endParaRPr>
          </a:p>
        </p:txBody>
      </p:sp>
      <p:pic>
        <p:nvPicPr>
          <p:cNvPr id="2050" name="Picture 2"/>
          <p:cNvPicPr>
            <a:picLocks noGrp="1" noChangeAspect="1" noChangeArrowheads="1"/>
          </p:cNvPicPr>
          <p:nvPr>
            <p:ph idx="1"/>
          </p:nvPr>
        </p:nvPicPr>
        <p:blipFill>
          <a:blip r:embed="rId3" cstate="print"/>
          <a:stretch>
            <a:fillRect/>
          </a:stretch>
        </p:blipFill>
        <p:spPr>
          <a:xfrm>
            <a:off x="1882458" y="2654808"/>
            <a:ext cx="6309360" cy="2767584"/>
          </a:xfr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3962400" cy="1143000"/>
          </a:xfrm>
        </p:spPr>
        <p:txBody>
          <a:bodyPr/>
          <a:lstStyle/>
          <a:p>
            <a:pPr algn="ctr" eaLnBrk="1" hangingPunct="1">
              <a:defRPr/>
            </a:pPr>
            <a:r>
              <a:rPr lang="en-US" dirty="0" err="1" smtClean="0">
                <a:cs typeface="+mj-cs"/>
              </a:rPr>
              <a:t>Osteology</a:t>
            </a:r>
            <a:endParaRPr lang="en-US" dirty="0">
              <a:cs typeface="+mj-cs"/>
            </a:endParaRPr>
          </a:p>
        </p:txBody>
      </p:sp>
      <p:sp>
        <p:nvSpPr>
          <p:cNvPr id="7171" name="Content Placeholder 2"/>
          <p:cNvSpPr>
            <a:spLocks noGrp="1"/>
          </p:cNvSpPr>
          <p:nvPr>
            <p:ph idx="1"/>
          </p:nvPr>
        </p:nvSpPr>
        <p:spPr/>
        <p:txBody>
          <a:bodyPr/>
          <a:lstStyle/>
          <a:p>
            <a:pPr eaLnBrk="1" hangingPunct="1">
              <a:buFont typeface="Symbol" pitchFamily="1" charset="2"/>
              <a:buChar char="·"/>
              <a:defRPr/>
            </a:pPr>
            <a:r>
              <a:rPr lang="en-US" dirty="0" smtClean="0">
                <a:cs typeface="+mn-cs"/>
              </a:rPr>
              <a:t>The osseous structures not only support the denture but also have an direct bearing on impression making procedure.</a:t>
            </a:r>
          </a:p>
          <a:p>
            <a:pPr eaLnBrk="1" hangingPunct="1">
              <a:buFont typeface="Symbol" pitchFamily="1" charset="2"/>
              <a:buChar char="·"/>
              <a:defRPr/>
            </a:pPr>
            <a:r>
              <a:rPr lang="en-US" dirty="0" smtClean="0">
                <a:cs typeface="+mn-cs"/>
              </a:rPr>
              <a:t>Maxillary denture is supported by two pairs of bones, maxillae &amp; palatine bone.</a:t>
            </a:r>
          </a:p>
          <a:p>
            <a:pPr eaLnBrk="1" hangingPunct="1">
              <a:buFont typeface="Symbol" pitchFamily="1" charset="2"/>
              <a:buChar char="·"/>
              <a:defRPr/>
            </a:pPr>
            <a:r>
              <a:rPr lang="en-US" dirty="0" err="1" smtClean="0">
                <a:cs typeface="+mn-cs"/>
              </a:rPr>
              <a:t>Mandibular</a:t>
            </a:r>
            <a:r>
              <a:rPr lang="en-US" dirty="0" smtClean="0">
                <a:cs typeface="+mn-cs"/>
              </a:rPr>
              <a:t> denture is supported by one bone, the mandible.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305800" cy="1143000"/>
          </a:xfrm>
        </p:spPr>
        <p:txBody>
          <a:bodyPr>
            <a:normAutofit fontScale="90000"/>
          </a:bodyPr>
          <a:lstStyle/>
          <a:p>
            <a:pPr eaLnBrk="1" fontAlgn="auto" hangingPunct="1">
              <a:spcAft>
                <a:spcPts val="0"/>
              </a:spcAft>
              <a:defRPr/>
            </a:pPr>
            <a:r>
              <a:rPr lang="en-US" dirty="0" smtClean="0">
                <a:cs typeface="+mj-cs"/>
              </a:rPr>
              <a:t>          </a:t>
            </a:r>
            <a:r>
              <a:rPr lang="en-US" sz="4000" dirty="0" smtClean="0"/>
              <a:t>Labial Vestibule-</a:t>
            </a:r>
            <a:r>
              <a:rPr lang="en-US" sz="4000" dirty="0" err="1" smtClean="0">
                <a:cs typeface="+mj-cs"/>
              </a:rPr>
              <a:t>Buccal</a:t>
            </a:r>
            <a:r>
              <a:rPr lang="en-US" sz="4000" dirty="0" smtClean="0">
                <a:cs typeface="+mj-cs"/>
              </a:rPr>
              <a:t> </a:t>
            </a:r>
            <a:r>
              <a:rPr lang="en-US" sz="4000" dirty="0" err="1" smtClean="0">
                <a:cs typeface="+mj-cs"/>
              </a:rPr>
              <a:t>Frenum</a:t>
            </a:r>
            <a:r>
              <a:rPr lang="en-US" sz="4900" dirty="0" smtClean="0">
                <a:cs typeface="+mj-cs"/>
              </a:rPr>
              <a:t/>
            </a:r>
            <a:br>
              <a:rPr lang="en-US" sz="4900" dirty="0" smtClean="0">
                <a:cs typeface="+mj-cs"/>
              </a:rPr>
            </a:br>
            <a:endParaRPr lang="en-US" sz="4900" dirty="0">
              <a:cs typeface="+mj-cs"/>
            </a:endParaRPr>
          </a:p>
        </p:txBody>
      </p:sp>
      <p:sp>
        <p:nvSpPr>
          <p:cNvPr id="28675" name="Content Placeholder 2"/>
          <p:cNvSpPr>
            <a:spLocks noGrp="1"/>
          </p:cNvSpPr>
          <p:nvPr>
            <p:ph idx="1"/>
          </p:nvPr>
        </p:nvSpPr>
        <p:spPr>
          <a:xfrm>
            <a:off x="1371600" y="1600200"/>
            <a:ext cx="6934200" cy="4114800"/>
          </a:xfrm>
        </p:spPr>
        <p:txBody>
          <a:bodyPr/>
          <a:lstStyle/>
          <a:p>
            <a:pPr eaLnBrk="1" hangingPunct="1">
              <a:buFont typeface="Symbol" pitchFamily="1" charset="2"/>
              <a:buChar char="·"/>
              <a:defRPr/>
            </a:pPr>
            <a:r>
              <a:rPr lang="en-US" dirty="0" smtClean="0">
                <a:cs typeface="+mn-cs"/>
              </a:rPr>
              <a:t>A single fold of mucous membrane sometimes double &amp; sometimes broad &amp; fan shaped </a:t>
            </a:r>
          </a:p>
          <a:p>
            <a:pPr eaLnBrk="1" hangingPunct="1">
              <a:buFont typeface="Symbol" pitchFamily="1" charset="2"/>
              <a:buChar char="·"/>
              <a:defRPr/>
            </a:pPr>
            <a:r>
              <a:rPr lang="en-US" u="sng" dirty="0" smtClean="0">
                <a:solidFill>
                  <a:srgbClr val="FF0000"/>
                </a:solidFill>
                <a:cs typeface="+mn-cs"/>
              </a:rPr>
              <a:t>The </a:t>
            </a:r>
            <a:r>
              <a:rPr lang="en-US" u="sng" dirty="0" err="1" smtClean="0">
                <a:solidFill>
                  <a:srgbClr val="FF0000"/>
                </a:solidFill>
                <a:cs typeface="+mn-cs"/>
              </a:rPr>
              <a:t>caninus</a:t>
            </a:r>
            <a:r>
              <a:rPr lang="en-US" u="sng" dirty="0" smtClean="0">
                <a:solidFill>
                  <a:srgbClr val="FF0000"/>
                </a:solidFill>
                <a:cs typeface="+mn-cs"/>
              </a:rPr>
              <a:t> </a:t>
            </a:r>
            <a:r>
              <a:rPr lang="en-US" dirty="0" smtClean="0">
                <a:cs typeface="+mn-cs"/>
              </a:rPr>
              <a:t>( </a:t>
            </a:r>
            <a:r>
              <a:rPr lang="en-US" dirty="0" err="1" smtClean="0">
                <a:cs typeface="+mn-cs"/>
              </a:rPr>
              <a:t>levator</a:t>
            </a:r>
            <a:r>
              <a:rPr lang="en-US" dirty="0" smtClean="0">
                <a:cs typeface="+mn-cs"/>
              </a:rPr>
              <a:t> </a:t>
            </a:r>
            <a:r>
              <a:rPr lang="en-US" dirty="0" err="1" smtClean="0">
                <a:cs typeface="+mn-cs"/>
              </a:rPr>
              <a:t>anguli</a:t>
            </a:r>
            <a:r>
              <a:rPr lang="en-US" dirty="0" smtClean="0">
                <a:cs typeface="+mn-cs"/>
              </a:rPr>
              <a:t> </a:t>
            </a:r>
            <a:r>
              <a:rPr lang="en-US" dirty="0" err="1" smtClean="0">
                <a:cs typeface="+mn-cs"/>
              </a:rPr>
              <a:t>oris</a:t>
            </a:r>
            <a:r>
              <a:rPr lang="en-US" dirty="0" smtClean="0">
                <a:cs typeface="+mn-cs"/>
              </a:rPr>
              <a:t>)  attaches beneath and affects its position </a:t>
            </a:r>
          </a:p>
          <a:p>
            <a:pPr eaLnBrk="1" hangingPunct="1">
              <a:buFont typeface="Symbol" pitchFamily="1" charset="2"/>
              <a:buChar char="·"/>
              <a:defRPr/>
            </a:pPr>
            <a:r>
              <a:rPr lang="en-US" u="sng" dirty="0" smtClean="0">
                <a:solidFill>
                  <a:srgbClr val="FF0000"/>
                </a:solidFill>
                <a:cs typeface="+mn-cs"/>
              </a:rPr>
              <a:t>The </a:t>
            </a:r>
            <a:r>
              <a:rPr lang="en-US" u="sng" dirty="0" err="1" smtClean="0">
                <a:solidFill>
                  <a:srgbClr val="FF0000"/>
                </a:solidFill>
                <a:cs typeface="+mn-cs"/>
              </a:rPr>
              <a:t>orbiculeris</a:t>
            </a:r>
            <a:r>
              <a:rPr lang="en-US" u="sng" dirty="0" smtClean="0">
                <a:solidFill>
                  <a:srgbClr val="FF0000"/>
                </a:solidFill>
                <a:cs typeface="+mn-cs"/>
              </a:rPr>
              <a:t> </a:t>
            </a:r>
            <a:r>
              <a:rPr lang="en-US" u="sng" dirty="0" err="1" smtClean="0">
                <a:solidFill>
                  <a:srgbClr val="FF0000"/>
                </a:solidFill>
                <a:cs typeface="+mn-cs"/>
              </a:rPr>
              <a:t>oris</a:t>
            </a:r>
            <a:r>
              <a:rPr lang="en-US" u="sng" dirty="0" smtClean="0">
                <a:solidFill>
                  <a:srgbClr val="FF0000"/>
                </a:solidFill>
                <a:cs typeface="+mn-cs"/>
              </a:rPr>
              <a:t> </a:t>
            </a:r>
            <a:r>
              <a:rPr lang="en-US" dirty="0" smtClean="0">
                <a:cs typeface="+mn-cs"/>
              </a:rPr>
              <a:t>pulls the </a:t>
            </a:r>
            <a:r>
              <a:rPr lang="en-US" dirty="0" err="1" smtClean="0">
                <a:cs typeface="+mn-cs"/>
              </a:rPr>
              <a:t>frenum</a:t>
            </a:r>
            <a:r>
              <a:rPr lang="en-US" dirty="0" smtClean="0">
                <a:cs typeface="+mn-cs"/>
              </a:rPr>
              <a:t> forward and </a:t>
            </a:r>
            <a:r>
              <a:rPr lang="en-US" u="sng" dirty="0" err="1" smtClean="0">
                <a:solidFill>
                  <a:srgbClr val="FF0000"/>
                </a:solidFill>
                <a:cs typeface="+mn-cs"/>
              </a:rPr>
              <a:t>buccinator</a:t>
            </a:r>
            <a:r>
              <a:rPr lang="en-US" dirty="0" smtClean="0">
                <a:cs typeface="+mn-cs"/>
              </a:rPr>
              <a:t> pulls backward</a:t>
            </a:r>
          </a:p>
          <a:p>
            <a:pPr eaLnBrk="1" hangingPunct="1">
              <a:buFont typeface="Symbol" pitchFamily="18" charset="2"/>
              <a:buNone/>
              <a:defRPr/>
            </a:pPr>
            <a:endParaRPr lang="en-US" dirty="0" smtClean="0">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2" cstate="print"/>
          <a:srcRect t="3223" r="3636"/>
          <a:stretch>
            <a:fillRect/>
          </a:stretch>
        </p:blipFill>
        <p:spPr>
          <a:xfrm>
            <a:off x="914400" y="914400"/>
            <a:ext cx="6858000" cy="5410200"/>
          </a:xfrm>
          <a:noFill/>
        </p:spPr>
      </p:pic>
      <p:sp>
        <p:nvSpPr>
          <p:cNvPr id="23555" name="Line 5"/>
          <p:cNvSpPr>
            <a:spLocks noChangeShapeType="1"/>
          </p:cNvSpPr>
          <p:nvPr/>
        </p:nvSpPr>
        <p:spPr bwMode="auto">
          <a:xfrm flipH="1">
            <a:off x="5791200" y="1143000"/>
            <a:ext cx="228600" cy="990600"/>
          </a:xfrm>
          <a:prstGeom prst="line">
            <a:avLst/>
          </a:prstGeom>
          <a:noFill/>
          <a:ln w="28575" cap="sq">
            <a:solidFill>
              <a:schemeClr val="tx1"/>
            </a:solidFill>
            <a:round/>
            <a:headEnd type="none" w="sm" len="sm"/>
            <a:tailEnd type="triangle" w="med" len="med"/>
          </a:ln>
        </p:spPr>
        <p:txBody>
          <a:bodyPr wrap="none" anchor="ctr"/>
          <a:lstStyle/>
          <a:p>
            <a:endParaRPr lang="en-US"/>
          </a:p>
        </p:txBody>
      </p:sp>
      <p:sp>
        <p:nvSpPr>
          <p:cNvPr id="23556" name="Line 5"/>
          <p:cNvSpPr>
            <a:spLocks noChangeShapeType="1"/>
          </p:cNvSpPr>
          <p:nvPr/>
        </p:nvSpPr>
        <p:spPr bwMode="auto">
          <a:xfrm flipH="1">
            <a:off x="3429000" y="1143000"/>
            <a:ext cx="228600" cy="990600"/>
          </a:xfrm>
          <a:prstGeom prst="line">
            <a:avLst/>
          </a:prstGeom>
          <a:noFill/>
          <a:ln w="28575" cap="sq">
            <a:solidFill>
              <a:schemeClr val="tx1"/>
            </a:solidFill>
            <a:round/>
            <a:headEnd type="none" w="sm" len="sm"/>
            <a:tailEnd type="triangle" w="med" len="med"/>
          </a:ln>
        </p:spPr>
        <p:txBody>
          <a:bodyPr wrap="none" anchor="ct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371600" y="381000"/>
            <a:ext cx="7772400" cy="1143000"/>
          </a:xfrm>
        </p:spPr>
        <p:txBody>
          <a:bodyPr/>
          <a:lstStyle/>
          <a:p>
            <a:pPr marL="484632" eaLnBrk="1" fontAlgn="auto" hangingPunct="1">
              <a:spcAft>
                <a:spcPts val="0"/>
              </a:spcAft>
              <a:defRPr/>
            </a:pPr>
            <a:r>
              <a:rPr lang="en-US" dirty="0" err="1" smtClean="0">
                <a:cs typeface="+mj-cs"/>
              </a:rPr>
              <a:t>Buccal</a:t>
            </a:r>
            <a:r>
              <a:rPr lang="en-US" dirty="0" smtClean="0">
                <a:cs typeface="+mj-cs"/>
              </a:rPr>
              <a:t> Vestibule</a:t>
            </a:r>
          </a:p>
        </p:txBody>
      </p:sp>
      <p:sp>
        <p:nvSpPr>
          <p:cNvPr id="30723" name="Rectangle 3"/>
          <p:cNvSpPr>
            <a:spLocks noGrp="1" noChangeArrowheads="1"/>
          </p:cNvSpPr>
          <p:nvPr>
            <p:ph sz="half" idx="1"/>
          </p:nvPr>
        </p:nvSpPr>
        <p:spPr>
          <a:xfrm>
            <a:off x="838200" y="1905000"/>
            <a:ext cx="3276600" cy="3916363"/>
          </a:xfrm>
        </p:spPr>
        <p:txBody>
          <a:bodyPr/>
          <a:lstStyle/>
          <a:p>
            <a:pPr eaLnBrk="1" hangingPunct="1">
              <a:lnSpc>
                <a:spcPct val="80000"/>
              </a:lnSpc>
              <a:buFont typeface="Wingdings 2" pitchFamily="18" charset="2"/>
              <a:buNone/>
              <a:defRPr/>
            </a:pPr>
            <a:endParaRPr lang="en-US" sz="3200" dirty="0" smtClean="0">
              <a:cs typeface="+mn-cs"/>
            </a:endParaRPr>
          </a:p>
          <a:p>
            <a:pPr eaLnBrk="1" hangingPunct="1">
              <a:lnSpc>
                <a:spcPct val="80000"/>
              </a:lnSpc>
              <a:buFont typeface="Wingdings 2" pitchFamily="18" charset="2"/>
              <a:buNone/>
              <a:defRPr/>
            </a:pPr>
            <a:endParaRPr lang="en-US" sz="3200" dirty="0" smtClean="0">
              <a:cs typeface="+mn-cs"/>
            </a:endParaRPr>
          </a:p>
          <a:p>
            <a:pPr eaLnBrk="1" hangingPunct="1">
              <a:lnSpc>
                <a:spcPct val="80000"/>
              </a:lnSpc>
              <a:buFont typeface="Wingdings 2" pitchFamily="18" charset="2"/>
              <a:buNone/>
              <a:defRPr/>
            </a:pPr>
            <a:r>
              <a:rPr lang="en-US" dirty="0" smtClean="0">
                <a:cs typeface="+mn-cs"/>
              </a:rPr>
              <a:t>    </a:t>
            </a:r>
            <a:r>
              <a:rPr lang="en-US" sz="3200" dirty="0" smtClean="0">
                <a:cs typeface="+mn-cs"/>
              </a:rPr>
              <a:t>Extends from </a:t>
            </a:r>
            <a:r>
              <a:rPr lang="en-US" sz="3200" dirty="0" err="1" smtClean="0">
                <a:cs typeface="+mn-cs"/>
              </a:rPr>
              <a:t>buccal</a:t>
            </a:r>
            <a:r>
              <a:rPr lang="en-US" sz="3200" dirty="0" smtClean="0">
                <a:cs typeface="+mn-cs"/>
              </a:rPr>
              <a:t> </a:t>
            </a:r>
            <a:r>
              <a:rPr lang="en-US" sz="3200" dirty="0" err="1" smtClean="0">
                <a:cs typeface="+mn-cs"/>
              </a:rPr>
              <a:t>frenum</a:t>
            </a:r>
            <a:r>
              <a:rPr lang="en-US" sz="3200" dirty="0" smtClean="0">
                <a:cs typeface="+mn-cs"/>
              </a:rPr>
              <a:t> to </a:t>
            </a:r>
            <a:r>
              <a:rPr lang="en-US" sz="3200" dirty="0" err="1" smtClean="0">
                <a:cs typeface="+mn-cs"/>
              </a:rPr>
              <a:t>hamular</a:t>
            </a:r>
            <a:r>
              <a:rPr lang="en-US" sz="3200" dirty="0" smtClean="0">
                <a:cs typeface="+mn-cs"/>
              </a:rPr>
              <a:t> notch</a:t>
            </a:r>
          </a:p>
          <a:p>
            <a:pPr eaLnBrk="1" hangingPunct="1">
              <a:lnSpc>
                <a:spcPct val="80000"/>
              </a:lnSpc>
              <a:buFont typeface="Wingdings 2" pitchFamily="18" charset="2"/>
              <a:buNone/>
              <a:defRPr/>
            </a:pPr>
            <a:endParaRPr lang="en-US" sz="3200" dirty="0" smtClean="0">
              <a:cs typeface="+mn-cs"/>
            </a:endParaRPr>
          </a:p>
          <a:p>
            <a:pPr eaLnBrk="1" hangingPunct="1">
              <a:lnSpc>
                <a:spcPct val="80000"/>
              </a:lnSpc>
              <a:buFont typeface="Wingdings 2" pitchFamily="18" charset="2"/>
              <a:buNone/>
              <a:defRPr/>
            </a:pPr>
            <a:endParaRPr lang="en-US" sz="3200" dirty="0" smtClean="0">
              <a:cs typeface="+mn-cs"/>
            </a:endParaRPr>
          </a:p>
        </p:txBody>
      </p:sp>
      <p:pic>
        <p:nvPicPr>
          <p:cNvPr id="5" name="Picture 2"/>
          <p:cNvPicPr>
            <a:picLocks noGrp="1" noChangeAspect="1" noChangeArrowheads="1"/>
          </p:cNvPicPr>
          <p:nvPr>
            <p:ph sz="half" idx="2"/>
          </p:nvPr>
        </p:nvPicPr>
        <p:blipFill>
          <a:blip r:embed="rId3" cstate="print"/>
          <a:stretch>
            <a:fillRect/>
          </a:stretch>
        </p:blipFill>
        <p:spPr>
          <a:xfrm rot="197380">
            <a:off x="3990452" y="2116289"/>
            <a:ext cx="4816522" cy="3771774"/>
          </a:xfrm>
          <a:solidFill>
            <a:srgbClr val="FFFFFF">
              <a:shade val="85000"/>
            </a:srgbClr>
          </a:solidFill>
          <a:ln w="190500" cap="sq">
            <a:solidFill>
              <a:srgbClr val="FFFFFF"/>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228600"/>
            <a:ext cx="7242175" cy="1143000"/>
          </a:xfrm>
        </p:spPr>
        <p:txBody>
          <a:bodyPr/>
          <a:lstStyle/>
          <a:p>
            <a:pPr marL="484632" eaLnBrk="1" fontAlgn="auto" hangingPunct="1">
              <a:spcAft>
                <a:spcPts val="0"/>
              </a:spcAft>
              <a:defRPr/>
            </a:pPr>
            <a:r>
              <a:rPr lang="en-US" dirty="0" err="1" smtClean="0">
                <a:cs typeface="+mj-cs"/>
              </a:rPr>
              <a:t>Buccal</a:t>
            </a:r>
            <a:r>
              <a:rPr lang="en-US" dirty="0" smtClean="0">
                <a:cs typeface="+mj-cs"/>
              </a:rPr>
              <a:t> Vestibule</a:t>
            </a:r>
          </a:p>
        </p:txBody>
      </p:sp>
      <p:sp>
        <p:nvSpPr>
          <p:cNvPr id="31747" name="Rectangle 3"/>
          <p:cNvSpPr>
            <a:spLocks noGrp="1" noChangeArrowheads="1"/>
          </p:cNvSpPr>
          <p:nvPr>
            <p:ph sz="half" idx="1"/>
          </p:nvPr>
        </p:nvSpPr>
        <p:spPr>
          <a:xfrm>
            <a:off x="914400" y="2057400"/>
            <a:ext cx="3581400" cy="4525963"/>
          </a:xfrm>
        </p:spPr>
        <p:txBody>
          <a:bodyPr/>
          <a:lstStyle/>
          <a:p>
            <a:pPr eaLnBrk="1" hangingPunct="1">
              <a:lnSpc>
                <a:spcPct val="80000"/>
              </a:lnSpc>
              <a:buFont typeface="Symbol" pitchFamily="18" charset="2"/>
              <a:buNone/>
              <a:defRPr/>
            </a:pPr>
            <a:r>
              <a:rPr lang="en-US" sz="3200" dirty="0" smtClean="0">
                <a:cs typeface="+mn-cs"/>
              </a:rPr>
              <a:t>   The size &amp; shape of </a:t>
            </a:r>
            <a:r>
              <a:rPr lang="en-US" sz="3200" u="sng" dirty="0" smtClean="0">
                <a:solidFill>
                  <a:srgbClr val="FF0000"/>
                </a:solidFill>
                <a:cs typeface="+mn-cs"/>
              </a:rPr>
              <a:t>distal end of </a:t>
            </a:r>
            <a:r>
              <a:rPr lang="en-US" sz="3200" u="sng" dirty="0" err="1" smtClean="0">
                <a:solidFill>
                  <a:srgbClr val="FF0000"/>
                </a:solidFill>
                <a:cs typeface="+mn-cs"/>
              </a:rPr>
              <a:t>buccal</a:t>
            </a:r>
            <a:r>
              <a:rPr lang="en-US" sz="3200" u="sng" dirty="0" smtClean="0">
                <a:solidFill>
                  <a:srgbClr val="FF0000"/>
                </a:solidFill>
                <a:cs typeface="+mn-cs"/>
              </a:rPr>
              <a:t> flange </a:t>
            </a:r>
            <a:r>
              <a:rPr lang="en-US" sz="3200" dirty="0" smtClean="0">
                <a:cs typeface="+mn-cs"/>
              </a:rPr>
              <a:t>must be adjusted to </a:t>
            </a:r>
            <a:r>
              <a:rPr lang="en-US" sz="3200" dirty="0" err="1" smtClean="0">
                <a:cs typeface="+mn-cs"/>
              </a:rPr>
              <a:t>ramus</a:t>
            </a:r>
            <a:r>
              <a:rPr lang="en-US" sz="3200" dirty="0" smtClean="0">
                <a:cs typeface="+mn-cs"/>
              </a:rPr>
              <a:t>, </a:t>
            </a:r>
            <a:r>
              <a:rPr lang="en-US" sz="3200" dirty="0" err="1" smtClean="0">
                <a:cs typeface="+mn-cs"/>
              </a:rPr>
              <a:t>coronoid</a:t>
            </a:r>
            <a:r>
              <a:rPr lang="en-US" sz="3200" dirty="0" smtClean="0">
                <a:cs typeface="+mn-cs"/>
              </a:rPr>
              <a:t> process of mandible &amp; to </a:t>
            </a:r>
            <a:r>
              <a:rPr lang="en-US" sz="3200" dirty="0" err="1" smtClean="0">
                <a:cs typeface="+mn-cs"/>
              </a:rPr>
              <a:t>masseter</a:t>
            </a:r>
            <a:r>
              <a:rPr lang="en-US" sz="3200" dirty="0" smtClean="0">
                <a:cs typeface="+mn-cs"/>
              </a:rPr>
              <a:t> muscle </a:t>
            </a:r>
          </a:p>
        </p:txBody>
      </p:sp>
      <p:pic>
        <p:nvPicPr>
          <p:cNvPr id="25604" name="Picture 7" descr="Image10"/>
          <p:cNvPicPr>
            <a:picLocks noGrp="1" noChangeAspect="1" noChangeArrowheads="1"/>
          </p:cNvPicPr>
          <p:nvPr>
            <p:ph sz="half" idx="2"/>
          </p:nvPr>
        </p:nvPicPr>
        <p:blipFill>
          <a:blip r:embed="rId3" cstate="print"/>
          <a:srcRect/>
          <a:stretch>
            <a:fillRect/>
          </a:stretch>
        </p:blipFill>
        <p:spPr>
          <a:xfrm>
            <a:off x="4495800" y="1981200"/>
            <a:ext cx="4419600" cy="3276600"/>
          </a:xfrm>
          <a:noFill/>
          <a:ln w="57150">
            <a:solidFill>
              <a:srgbClr val="800080"/>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38200" y="685800"/>
            <a:ext cx="7772400" cy="1143000"/>
          </a:xfrm>
        </p:spPr>
        <p:txBody>
          <a:bodyPr/>
          <a:lstStyle/>
          <a:p>
            <a:pPr marL="484632" eaLnBrk="1" fontAlgn="auto" hangingPunct="1">
              <a:spcAft>
                <a:spcPts val="0"/>
              </a:spcAft>
              <a:defRPr/>
            </a:pPr>
            <a:r>
              <a:rPr lang="en-US" dirty="0" err="1" smtClean="0">
                <a:cs typeface="+mj-cs"/>
              </a:rPr>
              <a:t>Buccal</a:t>
            </a:r>
            <a:r>
              <a:rPr lang="en-US" dirty="0" smtClean="0">
                <a:cs typeface="+mj-cs"/>
              </a:rPr>
              <a:t> Vestibule</a:t>
            </a:r>
          </a:p>
        </p:txBody>
      </p:sp>
      <p:sp>
        <p:nvSpPr>
          <p:cNvPr id="32771" name="Rectangle 3"/>
          <p:cNvSpPr>
            <a:spLocks noGrp="1" noChangeArrowheads="1"/>
          </p:cNvSpPr>
          <p:nvPr>
            <p:ph sz="half" idx="1"/>
          </p:nvPr>
        </p:nvSpPr>
        <p:spPr>
          <a:xfrm>
            <a:off x="990600" y="2057400"/>
            <a:ext cx="3810000" cy="4114800"/>
          </a:xfrm>
        </p:spPr>
        <p:txBody>
          <a:bodyPr/>
          <a:lstStyle/>
          <a:p>
            <a:pPr eaLnBrk="1" hangingPunct="1">
              <a:lnSpc>
                <a:spcPct val="80000"/>
              </a:lnSpc>
              <a:buFont typeface="Symbol" pitchFamily="18" charset="2"/>
              <a:buNone/>
              <a:defRPr/>
            </a:pPr>
            <a:r>
              <a:rPr lang="en-US" sz="3200" dirty="0" smtClean="0">
                <a:cs typeface="+mn-cs"/>
              </a:rPr>
              <a:t>  The root of </a:t>
            </a:r>
            <a:r>
              <a:rPr lang="en-US" sz="3200" dirty="0" err="1" smtClean="0">
                <a:cs typeface="+mn-cs"/>
              </a:rPr>
              <a:t>zygoma</a:t>
            </a:r>
            <a:r>
              <a:rPr lang="en-US" sz="3200" dirty="0" smtClean="0">
                <a:cs typeface="+mn-cs"/>
              </a:rPr>
              <a:t> opposite the 1</a:t>
            </a:r>
            <a:r>
              <a:rPr lang="en-US" sz="3200" baseline="30000" dirty="0" smtClean="0">
                <a:cs typeface="+mn-cs"/>
              </a:rPr>
              <a:t>st</a:t>
            </a:r>
            <a:r>
              <a:rPr lang="en-US" sz="3200" dirty="0" smtClean="0">
                <a:cs typeface="+mn-cs"/>
              </a:rPr>
              <a:t> /2</a:t>
            </a:r>
            <a:r>
              <a:rPr lang="en-US" sz="3200" baseline="30000" dirty="0" smtClean="0">
                <a:cs typeface="+mn-cs"/>
              </a:rPr>
              <a:t>nd</a:t>
            </a:r>
            <a:r>
              <a:rPr lang="en-US" sz="3200" dirty="0" smtClean="0">
                <a:cs typeface="+mn-cs"/>
              </a:rPr>
              <a:t>  molar region becomes more noticeable with increasing </a:t>
            </a:r>
            <a:r>
              <a:rPr lang="en-US" sz="3200" dirty="0" err="1" smtClean="0">
                <a:cs typeface="+mn-cs"/>
              </a:rPr>
              <a:t>resorption</a:t>
            </a:r>
            <a:r>
              <a:rPr lang="en-US" sz="3200" dirty="0" smtClean="0">
                <a:cs typeface="+mn-cs"/>
              </a:rPr>
              <a:t>, it requires </a:t>
            </a:r>
            <a:r>
              <a:rPr lang="en-US" sz="3200" u="sng" dirty="0" smtClean="0">
                <a:solidFill>
                  <a:srgbClr val="FF0000"/>
                </a:solidFill>
                <a:cs typeface="+mn-cs"/>
              </a:rPr>
              <a:t>relief</a:t>
            </a:r>
          </a:p>
          <a:p>
            <a:pPr eaLnBrk="1" hangingPunct="1">
              <a:lnSpc>
                <a:spcPct val="80000"/>
              </a:lnSpc>
              <a:buFont typeface="Symbol" pitchFamily="18" charset="2"/>
              <a:buNone/>
              <a:defRPr/>
            </a:pPr>
            <a:endParaRPr lang="en-US" sz="3200" u="sng" dirty="0" smtClean="0">
              <a:solidFill>
                <a:srgbClr val="FF0000"/>
              </a:solidFill>
              <a:cs typeface="+mn-cs"/>
            </a:endParaRPr>
          </a:p>
        </p:txBody>
      </p:sp>
      <p:pic>
        <p:nvPicPr>
          <p:cNvPr id="26628" name="Picture 5" descr="TrblSht_161"/>
          <p:cNvPicPr>
            <a:picLocks noGrp="1" noChangeAspect="1" noChangeArrowheads="1"/>
          </p:cNvPicPr>
          <p:nvPr>
            <p:ph sz="half" idx="2"/>
          </p:nvPr>
        </p:nvPicPr>
        <p:blipFill>
          <a:blip r:embed="rId2" cstate="print"/>
          <a:srcRect l="5556" t="5556" r="12962" b="12962"/>
          <a:stretch>
            <a:fillRect/>
          </a:stretch>
        </p:blipFill>
        <p:spPr>
          <a:xfrm>
            <a:off x="4876800" y="2057400"/>
            <a:ext cx="3810000" cy="2997200"/>
          </a:xfrm>
          <a:noFill/>
        </p:spPr>
      </p:pic>
      <p:sp>
        <p:nvSpPr>
          <p:cNvPr id="26629" name="Line 5"/>
          <p:cNvSpPr>
            <a:spLocks noChangeShapeType="1"/>
          </p:cNvSpPr>
          <p:nvPr/>
        </p:nvSpPr>
        <p:spPr bwMode="auto">
          <a:xfrm>
            <a:off x="4800600" y="3352800"/>
            <a:ext cx="457200" cy="228600"/>
          </a:xfrm>
          <a:prstGeom prst="line">
            <a:avLst/>
          </a:prstGeom>
          <a:noFill/>
          <a:ln w="28575" cap="sq">
            <a:solidFill>
              <a:schemeClr val="tx1"/>
            </a:solidFill>
            <a:round/>
            <a:headEnd type="none" w="sm" len="sm"/>
            <a:tailEnd type="triangle" w="med" len="med"/>
          </a:ln>
        </p:spPr>
        <p:txBody>
          <a:bodyPr wrap="none" anchor="ctr"/>
          <a:lstStyle/>
          <a:p>
            <a:endParaRPr lang="en-US"/>
          </a:p>
        </p:txBody>
      </p:sp>
      <p:sp>
        <p:nvSpPr>
          <p:cNvPr id="26630" name="Line 5"/>
          <p:cNvSpPr>
            <a:spLocks noChangeShapeType="1"/>
          </p:cNvSpPr>
          <p:nvPr/>
        </p:nvSpPr>
        <p:spPr bwMode="auto">
          <a:xfrm flipH="1">
            <a:off x="8305800" y="3276600"/>
            <a:ext cx="381000" cy="381000"/>
          </a:xfrm>
          <a:prstGeom prst="line">
            <a:avLst/>
          </a:prstGeom>
          <a:noFill/>
          <a:ln w="28575" cap="sq">
            <a:solidFill>
              <a:schemeClr val="tx1"/>
            </a:solidFill>
            <a:round/>
            <a:headEnd type="none" w="sm" len="sm"/>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Rectangle 4"/>
          <p:cNvSpPr>
            <a:spLocks noGrp="1" noChangeArrowheads="1"/>
          </p:cNvSpPr>
          <p:nvPr>
            <p:ph type="title"/>
          </p:nvPr>
        </p:nvSpPr>
        <p:spPr>
          <a:xfrm>
            <a:off x="1752600" y="381000"/>
            <a:ext cx="7242175" cy="1143000"/>
          </a:xfrm>
        </p:spPr>
        <p:txBody>
          <a:bodyPr/>
          <a:lstStyle/>
          <a:p>
            <a:pPr eaLnBrk="1" hangingPunct="1">
              <a:defRPr/>
            </a:pPr>
            <a:r>
              <a:rPr lang="en-US" dirty="0" err="1" smtClean="0">
                <a:cs typeface="+mj-cs"/>
              </a:rPr>
              <a:t>Buccal</a:t>
            </a:r>
            <a:r>
              <a:rPr lang="en-US" dirty="0" smtClean="0">
                <a:cs typeface="+mj-cs"/>
              </a:rPr>
              <a:t> Vestibule</a:t>
            </a:r>
            <a:endParaRPr lang="en-US" dirty="0">
              <a:cs typeface="+mj-cs"/>
            </a:endParaRPr>
          </a:p>
        </p:txBody>
      </p:sp>
      <p:sp>
        <p:nvSpPr>
          <p:cNvPr id="33795" name="Rectangle 5"/>
          <p:cNvSpPr>
            <a:spLocks noGrp="1" noChangeArrowheads="1"/>
          </p:cNvSpPr>
          <p:nvPr>
            <p:ph sz="half" idx="1"/>
          </p:nvPr>
        </p:nvSpPr>
        <p:spPr>
          <a:xfrm>
            <a:off x="838200" y="2057400"/>
            <a:ext cx="3581400" cy="5410200"/>
          </a:xfrm>
        </p:spPr>
        <p:txBody>
          <a:bodyPr/>
          <a:lstStyle/>
          <a:p>
            <a:pPr eaLnBrk="1" hangingPunct="1">
              <a:buFont typeface="Symbol" pitchFamily="18" charset="2"/>
              <a:buNone/>
              <a:defRPr/>
            </a:pPr>
            <a:r>
              <a:rPr lang="en-US" dirty="0" smtClean="0"/>
              <a:t>    </a:t>
            </a:r>
            <a:r>
              <a:rPr lang="en-US" sz="3200" dirty="0" smtClean="0"/>
              <a:t>The centre of deep part of </a:t>
            </a:r>
            <a:r>
              <a:rPr lang="en-US" sz="3200" dirty="0" err="1" smtClean="0"/>
              <a:t>hamular</a:t>
            </a:r>
            <a:r>
              <a:rPr lang="en-US" sz="3200" dirty="0" smtClean="0"/>
              <a:t> notch forms distal border of denture</a:t>
            </a:r>
          </a:p>
          <a:p>
            <a:pPr eaLnBrk="1" hangingPunct="1">
              <a:buFont typeface="Symbol" pitchFamily="1" charset="2"/>
              <a:buChar char="·"/>
              <a:defRPr/>
            </a:pPr>
            <a:endParaRPr lang="en-US" dirty="0" smtClean="0">
              <a:cs typeface="+mn-cs"/>
            </a:endParaRPr>
          </a:p>
        </p:txBody>
      </p:sp>
      <p:pic>
        <p:nvPicPr>
          <p:cNvPr id="5" name="Picture 3"/>
          <p:cNvPicPr>
            <a:picLocks noChangeAspect="1" noChangeArrowheads="1"/>
          </p:cNvPicPr>
          <p:nvPr/>
        </p:nvPicPr>
        <p:blipFill>
          <a:blip r:embed="rId3" cstate="print">
            <a:lum bright="18000"/>
          </a:blip>
          <a:srcRect r="26666" b="22499"/>
          <a:stretch>
            <a:fillRect/>
          </a:stretch>
        </p:blipFill>
        <p:spPr bwMode="auto">
          <a:xfrm>
            <a:off x="4267200" y="2362200"/>
            <a:ext cx="3962400" cy="2895600"/>
          </a:xfrm>
          <a:prstGeom prst="rect">
            <a:avLst/>
          </a:prstGeom>
          <a:noFill/>
          <a:effectLst>
            <a:outerShdw blurRad="63500" dist="107763" dir="2700000" algn="ctr" rotWithShape="0">
              <a:schemeClr val="bg2">
                <a:alpha val="74998"/>
              </a:schemeClr>
            </a:outerShdw>
          </a:effectLst>
          <a:extLst>
            <a:ext uri="{909E8E84-426E-40dd-AFC4-6F175D3DCCD1}"/>
          </a:extLst>
        </p:spPr>
      </p:pic>
      <p:sp>
        <p:nvSpPr>
          <p:cNvPr id="7" name="Line 4"/>
          <p:cNvSpPr>
            <a:spLocks noChangeShapeType="1"/>
          </p:cNvSpPr>
          <p:nvPr/>
        </p:nvSpPr>
        <p:spPr bwMode="auto">
          <a:xfrm flipH="1">
            <a:off x="4953000" y="4343400"/>
            <a:ext cx="762000" cy="433388"/>
          </a:xfrm>
          <a:prstGeom prst="line">
            <a:avLst/>
          </a:prstGeom>
          <a:noFill/>
          <a:ln w="28575" cap="sq">
            <a:solidFill>
              <a:srgbClr val="FFFF00"/>
            </a:solidFill>
            <a:round/>
            <a:headEnd type="none" w="sm" len="sm"/>
            <a:tailEnd type="triangle" w="sm" len="sm"/>
          </a:ln>
          <a:effectLst>
            <a:outerShdw blurRad="63500" dist="38099" dir="2700000" algn="ctr" rotWithShape="0">
              <a:schemeClr val="bg2">
                <a:alpha val="74998"/>
              </a:schemeClr>
            </a:outerShdw>
          </a:effectLst>
          <a:extLst>
            <a:ext uri="{909E8E84-426E-40dd-AFC4-6F175D3DCCD1}"/>
          </a:extLst>
        </p:spPr>
        <p:txBody>
          <a:bodyPr wrap="none" anchor="ctr"/>
          <a:lstStyle/>
          <a:p>
            <a:pPr>
              <a:defRPr/>
            </a:pPr>
            <a:endParaRPr lang="en-US">
              <a:latin typeface="Times New Roman" charset="0"/>
              <a:ea typeface="ＭＳ Ｐゴシック"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304800"/>
            <a:ext cx="7772400" cy="1143000"/>
          </a:xfrm>
        </p:spPr>
        <p:txBody>
          <a:bodyPr/>
          <a:lstStyle/>
          <a:p>
            <a:pPr algn="ctr" eaLnBrk="1" hangingPunct="1">
              <a:defRPr/>
            </a:pPr>
            <a:r>
              <a:rPr lang="en-US" dirty="0" err="1" smtClean="0">
                <a:cs typeface="+mj-cs"/>
              </a:rPr>
              <a:t>Hamular</a:t>
            </a:r>
            <a:r>
              <a:rPr lang="en-US" dirty="0" smtClean="0">
                <a:cs typeface="+mj-cs"/>
              </a:rPr>
              <a:t> Notch</a:t>
            </a:r>
            <a:endParaRPr lang="en-US" dirty="0">
              <a:cs typeface="+mj-cs"/>
            </a:endParaRPr>
          </a:p>
        </p:txBody>
      </p:sp>
      <p:pic>
        <p:nvPicPr>
          <p:cNvPr id="28675" name="Picture 2"/>
          <p:cNvPicPr>
            <a:picLocks noGrp="1" noChangeAspect="1" noChangeArrowheads="1"/>
          </p:cNvPicPr>
          <p:nvPr>
            <p:ph idx="1"/>
          </p:nvPr>
        </p:nvPicPr>
        <p:blipFill>
          <a:blip r:embed="rId3" cstate="print"/>
          <a:srcRect/>
          <a:stretch>
            <a:fillRect/>
          </a:stretch>
        </p:blipFill>
        <p:spPr>
          <a:xfrm>
            <a:off x="2286000" y="1676400"/>
            <a:ext cx="4419600" cy="4700588"/>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0" y="457200"/>
            <a:ext cx="7772400" cy="1143000"/>
          </a:xfrm>
        </p:spPr>
        <p:txBody>
          <a:bodyPr/>
          <a:lstStyle/>
          <a:p>
            <a:pPr marL="484632" eaLnBrk="1" fontAlgn="auto" hangingPunct="1">
              <a:spcAft>
                <a:spcPts val="0"/>
              </a:spcAft>
              <a:defRPr/>
            </a:pPr>
            <a:r>
              <a:rPr lang="en-US" dirty="0" smtClean="0">
                <a:cs typeface="+mj-cs"/>
              </a:rPr>
              <a:t>Vibrating Line</a:t>
            </a:r>
          </a:p>
        </p:txBody>
      </p:sp>
      <p:sp>
        <p:nvSpPr>
          <p:cNvPr id="21507" name="Rectangle 3"/>
          <p:cNvSpPr>
            <a:spLocks noGrp="1" noChangeArrowheads="1"/>
          </p:cNvSpPr>
          <p:nvPr>
            <p:ph sz="half" idx="1"/>
          </p:nvPr>
        </p:nvSpPr>
        <p:spPr>
          <a:xfrm>
            <a:off x="685800" y="1752600"/>
            <a:ext cx="4351338" cy="4572000"/>
          </a:xfrm>
        </p:spPr>
        <p:txBody>
          <a:bodyPr>
            <a:noAutofit/>
          </a:bodyPr>
          <a:lstStyle/>
          <a:p>
            <a:pPr marL="448056" indent="-384048" eaLnBrk="1" fontAlgn="auto" hangingPunct="1">
              <a:lnSpc>
                <a:spcPct val="90000"/>
              </a:lnSpc>
              <a:spcAft>
                <a:spcPts val="0"/>
              </a:spcAft>
              <a:buFont typeface="Courier New" pitchFamily="49" charset="0"/>
              <a:buChar char="o"/>
              <a:defRPr/>
            </a:pPr>
            <a:r>
              <a:rPr lang="en-US" dirty="0" smtClean="0">
                <a:cs typeface="+mn-cs"/>
              </a:rPr>
              <a:t>An imaginary line (area) drawn across the palate</a:t>
            </a:r>
            <a:r>
              <a:rPr lang="en-US" dirty="0" smtClean="0"/>
              <a:t> from one </a:t>
            </a:r>
            <a:r>
              <a:rPr lang="en-US" dirty="0" err="1" smtClean="0"/>
              <a:t>hamular</a:t>
            </a:r>
            <a:r>
              <a:rPr lang="en-US" dirty="0" smtClean="0"/>
              <a:t> notch to the other</a:t>
            </a:r>
            <a:r>
              <a:rPr lang="en-US" dirty="0" smtClean="0">
                <a:cs typeface="+mn-cs"/>
              </a:rPr>
              <a:t> </a:t>
            </a:r>
          </a:p>
          <a:p>
            <a:pPr marL="448056" indent="-384048" eaLnBrk="1" fontAlgn="auto" hangingPunct="1">
              <a:lnSpc>
                <a:spcPct val="90000"/>
              </a:lnSpc>
              <a:spcAft>
                <a:spcPts val="0"/>
              </a:spcAft>
              <a:buFont typeface="Courier New" pitchFamily="49" charset="0"/>
              <a:buChar char="o"/>
              <a:defRPr/>
            </a:pPr>
            <a:r>
              <a:rPr lang="en-US" dirty="0" smtClean="0">
                <a:cs typeface="+mn-cs"/>
              </a:rPr>
              <a:t>Marks the beginning of motion in the soft palate when the pt. says ‘</a:t>
            </a:r>
            <a:r>
              <a:rPr lang="en-US" dirty="0" err="1" smtClean="0">
                <a:cs typeface="+mn-cs"/>
              </a:rPr>
              <a:t>ahh</a:t>
            </a:r>
            <a:r>
              <a:rPr lang="en-US" dirty="0" smtClean="0">
                <a:cs typeface="+mn-cs"/>
              </a:rPr>
              <a:t>’ </a:t>
            </a:r>
          </a:p>
          <a:p>
            <a:pPr marL="448056" indent="-384048" eaLnBrk="1" fontAlgn="auto" hangingPunct="1">
              <a:lnSpc>
                <a:spcPct val="90000"/>
              </a:lnSpc>
              <a:spcAft>
                <a:spcPts val="0"/>
              </a:spcAft>
              <a:buFont typeface="Courier New" pitchFamily="49" charset="0"/>
              <a:buChar char="o"/>
              <a:defRPr/>
            </a:pPr>
            <a:r>
              <a:rPr lang="en-US" u="sng" dirty="0" smtClean="0">
                <a:solidFill>
                  <a:srgbClr val="FF0000"/>
                </a:solidFill>
                <a:cs typeface="+mn-cs"/>
              </a:rPr>
              <a:t>Usually and not always,</a:t>
            </a:r>
            <a:r>
              <a:rPr lang="en-US" dirty="0" smtClean="0">
                <a:cs typeface="+mn-cs"/>
              </a:rPr>
              <a:t> lies within 3 mm in front of fovea palatine</a:t>
            </a:r>
          </a:p>
        </p:txBody>
      </p:sp>
      <p:pic>
        <p:nvPicPr>
          <p:cNvPr id="5" name="Picture 3"/>
          <p:cNvPicPr>
            <a:picLocks noGrp="1" noChangeAspect="1" noChangeArrowheads="1"/>
          </p:cNvPicPr>
          <p:nvPr>
            <p:ph sz="half" idx="2"/>
          </p:nvPr>
        </p:nvPicPr>
        <p:blipFill>
          <a:blip r:embed="rId3" cstate="print"/>
          <a:srcRect l="20560" r="934" b="15887"/>
          <a:stretch>
            <a:fillRect/>
          </a:stretch>
        </p:blipFill>
        <p:spPr>
          <a:xfrm>
            <a:off x="5105400" y="2438400"/>
            <a:ext cx="3810000" cy="2720975"/>
          </a:xfrm>
          <a:effectLst>
            <a:outerShdw blurRad="63500" dist="107763" dir="2700000" algn="ctr" rotWithShape="0">
              <a:schemeClr val="bg2">
                <a:alpha val="74998"/>
              </a:schemeClr>
            </a:outerShdw>
          </a:effectLst>
          <a:extLst>
            <a:ext uri="{909E8E84-426E-40dd-AFC4-6F175D3DCCD1}"/>
          </a:extLst>
        </p:spPr>
      </p:pic>
      <p:sp>
        <p:nvSpPr>
          <p:cNvPr id="6" name="Line 4"/>
          <p:cNvSpPr>
            <a:spLocks noChangeShapeType="1"/>
          </p:cNvSpPr>
          <p:nvPr/>
        </p:nvSpPr>
        <p:spPr bwMode="auto">
          <a:xfrm flipH="1">
            <a:off x="6934200" y="4038600"/>
            <a:ext cx="304800" cy="357188"/>
          </a:xfrm>
          <a:prstGeom prst="line">
            <a:avLst/>
          </a:prstGeom>
          <a:noFill/>
          <a:ln w="28575" cap="sq">
            <a:solidFill>
              <a:srgbClr val="FFFF00"/>
            </a:solidFill>
            <a:round/>
            <a:headEnd type="none" w="sm" len="sm"/>
            <a:tailEnd type="triangle" w="sm" len="sm"/>
          </a:ln>
          <a:effectLst>
            <a:outerShdw blurRad="63500" dist="38099" dir="2700000" algn="ctr" rotWithShape="0">
              <a:schemeClr val="bg2">
                <a:alpha val="74998"/>
              </a:schemeClr>
            </a:outerShdw>
          </a:effectLst>
          <a:extLst>
            <a:ext uri="{909E8E84-426E-40dd-AFC4-6F175D3DCCD1}"/>
          </a:extLst>
        </p:spPr>
        <p:txBody>
          <a:bodyPr wrap="none" anchor="ctr"/>
          <a:lstStyle/>
          <a:p>
            <a:pPr>
              <a:defRPr/>
            </a:pPr>
            <a:endParaRPr lang="en-US">
              <a:latin typeface="Times New Roman" charset="0"/>
              <a:ea typeface="ＭＳ Ｐゴシック"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noChangeArrowheads="1"/>
          </p:cNvSpPr>
          <p:nvPr>
            <p:ph type="title"/>
          </p:nvPr>
        </p:nvSpPr>
        <p:spPr>
          <a:xfrm>
            <a:off x="914400" y="0"/>
            <a:ext cx="4648200" cy="1143000"/>
          </a:xfrm>
        </p:spPr>
        <p:txBody>
          <a:bodyPr/>
          <a:lstStyle/>
          <a:p>
            <a:pPr marL="484632" eaLnBrk="1" fontAlgn="auto" hangingPunct="1">
              <a:spcAft>
                <a:spcPts val="0"/>
              </a:spcAft>
              <a:defRPr/>
            </a:pPr>
            <a:r>
              <a:rPr lang="en-US" sz="3200" dirty="0" smtClean="0">
                <a:cs typeface="+mj-cs"/>
              </a:rPr>
              <a:t>Vibrating Line</a:t>
            </a:r>
          </a:p>
        </p:txBody>
      </p:sp>
      <p:pic>
        <p:nvPicPr>
          <p:cNvPr id="30723" name="Picture 3" descr="Fig_12rclean"/>
          <p:cNvPicPr>
            <a:picLocks noGrp="1" noChangeArrowheads="1"/>
          </p:cNvPicPr>
          <p:nvPr>
            <p:ph sz="half" idx="1"/>
          </p:nvPr>
        </p:nvPicPr>
        <p:blipFill>
          <a:blip r:embed="rId3" cstate="print">
            <a:lum bright="-8000" contrast="10000"/>
          </a:blip>
          <a:srcRect t="15080" r="1346" b="8043"/>
          <a:stretch>
            <a:fillRect/>
          </a:stretch>
        </p:blipFill>
        <p:spPr>
          <a:xfrm>
            <a:off x="990600" y="838200"/>
            <a:ext cx="4191000" cy="2214563"/>
          </a:xfrm>
          <a:noFill/>
        </p:spPr>
      </p:pic>
      <p:sp>
        <p:nvSpPr>
          <p:cNvPr id="4" name="عنصر نائب للمحتوى 3"/>
          <p:cNvSpPr>
            <a:spLocks noGrp="1"/>
          </p:cNvSpPr>
          <p:nvPr>
            <p:ph sz="half" idx="2"/>
          </p:nvPr>
        </p:nvSpPr>
        <p:spPr>
          <a:xfrm>
            <a:off x="5029200" y="3276600"/>
            <a:ext cx="3810000" cy="4114800"/>
          </a:xfrm>
        </p:spPr>
        <p:txBody>
          <a:bodyPr/>
          <a:lstStyle/>
          <a:p>
            <a:pPr eaLnBrk="1" hangingPunct="1">
              <a:buFont typeface="Symbol" pitchFamily="18" charset="2"/>
              <a:buNone/>
              <a:defRPr/>
            </a:pPr>
            <a:r>
              <a:rPr lang="en-US" dirty="0" smtClean="0"/>
              <a:t>    </a:t>
            </a:r>
            <a:r>
              <a:rPr lang="en-US" dirty="0" smtClean="0">
                <a:solidFill>
                  <a:srgbClr val="FFFF00"/>
                </a:solidFill>
              </a:rPr>
              <a:t>Posterior palatine salivary glands </a:t>
            </a:r>
            <a:endParaRPr lang="en-US" b="0" dirty="0" smtClean="0">
              <a:solidFill>
                <a:srgbClr val="FFFF00"/>
              </a:solidFill>
            </a:endParaRPr>
          </a:p>
          <a:p>
            <a:pPr eaLnBrk="1" hangingPunct="1">
              <a:buFont typeface="Symbol" pitchFamily="18" charset="2"/>
              <a:buNone/>
              <a:defRPr/>
            </a:pPr>
            <a:r>
              <a:rPr lang="en-US" b="0" dirty="0" smtClean="0"/>
              <a:t>    Permits compression of tissues &amp; improves adaptation of denture to  compensate for shrinkage of resin</a:t>
            </a:r>
            <a:endParaRPr lang="en-US" b="0" dirty="0" smtClean="0">
              <a:latin typeface="Arial" charset="0"/>
            </a:endParaRPr>
          </a:p>
        </p:txBody>
      </p:sp>
      <p:pic>
        <p:nvPicPr>
          <p:cNvPr id="30724" name="Picture 2"/>
          <p:cNvPicPr>
            <a:picLocks noChangeAspect="1" noChangeArrowheads="1"/>
          </p:cNvPicPr>
          <p:nvPr/>
        </p:nvPicPr>
        <p:blipFill>
          <a:blip r:embed="rId4" cstate="print"/>
          <a:srcRect r="9677" b="8629"/>
          <a:stretch>
            <a:fillRect/>
          </a:stretch>
        </p:blipFill>
        <p:spPr bwMode="auto">
          <a:xfrm>
            <a:off x="1447800" y="3733800"/>
            <a:ext cx="3368675" cy="2217738"/>
          </a:xfrm>
          <a:prstGeom prst="rect">
            <a:avLst/>
          </a:prstGeom>
          <a:noFill/>
          <a:ln w="9525">
            <a:solidFill>
              <a:schemeClr val="tx1"/>
            </a:solidFill>
            <a:miter lim="800000"/>
            <a:headEnd/>
            <a:tailEnd/>
          </a:ln>
        </p:spPr>
      </p:pic>
      <p:sp>
        <p:nvSpPr>
          <p:cNvPr id="30725" name="Freeform 7"/>
          <p:cNvSpPr>
            <a:spLocks/>
          </p:cNvSpPr>
          <p:nvPr/>
        </p:nvSpPr>
        <p:spPr bwMode="auto">
          <a:xfrm>
            <a:off x="2133600" y="5181600"/>
            <a:ext cx="2336800" cy="493713"/>
          </a:xfrm>
          <a:custGeom>
            <a:avLst/>
            <a:gdLst>
              <a:gd name="T0" fmla="*/ 0 w 1404"/>
              <a:gd name="T1" fmla="*/ 2147483647 h 553"/>
              <a:gd name="T2" fmla="*/ 2147483647 w 1404"/>
              <a:gd name="T3" fmla="*/ 2147483647 h 553"/>
              <a:gd name="T4" fmla="*/ 2147483647 w 1404"/>
              <a:gd name="T5" fmla="*/ 2147483647 h 553"/>
              <a:gd name="T6" fmla="*/ 2147483647 w 1404"/>
              <a:gd name="T7" fmla="*/ 2147483647 h 553"/>
              <a:gd name="T8" fmla="*/ 2147483647 w 1404"/>
              <a:gd name="T9" fmla="*/ 2147483647 h 553"/>
              <a:gd name="T10" fmla="*/ 2147483647 w 1404"/>
              <a:gd name="T11" fmla="*/ 2147483647 h 553"/>
              <a:gd name="T12" fmla="*/ 2147483647 w 1404"/>
              <a:gd name="T13" fmla="*/ 2147483647 h 553"/>
              <a:gd name="T14" fmla="*/ 0 60000 65536"/>
              <a:gd name="T15" fmla="*/ 0 60000 65536"/>
              <a:gd name="T16" fmla="*/ 0 60000 65536"/>
              <a:gd name="T17" fmla="*/ 0 60000 65536"/>
              <a:gd name="T18" fmla="*/ 0 60000 65536"/>
              <a:gd name="T19" fmla="*/ 0 60000 65536"/>
              <a:gd name="T20" fmla="*/ 0 60000 65536"/>
              <a:gd name="T21" fmla="*/ 0 w 1404"/>
              <a:gd name="T22" fmla="*/ 0 h 553"/>
              <a:gd name="T23" fmla="*/ 1404 w 1404"/>
              <a:gd name="T24" fmla="*/ 553 h 5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4" h="553">
                <a:moveTo>
                  <a:pt x="0" y="553"/>
                </a:moveTo>
                <a:cubicBezTo>
                  <a:pt x="28" y="511"/>
                  <a:pt x="118" y="387"/>
                  <a:pt x="168" y="301"/>
                </a:cubicBezTo>
                <a:cubicBezTo>
                  <a:pt x="218" y="215"/>
                  <a:pt x="215" y="74"/>
                  <a:pt x="300" y="37"/>
                </a:cubicBezTo>
                <a:cubicBezTo>
                  <a:pt x="385" y="0"/>
                  <a:pt x="548" y="78"/>
                  <a:pt x="678" y="79"/>
                </a:cubicBezTo>
                <a:cubicBezTo>
                  <a:pt x="808" y="80"/>
                  <a:pt x="990" y="12"/>
                  <a:pt x="1080" y="43"/>
                </a:cubicBezTo>
                <a:cubicBezTo>
                  <a:pt x="1170" y="74"/>
                  <a:pt x="1164" y="189"/>
                  <a:pt x="1218" y="265"/>
                </a:cubicBezTo>
                <a:cubicBezTo>
                  <a:pt x="1272" y="341"/>
                  <a:pt x="1365" y="450"/>
                  <a:pt x="1404" y="499"/>
                </a:cubicBezTo>
              </a:path>
            </a:pathLst>
          </a:custGeom>
          <a:noFill/>
          <a:ln w="19050" cap="flat" cmpd="sng">
            <a:solidFill>
              <a:srgbClr val="FFFF99"/>
            </a:solidFill>
            <a:prstDash val="dash"/>
            <a:round/>
            <a:headEnd type="none" w="sm" len="sm"/>
            <a:tailEnd type="none" w="sm" len="sm"/>
          </a:ln>
        </p:spPr>
        <p:txBody>
          <a:bodyPr wrap="none" anchor="ctr"/>
          <a:lstStyle/>
          <a:p>
            <a:endParaRPr lang="en-US"/>
          </a:p>
        </p:txBody>
      </p:sp>
      <p:sp>
        <p:nvSpPr>
          <p:cNvPr id="30726" name="Freeform 8"/>
          <p:cNvSpPr>
            <a:spLocks/>
          </p:cNvSpPr>
          <p:nvPr/>
        </p:nvSpPr>
        <p:spPr bwMode="auto">
          <a:xfrm>
            <a:off x="2133600" y="5410200"/>
            <a:ext cx="2417763" cy="466725"/>
          </a:xfrm>
          <a:custGeom>
            <a:avLst/>
            <a:gdLst>
              <a:gd name="T0" fmla="*/ 0 w 1398"/>
              <a:gd name="T1" fmla="*/ 2147483647 h 436"/>
              <a:gd name="T2" fmla="*/ 2147483647 w 1398"/>
              <a:gd name="T3" fmla="*/ 2147483647 h 436"/>
              <a:gd name="T4" fmla="*/ 2147483647 w 1398"/>
              <a:gd name="T5" fmla="*/ 2147483647 h 436"/>
              <a:gd name="T6" fmla="*/ 2147483647 w 1398"/>
              <a:gd name="T7" fmla="*/ 2147483647 h 436"/>
              <a:gd name="T8" fmla="*/ 2147483647 w 1398"/>
              <a:gd name="T9" fmla="*/ 2147483647 h 436"/>
              <a:gd name="T10" fmla="*/ 2147483647 w 1398"/>
              <a:gd name="T11" fmla="*/ 2147483647 h 436"/>
              <a:gd name="T12" fmla="*/ 0 60000 65536"/>
              <a:gd name="T13" fmla="*/ 0 60000 65536"/>
              <a:gd name="T14" fmla="*/ 0 60000 65536"/>
              <a:gd name="T15" fmla="*/ 0 60000 65536"/>
              <a:gd name="T16" fmla="*/ 0 60000 65536"/>
              <a:gd name="T17" fmla="*/ 0 60000 65536"/>
              <a:gd name="T18" fmla="*/ 0 w 1398"/>
              <a:gd name="T19" fmla="*/ 0 h 436"/>
              <a:gd name="T20" fmla="*/ 1398 w 1398"/>
              <a:gd name="T21" fmla="*/ 436 h 436"/>
            </a:gdLst>
            <a:ahLst/>
            <a:cxnLst>
              <a:cxn ang="T12">
                <a:pos x="T0" y="T1"/>
              </a:cxn>
              <a:cxn ang="T13">
                <a:pos x="T2" y="T3"/>
              </a:cxn>
              <a:cxn ang="T14">
                <a:pos x="T4" y="T5"/>
              </a:cxn>
              <a:cxn ang="T15">
                <a:pos x="T6" y="T7"/>
              </a:cxn>
              <a:cxn ang="T16">
                <a:pos x="T8" y="T9"/>
              </a:cxn>
              <a:cxn ang="T17">
                <a:pos x="T10" y="T11"/>
              </a:cxn>
            </a:cxnLst>
            <a:rect l="T18" t="T19" r="T20" b="T21"/>
            <a:pathLst>
              <a:path w="1398" h="436">
                <a:moveTo>
                  <a:pt x="0" y="436"/>
                </a:moveTo>
                <a:cubicBezTo>
                  <a:pt x="49" y="384"/>
                  <a:pt x="205" y="194"/>
                  <a:pt x="294" y="124"/>
                </a:cubicBezTo>
                <a:cubicBezTo>
                  <a:pt x="383" y="54"/>
                  <a:pt x="425" y="32"/>
                  <a:pt x="534" y="16"/>
                </a:cubicBezTo>
                <a:cubicBezTo>
                  <a:pt x="643" y="0"/>
                  <a:pt x="854" y="12"/>
                  <a:pt x="948" y="28"/>
                </a:cubicBezTo>
                <a:cubicBezTo>
                  <a:pt x="1042" y="44"/>
                  <a:pt x="1023" y="53"/>
                  <a:pt x="1098" y="112"/>
                </a:cubicBezTo>
                <a:cubicBezTo>
                  <a:pt x="1173" y="171"/>
                  <a:pt x="1336" y="326"/>
                  <a:pt x="1398" y="382"/>
                </a:cubicBezTo>
              </a:path>
            </a:pathLst>
          </a:custGeom>
          <a:noFill/>
          <a:ln w="19050" cap="flat" cmpd="sng">
            <a:solidFill>
              <a:srgbClr val="FFFF99"/>
            </a:solidFill>
            <a:prstDash val="dash"/>
            <a:round/>
            <a:headEnd type="none" w="sm" len="sm"/>
            <a:tailEnd type="none" w="sm" len="sm"/>
          </a:ln>
        </p:spPr>
        <p:txBody>
          <a:bodyPr wrap="none" anchor="ctr"/>
          <a:lstStyle/>
          <a:p>
            <a:endParaRPr lang="en-US"/>
          </a:p>
        </p:txBody>
      </p:sp>
      <p:sp>
        <p:nvSpPr>
          <p:cNvPr id="30727" name="Line 13"/>
          <p:cNvSpPr>
            <a:spLocks noChangeShapeType="1"/>
          </p:cNvSpPr>
          <p:nvPr/>
        </p:nvSpPr>
        <p:spPr bwMode="auto">
          <a:xfrm>
            <a:off x="3505200" y="3962400"/>
            <a:ext cx="228600" cy="1219200"/>
          </a:xfrm>
          <a:prstGeom prst="line">
            <a:avLst/>
          </a:prstGeom>
          <a:noFill/>
          <a:ln w="28575">
            <a:solidFill>
              <a:srgbClr val="FF1512"/>
            </a:solidFill>
            <a:round/>
            <a:headEnd/>
            <a:tailEnd type="triangle" w="med" len="med"/>
          </a:ln>
        </p:spPr>
        <p:txBody>
          <a:bodyPr/>
          <a:lstStyle/>
          <a:p>
            <a:endParaRPr lang="en-US"/>
          </a:p>
        </p:txBody>
      </p:sp>
      <p:sp>
        <p:nvSpPr>
          <p:cNvPr id="30728" name="Line 10"/>
          <p:cNvSpPr>
            <a:spLocks noChangeShapeType="1"/>
          </p:cNvSpPr>
          <p:nvPr/>
        </p:nvSpPr>
        <p:spPr bwMode="auto">
          <a:xfrm flipH="1">
            <a:off x="2743200" y="3962400"/>
            <a:ext cx="152400" cy="1219200"/>
          </a:xfrm>
          <a:prstGeom prst="line">
            <a:avLst/>
          </a:prstGeom>
          <a:noFill/>
          <a:ln w="28575">
            <a:solidFill>
              <a:srgbClr val="FF1512"/>
            </a:solidFill>
            <a:round/>
            <a:headEnd/>
            <a:tailEnd type="triangle" w="med" len="med"/>
          </a:ln>
        </p:spPr>
        <p:txBody>
          <a:bodyPr/>
          <a:lstStyle/>
          <a:p>
            <a:endParaRPr lang="en-US"/>
          </a:p>
        </p:txBody>
      </p:sp>
      <p:sp>
        <p:nvSpPr>
          <p:cNvPr id="30729" name="Line 5"/>
          <p:cNvSpPr>
            <a:spLocks noChangeShapeType="1"/>
          </p:cNvSpPr>
          <p:nvPr/>
        </p:nvSpPr>
        <p:spPr bwMode="auto">
          <a:xfrm flipV="1">
            <a:off x="3429000" y="2286000"/>
            <a:ext cx="311150" cy="609600"/>
          </a:xfrm>
          <a:prstGeom prst="line">
            <a:avLst/>
          </a:prstGeom>
          <a:noFill/>
          <a:ln w="28575" cap="sq">
            <a:solidFill>
              <a:srgbClr val="CC0000"/>
            </a:solidFill>
            <a:round/>
            <a:headEnd type="none" w="sm" len="sm"/>
            <a:tailEnd type="triangle" w="med" len="med"/>
          </a:ln>
        </p:spPr>
        <p:txBody>
          <a:bodyPr wrap="none" anchor="ctr"/>
          <a:lstStyle/>
          <a:p>
            <a:endParaRPr lang="en-US"/>
          </a:p>
        </p:txBody>
      </p:sp>
      <p:sp>
        <p:nvSpPr>
          <p:cNvPr id="30730" name="Line 4"/>
          <p:cNvSpPr>
            <a:spLocks noChangeShapeType="1"/>
          </p:cNvSpPr>
          <p:nvPr/>
        </p:nvSpPr>
        <p:spPr bwMode="auto">
          <a:xfrm flipH="1" flipV="1">
            <a:off x="2514600" y="2133600"/>
            <a:ext cx="304800" cy="685800"/>
          </a:xfrm>
          <a:prstGeom prst="line">
            <a:avLst/>
          </a:prstGeom>
          <a:noFill/>
          <a:ln w="28575" cap="sq">
            <a:solidFill>
              <a:srgbClr val="CC0000"/>
            </a:solidFill>
            <a:round/>
            <a:headEnd type="none" w="sm" len="sm"/>
            <a:tailEnd type="triangle" w="med" len="med"/>
          </a:ln>
        </p:spPr>
        <p:txBody>
          <a:bodyPr wrap="none" anchor="ctr"/>
          <a:lstStyle/>
          <a:p>
            <a:endParaRPr lang="en-US"/>
          </a:p>
        </p:txBody>
      </p:sp>
      <p:sp>
        <p:nvSpPr>
          <p:cNvPr id="14" name="Text Box 9"/>
          <p:cNvSpPr txBox="1">
            <a:spLocks noChangeArrowheads="1"/>
          </p:cNvSpPr>
          <p:nvPr/>
        </p:nvSpPr>
        <p:spPr bwMode="auto">
          <a:xfrm>
            <a:off x="1676400" y="6096000"/>
            <a:ext cx="3429000" cy="461963"/>
          </a:xfrm>
          <a:prstGeom prst="rect">
            <a:avLst/>
          </a:prstGeom>
          <a:noFill/>
          <a:ln>
            <a:noFill/>
          </a:ln>
          <a:effectLst>
            <a:outerShdw blurRad="63500" dist="38099" dir="2700000" algn="ctr" rotWithShape="0">
              <a:schemeClr val="bg2">
                <a:alpha val="74998"/>
              </a:schemeClr>
            </a:outerShdw>
          </a:effectLst>
          <a:extLst>
            <a:ext uri="{909E8E84-426E-40dd-AFC4-6F175D3DCCD1}"/>
            <a:ext uri="{91240B29-F687-4f45-9708-019B960494DF}"/>
          </a:extLst>
        </p:spPr>
        <p:txBody>
          <a:bodyPr>
            <a:spAutoFit/>
          </a:bodyPr>
          <a:lstStyle/>
          <a:p>
            <a:pPr>
              <a:defRPr/>
            </a:pPr>
            <a:r>
              <a:rPr lang="en-US" sz="2400" dirty="0">
                <a:effectLst>
                  <a:outerShdw blurRad="38100" dist="38100" dir="2700000" algn="tl">
                    <a:srgbClr val="000000"/>
                  </a:outerShdw>
                </a:effectLst>
              </a:rPr>
              <a:t>Posterior palatal seal</a:t>
            </a:r>
          </a:p>
        </p:txBody>
      </p:sp>
      <p:sp>
        <p:nvSpPr>
          <p:cNvPr id="15" name="Rectangle 6"/>
          <p:cNvSpPr>
            <a:spLocks noChangeArrowheads="1"/>
          </p:cNvSpPr>
          <p:nvPr/>
        </p:nvSpPr>
        <p:spPr bwMode="auto">
          <a:xfrm>
            <a:off x="1981200" y="3200400"/>
            <a:ext cx="3163888" cy="333375"/>
          </a:xfrm>
          <a:prstGeom prst="rect">
            <a:avLst/>
          </a:prstGeom>
          <a:noFill/>
          <a:ln>
            <a:noFill/>
          </a:ln>
          <a:effectLst>
            <a:outerShdw blurRad="63500" dist="38099" dir="2700000" algn="ctr" rotWithShape="0">
              <a:srgbClr val="000000">
                <a:alpha val="74998"/>
              </a:srgbClr>
            </a:outerShdw>
          </a:effectLst>
          <a:extLst>
            <a:ext uri="{909E8E84-426E-40dd-AFC4-6F175D3DCCD1}"/>
            <a:ext uri="{91240B29-F687-4f45-9708-019B960494DF}"/>
          </a:extLst>
        </p:spPr>
        <p:txBody>
          <a:bodyPr lIns="92075" tIns="46038" rIns="92075" bIns="46038"/>
          <a:lstStyle/>
          <a:p>
            <a:pPr marL="376238" indent="-376238" defTabSz="1004888">
              <a:spcBef>
                <a:spcPct val="20000"/>
              </a:spcBef>
              <a:buClr>
                <a:schemeClr val="accent2"/>
              </a:buClr>
              <a:buFont typeface="Wingdings" charset="0"/>
              <a:buNone/>
              <a:defRPr/>
            </a:pPr>
            <a:r>
              <a:rPr kumimoji="1" lang="en-US" sz="2800" dirty="0">
                <a:effectLst>
                  <a:outerShdw blurRad="38100" dist="38100" dir="2700000" algn="tl">
                    <a:srgbClr val="000000"/>
                  </a:outerShdw>
                </a:effectLst>
                <a:latin typeface="Times New Roman" charset="0"/>
                <a:ea typeface="ＭＳ Ｐゴシック" charset="0"/>
              </a:rPr>
              <a:t>Glandular</a:t>
            </a:r>
            <a:r>
              <a:rPr kumimoji="1" lang="en-US" sz="2800" dirty="0">
                <a:solidFill>
                  <a:schemeClr val="hlink"/>
                </a:solidFill>
                <a:effectLst>
                  <a:outerShdw blurRad="38100" dist="38100" dir="2700000" algn="tl">
                    <a:srgbClr val="000000"/>
                  </a:outerShdw>
                </a:effectLst>
                <a:latin typeface="Times New Roman" charset="0"/>
                <a:ea typeface="ＭＳ Ｐゴシック" charset="0"/>
              </a:rPr>
              <a:t> </a:t>
            </a:r>
            <a:r>
              <a:rPr kumimoji="1" lang="en-US" sz="2800" dirty="0">
                <a:effectLst>
                  <a:outerShdw blurRad="38100" dist="38100" dir="2700000" algn="tl">
                    <a:srgbClr val="000000"/>
                  </a:outerShdw>
                </a:effectLst>
                <a:latin typeface="Times New Roman" charset="0"/>
                <a:ea typeface="ＭＳ Ｐゴシック" charset="0"/>
              </a:rPr>
              <a:t>tissue</a:t>
            </a:r>
            <a:endParaRPr kumimoji="1" lang="en-US" sz="2800" dirty="0">
              <a:solidFill>
                <a:schemeClr val="hlink"/>
              </a:solidFill>
              <a:effectLst>
                <a:outerShdw blurRad="38100" dist="38100" dir="2700000" algn="tl">
                  <a:srgbClr val="000000"/>
                </a:outerShdw>
              </a:effectLst>
              <a:latin typeface="Times New Roman" charset="0"/>
              <a:ea typeface="ＭＳ Ｐゴシック" charset="0"/>
            </a:endParaRPr>
          </a:p>
          <a:p>
            <a:pPr marL="376238" indent="-376238" defTabSz="1004888">
              <a:spcBef>
                <a:spcPct val="20000"/>
              </a:spcBef>
              <a:buClr>
                <a:schemeClr val="accent2"/>
              </a:buClr>
              <a:buFont typeface="Wingdings" charset="0"/>
              <a:buNone/>
              <a:defRPr/>
            </a:pPr>
            <a:endParaRPr kumimoji="1" lang="en-US" sz="1800" dirty="0">
              <a:solidFill>
                <a:schemeClr val="hlink"/>
              </a:solidFill>
              <a:effectLst>
                <a:outerShdw blurRad="38100" dist="38100" dir="2700000" algn="tl">
                  <a:srgbClr val="000000"/>
                </a:outerShdw>
              </a:effectLst>
              <a:latin typeface="Times New Roman" charset="0"/>
              <a:ea typeface="ＭＳ Ｐゴシック" charset="0"/>
            </a:endParaRPr>
          </a:p>
        </p:txBody>
      </p:sp>
      <p:pic>
        <p:nvPicPr>
          <p:cNvPr id="30733" name="Picture 12" descr="Image044"/>
          <p:cNvPicPr>
            <a:picLocks noChangeAspect="1" noChangeArrowheads="1"/>
          </p:cNvPicPr>
          <p:nvPr/>
        </p:nvPicPr>
        <p:blipFill>
          <a:blip r:embed="rId5" cstate="print">
            <a:lum bright="-30000" contrast="12000"/>
          </a:blip>
          <a:srcRect r="21568"/>
          <a:stretch>
            <a:fillRect/>
          </a:stretch>
        </p:blipFill>
        <p:spPr bwMode="auto">
          <a:xfrm>
            <a:off x="5410200" y="914400"/>
            <a:ext cx="3368675" cy="2192338"/>
          </a:xfrm>
          <a:prstGeom prst="rect">
            <a:avLst/>
          </a:prstGeom>
          <a:noFill/>
          <a:ln w="9525">
            <a:solidFill>
              <a:schemeClr val="tx1"/>
            </a:solid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38200" y="609600"/>
            <a:ext cx="7772400" cy="1143000"/>
          </a:xfrm>
        </p:spPr>
        <p:txBody>
          <a:bodyPr/>
          <a:lstStyle/>
          <a:p>
            <a:pPr marL="484632" eaLnBrk="1" fontAlgn="auto" hangingPunct="1">
              <a:spcAft>
                <a:spcPts val="0"/>
              </a:spcAft>
              <a:defRPr/>
            </a:pPr>
            <a:r>
              <a:rPr lang="en-US" dirty="0" smtClean="0">
                <a:cs typeface="+mj-cs"/>
              </a:rPr>
              <a:t>Vibrating Line</a:t>
            </a:r>
          </a:p>
        </p:txBody>
      </p:sp>
      <p:sp>
        <p:nvSpPr>
          <p:cNvPr id="37890" name="Content Placeholder 2"/>
          <p:cNvSpPr>
            <a:spLocks noGrp="1"/>
          </p:cNvSpPr>
          <p:nvPr>
            <p:ph idx="1"/>
          </p:nvPr>
        </p:nvSpPr>
        <p:spPr>
          <a:xfrm>
            <a:off x="1150938" y="1981200"/>
            <a:ext cx="6621462" cy="4114800"/>
          </a:xfrm>
        </p:spPr>
        <p:txBody>
          <a:bodyPr/>
          <a:lstStyle/>
          <a:p>
            <a:pPr eaLnBrk="1" hangingPunct="1">
              <a:buFont typeface="Symbol" pitchFamily="1" charset="2"/>
              <a:buChar char="·"/>
              <a:defRPr/>
            </a:pPr>
            <a:r>
              <a:rPr lang="en-US" dirty="0" smtClean="0">
                <a:cs typeface="+mn-cs"/>
              </a:rPr>
              <a:t>The direction of the vibrating line usually varies with the shape of palate, the higher the vault the more abrupt and forward the vibrating line</a:t>
            </a:r>
          </a:p>
          <a:p>
            <a:pPr eaLnBrk="1" hangingPunct="1">
              <a:buFont typeface="Symbol" pitchFamily="1" charset="2"/>
              <a:buChar char="·"/>
              <a:defRPr/>
            </a:pPr>
            <a:r>
              <a:rPr lang="en-US" dirty="0" smtClean="0">
                <a:cs typeface="+mn-cs"/>
              </a:rPr>
              <a:t>In mouth with flat vault, the vibrating line is usually farther posterior and has a gradual curvature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72400" cy="1143000"/>
          </a:xfrm>
        </p:spPr>
        <p:txBody>
          <a:bodyPr/>
          <a:lstStyle/>
          <a:p>
            <a:pPr algn="ctr" eaLnBrk="1" hangingPunct="1">
              <a:defRPr/>
            </a:pPr>
            <a:r>
              <a:rPr lang="en-US" dirty="0" smtClean="0">
                <a:cs typeface="+mj-cs"/>
              </a:rPr>
              <a:t>Mucous Membrane</a:t>
            </a:r>
            <a:endParaRPr lang="en-US" dirty="0">
              <a:cs typeface="+mj-cs"/>
            </a:endParaRPr>
          </a:p>
        </p:txBody>
      </p:sp>
      <p:sp>
        <p:nvSpPr>
          <p:cNvPr id="8195" name="Content Placeholder 2"/>
          <p:cNvSpPr>
            <a:spLocks noGrp="1"/>
          </p:cNvSpPr>
          <p:nvPr>
            <p:ph idx="1"/>
          </p:nvPr>
        </p:nvSpPr>
        <p:spPr>
          <a:xfrm>
            <a:off x="1371600" y="2057400"/>
            <a:ext cx="6850063" cy="4114800"/>
          </a:xfrm>
        </p:spPr>
        <p:txBody>
          <a:bodyPr/>
          <a:lstStyle/>
          <a:p>
            <a:pPr eaLnBrk="1" hangingPunct="1">
              <a:buFont typeface="Symbol" pitchFamily="1" charset="2"/>
              <a:buChar char="·"/>
              <a:defRPr/>
            </a:pPr>
            <a:r>
              <a:rPr lang="en-US" sz="2800" dirty="0" smtClean="0">
                <a:cs typeface="+mn-cs"/>
              </a:rPr>
              <a:t>Mucous membrane serves as a cushion between the denture base and supporting bone.</a:t>
            </a:r>
          </a:p>
          <a:p>
            <a:pPr eaLnBrk="1" hangingPunct="1">
              <a:lnSpc>
                <a:spcPct val="90000"/>
              </a:lnSpc>
              <a:buFont typeface="Symbol" pitchFamily="1" charset="2"/>
              <a:buChar char="·"/>
              <a:defRPr/>
            </a:pPr>
            <a:r>
              <a:rPr lang="en-US" sz="2800" dirty="0" smtClean="0">
                <a:cs typeface="+mn-cs"/>
              </a:rPr>
              <a:t>Mucous membrane is composed of mucosa and </a:t>
            </a:r>
            <a:r>
              <a:rPr lang="en-US" sz="2800" dirty="0" err="1" smtClean="0">
                <a:cs typeface="+mn-cs"/>
              </a:rPr>
              <a:t>submucosa</a:t>
            </a:r>
            <a:r>
              <a:rPr lang="en-US" sz="2800" dirty="0" smtClean="0">
                <a:cs typeface="+mn-cs"/>
              </a:rPr>
              <a:t>.</a:t>
            </a:r>
          </a:p>
          <a:p>
            <a:pPr eaLnBrk="1" hangingPunct="1">
              <a:lnSpc>
                <a:spcPct val="90000"/>
              </a:lnSpc>
              <a:buFont typeface="Symbol" pitchFamily="1" charset="2"/>
              <a:buChar char="·"/>
              <a:defRPr/>
            </a:pPr>
            <a:r>
              <a:rPr lang="en-US" sz="2800" dirty="0" err="1" smtClean="0">
                <a:cs typeface="+mn-cs"/>
              </a:rPr>
              <a:t>Submucosa</a:t>
            </a:r>
            <a:r>
              <a:rPr lang="en-US" sz="2800" dirty="0" smtClean="0">
                <a:cs typeface="+mn-cs"/>
              </a:rPr>
              <a:t> is formed by connective tissue that varies from dense to loose </a:t>
            </a:r>
            <a:r>
              <a:rPr lang="en-US" sz="2800" dirty="0" err="1" smtClean="0">
                <a:cs typeface="+mn-cs"/>
              </a:rPr>
              <a:t>areolar</a:t>
            </a:r>
            <a:r>
              <a:rPr lang="en-US" sz="2800" dirty="0" smtClean="0">
                <a:cs typeface="+mn-cs"/>
              </a:rPr>
              <a:t> tissue and varies in thickness.</a:t>
            </a:r>
          </a:p>
          <a:p>
            <a:pPr eaLnBrk="1" hangingPunct="1">
              <a:buFont typeface="Symbol" pitchFamily="1" charset="2"/>
              <a:buChar char="·"/>
              <a:defRPr/>
            </a:pPr>
            <a:endParaRPr lang="en-US" sz="2800" dirty="0" smtClean="0">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772400" cy="1143000"/>
          </a:xfrm>
        </p:spPr>
        <p:txBody>
          <a:bodyPr/>
          <a:lstStyle/>
          <a:p>
            <a:pPr eaLnBrk="1" fontAlgn="auto" hangingPunct="1">
              <a:spcAft>
                <a:spcPts val="0"/>
              </a:spcAft>
              <a:defRPr/>
            </a:pPr>
            <a:r>
              <a:rPr lang="en-US" sz="4800" dirty="0" smtClean="0"/>
              <a:t>Fovea Palatine</a:t>
            </a:r>
            <a:endParaRPr lang="en-US" sz="4800" dirty="0">
              <a:cs typeface="+mj-cs"/>
            </a:endParaRPr>
          </a:p>
        </p:txBody>
      </p:sp>
      <p:sp>
        <p:nvSpPr>
          <p:cNvPr id="38915" name="Content Placeholder 2"/>
          <p:cNvSpPr>
            <a:spLocks noGrp="1"/>
          </p:cNvSpPr>
          <p:nvPr>
            <p:ph sz="half" idx="1"/>
          </p:nvPr>
        </p:nvSpPr>
        <p:spPr>
          <a:xfrm>
            <a:off x="990600" y="1828800"/>
            <a:ext cx="3810000" cy="4114800"/>
          </a:xfrm>
        </p:spPr>
        <p:txBody>
          <a:bodyPr/>
          <a:lstStyle/>
          <a:p>
            <a:pPr eaLnBrk="1" hangingPunct="1">
              <a:buFont typeface="Wingdings 2" pitchFamily="18" charset="2"/>
              <a:buNone/>
              <a:defRPr/>
            </a:pPr>
            <a:endParaRPr lang="en-US" dirty="0" smtClean="0">
              <a:cs typeface="+mn-cs"/>
            </a:endParaRPr>
          </a:p>
          <a:p>
            <a:pPr eaLnBrk="1" hangingPunct="1">
              <a:buFont typeface="Symbol" pitchFamily="18" charset="2"/>
              <a:buNone/>
              <a:defRPr/>
            </a:pPr>
            <a:r>
              <a:rPr lang="en-US" sz="3200" dirty="0" smtClean="0">
                <a:cs typeface="+mn-cs"/>
              </a:rPr>
              <a:t>The fovea palatine are indentations near the midline of the palate formed by the coalescence  of several minor mucous gland ducts</a:t>
            </a:r>
          </a:p>
        </p:txBody>
      </p:sp>
      <p:pic>
        <p:nvPicPr>
          <p:cNvPr id="32772" name="Picture 8"/>
          <p:cNvPicPr>
            <a:picLocks noGrp="1" noChangeAspect="1" noChangeArrowheads="1"/>
          </p:cNvPicPr>
          <p:nvPr>
            <p:ph sz="half" idx="2"/>
          </p:nvPr>
        </p:nvPicPr>
        <p:blipFill>
          <a:blip r:embed="rId3" cstate="print"/>
          <a:stretch>
            <a:fillRect/>
          </a:stretch>
        </p:blipFill>
        <p:spPr>
          <a:xfrm>
            <a:off x="5113338" y="2768600"/>
            <a:ext cx="3810000" cy="2540000"/>
          </a:xfrm>
          <a:noFill/>
        </p:spPr>
      </p:pic>
      <p:sp>
        <p:nvSpPr>
          <p:cNvPr id="6" name="Line 7"/>
          <p:cNvSpPr>
            <a:spLocks noChangeShapeType="1"/>
          </p:cNvSpPr>
          <p:nvPr/>
        </p:nvSpPr>
        <p:spPr bwMode="auto">
          <a:xfrm flipV="1">
            <a:off x="7543800" y="4572000"/>
            <a:ext cx="76200" cy="457200"/>
          </a:xfrm>
          <a:prstGeom prst="line">
            <a:avLst/>
          </a:prstGeom>
          <a:noFill/>
          <a:ln w="28575" cap="sq">
            <a:solidFill>
              <a:srgbClr val="FF0000"/>
            </a:solidFill>
            <a:round/>
            <a:headEnd type="arrow" w="med" len="med"/>
            <a:tailEnd type="none" w="sm" len="sm"/>
          </a:ln>
          <a:effectLst>
            <a:outerShdw blurRad="63500" dist="38099" dir="2700000" algn="ctr" rotWithShape="0">
              <a:schemeClr val="bg2">
                <a:alpha val="74998"/>
              </a:schemeClr>
            </a:outerShdw>
          </a:effectLst>
          <a:extLst>
            <a:ext uri="{909E8E84-426E-40dd-AFC4-6F175D3DCCD1}"/>
          </a:extLst>
        </p:spPr>
        <p:txBody>
          <a:bodyPr wrap="none" anchor="ctr"/>
          <a:lstStyle/>
          <a:p>
            <a:pPr>
              <a:defRPr/>
            </a:pPr>
            <a:endParaRPr lang="en-US">
              <a:latin typeface="Times New Roman" charset="0"/>
              <a:ea typeface="ＭＳ Ｐゴシック" charset="0"/>
            </a:endParaRPr>
          </a:p>
        </p:txBody>
      </p:sp>
      <p:sp>
        <p:nvSpPr>
          <p:cNvPr id="7" name="Line 6"/>
          <p:cNvSpPr>
            <a:spLocks noChangeShapeType="1"/>
          </p:cNvSpPr>
          <p:nvPr/>
        </p:nvSpPr>
        <p:spPr bwMode="auto">
          <a:xfrm flipH="1" flipV="1">
            <a:off x="7162800" y="4572000"/>
            <a:ext cx="76200" cy="457200"/>
          </a:xfrm>
          <a:prstGeom prst="line">
            <a:avLst/>
          </a:prstGeom>
          <a:noFill/>
          <a:ln w="28575" cap="sq">
            <a:solidFill>
              <a:srgbClr val="FF0000"/>
            </a:solidFill>
            <a:round/>
            <a:headEnd type="arrow" w="med" len="med"/>
            <a:tailEnd type="none" w="sm" len="sm"/>
          </a:ln>
          <a:effectLst>
            <a:outerShdw blurRad="63500" dist="38099" dir="2700000" algn="ctr" rotWithShape="0">
              <a:schemeClr val="bg2">
                <a:alpha val="74998"/>
              </a:schemeClr>
            </a:outerShdw>
          </a:effectLst>
          <a:extLst>
            <a:ext uri="{909E8E84-426E-40dd-AFC4-6F175D3DCCD1}"/>
          </a:extLst>
        </p:spPr>
        <p:txBody>
          <a:bodyPr wrap="none" anchor="ctr"/>
          <a:lstStyle/>
          <a:p>
            <a:pPr>
              <a:defRPr/>
            </a:pPr>
            <a:endParaRPr lang="en-US">
              <a:latin typeface="Times New Roman" charset="0"/>
              <a:ea typeface="ＭＳ Ｐゴシック"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533400"/>
            <a:ext cx="7772400" cy="1143000"/>
          </a:xfrm>
        </p:spPr>
        <p:txBody>
          <a:bodyPr/>
          <a:lstStyle/>
          <a:p>
            <a:pPr algn="ctr" eaLnBrk="1" hangingPunct="1">
              <a:defRPr/>
            </a:pPr>
            <a:r>
              <a:rPr lang="en-US" dirty="0" smtClean="0">
                <a:cs typeface="+mj-cs"/>
              </a:rPr>
              <a:t>Palatine Fovea</a:t>
            </a:r>
            <a:endParaRPr lang="en-US" dirty="0">
              <a:cs typeface="+mj-cs"/>
            </a:endParaRPr>
          </a:p>
        </p:txBody>
      </p:sp>
      <p:pic>
        <p:nvPicPr>
          <p:cNvPr id="33795" name="Picture 2"/>
          <p:cNvPicPr>
            <a:picLocks noGrp="1" noChangeAspect="1" noChangeArrowheads="1"/>
          </p:cNvPicPr>
          <p:nvPr>
            <p:ph idx="1"/>
          </p:nvPr>
        </p:nvPicPr>
        <p:blipFill>
          <a:blip r:embed="rId2" cstate="print"/>
          <a:stretch>
            <a:fillRect/>
          </a:stretch>
        </p:blipFill>
        <p:spPr>
          <a:xfrm>
            <a:off x="2989263" y="2343150"/>
            <a:ext cx="4095750" cy="3390900"/>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smtClean="0">
                <a:cs typeface="+mj-cs"/>
              </a:rPr>
              <a:t>The </a:t>
            </a:r>
            <a:r>
              <a:rPr lang="en-US" dirty="0" err="1" smtClean="0">
                <a:cs typeface="+mj-cs"/>
              </a:rPr>
              <a:t>Pterygomandibular</a:t>
            </a:r>
            <a:r>
              <a:rPr lang="en-US" dirty="0" smtClean="0">
                <a:cs typeface="+mj-cs"/>
              </a:rPr>
              <a:t> </a:t>
            </a:r>
            <a:r>
              <a:rPr lang="en-US" dirty="0" err="1" smtClean="0">
                <a:cs typeface="+mj-cs"/>
              </a:rPr>
              <a:t>Raphe</a:t>
            </a:r>
            <a:r>
              <a:rPr lang="en-US" dirty="0" smtClean="0">
                <a:cs typeface="+mj-cs"/>
              </a:rPr>
              <a:t> </a:t>
            </a:r>
            <a:br>
              <a:rPr lang="en-US" dirty="0" smtClean="0">
                <a:cs typeface="+mj-cs"/>
              </a:rPr>
            </a:br>
            <a:endParaRPr lang="en-US" dirty="0">
              <a:cs typeface="+mj-cs"/>
            </a:endParaRPr>
          </a:p>
        </p:txBody>
      </p:sp>
      <p:sp>
        <p:nvSpPr>
          <p:cNvPr id="36866" name="Content Placeholder 2"/>
          <p:cNvSpPr>
            <a:spLocks noGrp="1"/>
          </p:cNvSpPr>
          <p:nvPr>
            <p:ph sz="half" idx="1"/>
          </p:nvPr>
        </p:nvSpPr>
        <p:spPr>
          <a:xfrm>
            <a:off x="685800" y="1600200"/>
            <a:ext cx="4572000" cy="4114800"/>
          </a:xfrm>
        </p:spPr>
        <p:txBody>
          <a:bodyPr/>
          <a:lstStyle/>
          <a:p>
            <a:pPr eaLnBrk="1" hangingPunct="1">
              <a:buFont typeface="Wingdings 2" pitchFamily="18" charset="2"/>
              <a:buNone/>
              <a:defRPr/>
            </a:pPr>
            <a:endParaRPr lang="en-US" dirty="0" smtClean="0">
              <a:solidFill>
                <a:srgbClr val="FFFF00"/>
              </a:solidFill>
              <a:cs typeface="+mn-cs"/>
            </a:endParaRPr>
          </a:p>
          <a:p>
            <a:pPr lvl="2">
              <a:lnSpc>
                <a:spcPct val="90000"/>
              </a:lnSpc>
              <a:defRPr/>
            </a:pPr>
            <a:r>
              <a:rPr lang="en-US" sz="2800" dirty="0" smtClean="0"/>
              <a:t>Behind </a:t>
            </a:r>
            <a:r>
              <a:rPr lang="en-US" sz="2800" dirty="0" err="1" smtClean="0"/>
              <a:t>hamular</a:t>
            </a:r>
            <a:r>
              <a:rPr lang="en-US" sz="2800" dirty="0" smtClean="0"/>
              <a:t> notches - significant when prominent</a:t>
            </a:r>
          </a:p>
          <a:p>
            <a:pPr lvl="2">
              <a:lnSpc>
                <a:spcPct val="90000"/>
              </a:lnSpc>
              <a:defRPr/>
            </a:pPr>
            <a:r>
              <a:rPr lang="en-US" sz="2800" dirty="0" smtClean="0"/>
              <a:t>Have patient open wide as possible</a:t>
            </a:r>
          </a:p>
          <a:p>
            <a:pPr lvl="2">
              <a:lnSpc>
                <a:spcPct val="90000"/>
              </a:lnSpc>
              <a:defRPr/>
            </a:pPr>
            <a:r>
              <a:rPr lang="en-US" sz="2800" dirty="0" smtClean="0"/>
              <a:t>Can displace denture – requires relief in extreme cases</a:t>
            </a:r>
          </a:p>
        </p:txBody>
      </p:sp>
      <p:pic>
        <p:nvPicPr>
          <p:cNvPr id="34820" name="Picture 4"/>
          <p:cNvPicPr>
            <a:picLocks noGrp="1" noChangeAspect="1" noChangeArrowheads="1"/>
          </p:cNvPicPr>
          <p:nvPr>
            <p:ph sz="half" idx="2"/>
          </p:nvPr>
        </p:nvPicPr>
        <p:blipFill>
          <a:blip r:embed="rId3" cstate="print"/>
          <a:srcRect l="48625"/>
          <a:stretch>
            <a:fillRect/>
          </a:stretch>
        </p:blipFill>
        <p:spPr>
          <a:xfrm>
            <a:off x="5486400" y="1828800"/>
            <a:ext cx="2819400" cy="3657600"/>
          </a:xfrm>
          <a:noFill/>
        </p:spPr>
      </p:pic>
      <p:sp>
        <p:nvSpPr>
          <p:cNvPr id="7" name="Line 5"/>
          <p:cNvSpPr>
            <a:spLocks noChangeShapeType="1"/>
          </p:cNvSpPr>
          <p:nvPr/>
        </p:nvSpPr>
        <p:spPr bwMode="auto">
          <a:xfrm>
            <a:off x="6858000" y="4724400"/>
            <a:ext cx="457200" cy="533400"/>
          </a:xfrm>
          <a:prstGeom prst="line">
            <a:avLst/>
          </a:prstGeom>
          <a:noFill/>
          <a:ln w="28575" cap="sq">
            <a:solidFill>
              <a:srgbClr val="FFFF00"/>
            </a:solidFill>
            <a:round/>
            <a:headEnd type="none" w="lg" len="med"/>
            <a:tailEnd type="arrow" w="med" len="med"/>
          </a:ln>
          <a:effectLst>
            <a:outerShdw dist="50800" dir="8100000" algn="ctr" rotWithShape="0">
              <a:schemeClr val="bg2">
                <a:alpha val="87999"/>
              </a:schemeClr>
            </a:outerShdw>
          </a:effectLst>
        </p:spPr>
        <p:txBody>
          <a:bodyPr wrap="none" anchor="ctr"/>
          <a:lstStyle/>
          <a:p>
            <a:pPr>
              <a:defRPr/>
            </a:pP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09600" y="0"/>
            <a:ext cx="7239000" cy="762000"/>
          </a:xfrm>
        </p:spPr>
        <p:txBody>
          <a:bodyPr/>
          <a:lstStyle/>
          <a:p>
            <a:pPr marL="484632" eaLnBrk="1" fontAlgn="auto" hangingPunct="1">
              <a:spcAft>
                <a:spcPts val="0"/>
              </a:spcAft>
              <a:defRPr/>
            </a:pPr>
            <a:r>
              <a:rPr lang="en-US" dirty="0" smtClean="0">
                <a:solidFill>
                  <a:srgbClr val="FFC000"/>
                </a:solidFill>
                <a:cs typeface="+mj-cs"/>
              </a:rPr>
              <a:t>    </a:t>
            </a:r>
          </a:p>
        </p:txBody>
      </p:sp>
      <p:pic>
        <p:nvPicPr>
          <p:cNvPr id="35843" name="Picture 2"/>
          <p:cNvPicPr>
            <a:picLocks noGrp="1" noChangeAspect="1" noChangeArrowheads="1"/>
          </p:cNvPicPr>
          <p:nvPr>
            <p:ph idx="1"/>
          </p:nvPr>
        </p:nvPicPr>
        <p:blipFill>
          <a:blip r:embed="rId2" cstate="print"/>
          <a:srcRect/>
          <a:stretch>
            <a:fillRect/>
          </a:stretch>
        </p:blipFill>
        <p:spPr>
          <a:xfrm>
            <a:off x="1371600" y="838200"/>
            <a:ext cx="6781800" cy="57150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cs typeface="+mj-cs"/>
              </a:rPr>
              <a:t>References</a:t>
            </a:r>
            <a:endParaRPr lang="en-US" dirty="0">
              <a:cs typeface="+mj-cs"/>
            </a:endParaRPr>
          </a:p>
        </p:txBody>
      </p:sp>
      <p:sp>
        <p:nvSpPr>
          <p:cNvPr id="89091" name="Content Placeholder 2"/>
          <p:cNvSpPr>
            <a:spLocks noGrp="1"/>
          </p:cNvSpPr>
          <p:nvPr>
            <p:ph idx="1"/>
          </p:nvPr>
        </p:nvSpPr>
        <p:spPr>
          <a:xfrm>
            <a:off x="1219200" y="1828800"/>
            <a:ext cx="7094538" cy="4114800"/>
          </a:xfrm>
        </p:spPr>
        <p:txBody>
          <a:bodyPr/>
          <a:lstStyle/>
          <a:p>
            <a:pPr eaLnBrk="1" hangingPunct="1">
              <a:buFont typeface="Symbol" pitchFamily="1" charset="2"/>
              <a:buNone/>
              <a:defRPr/>
            </a:pPr>
            <a:r>
              <a:rPr lang="en-US" i="1" dirty="0" smtClean="0"/>
              <a:t>Boucher's </a:t>
            </a:r>
            <a:r>
              <a:rPr lang="en-US" i="1" dirty="0" err="1" smtClean="0"/>
              <a:t>Prosthodontics</a:t>
            </a:r>
            <a:r>
              <a:rPr lang="en-US" i="1" dirty="0" smtClean="0"/>
              <a:t> Treatment for Edentulous Patients. Twelfth Edition. Chapter s</a:t>
            </a:r>
            <a:r>
              <a:rPr lang="en-US" dirty="0" smtClean="0">
                <a:cs typeface="+mn-cs"/>
              </a:rPr>
              <a:t> 13 &amp; 14.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pPr algn="ctr" eaLnBrk="1" hangingPunct="1">
              <a:defRPr/>
            </a:pPr>
            <a:r>
              <a:rPr lang="en-US" dirty="0" smtClean="0">
                <a:cs typeface="+mj-cs"/>
              </a:rPr>
              <a:t>Mucous Membrane</a:t>
            </a:r>
            <a:endParaRPr lang="en-US" dirty="0">
              <a:cs typeface="+mj-cs"/>
            </a:endParaRPr>
          </a:p>
        </p:txBody>
      </p:sp>
      <p:sp>
        <p:nvSpPr>
          <p:cNvPr id="9219" name="Content Placeholder 2"/>
          <p:cNvSpPr>
            <a:spLocks noGrp="1"/>
          </p:cNvSpPr>
          <p:nvPr>
            <p:ph idx="1"/>
          </p:nvPr>
        </p:nvSpPr>
        <p:spPr/>
        <p:txBody>
          <a:bodyPr/>
          <a:lstStyle/>
          <a:p>
            <a:pPr eaLnBrk="1" hangingPunct="1">
              <a:lnSpc>
                <a:spcPct val="90000"/>
              </a:lnSpc>
              <a:buFont typeface="Symbol" pitchFamily="1" charset="2"/>
              <a:buChar char="·"/>
              <a:defRPr/>
            </a:pPr>
            <a:r>
              <a:rPr lang="en-US" sz="2800" smtClean="0">
                <a:cs typeface="+mn-cs"/>
              </a:rPr>
              <a:t>Thickness and consistency of the submucosa are responsible for the support that the mucous membrane affords a denture, because the submucosa makes up the bulk of mucous membrane.</a:t>
            </a:r>
          </a:p>
          <a:p>
            <a:pPr eaLnBrk="1" hangingPunct="1">
              <a:lnSpc>
                <a:spcPct val="90000"/>
              </a:lnSpc>
              <a:buFont typeface="Symbol" pitchFamily="1" charset="2"/>
              <a:buChar char="·"/>
              <a:defRPr/>
            </a:pPr>
            <a:r>
              <a:rPr lang="en-US" sz="2800" smtClean="0">
                <a:cs typeface="+mn-cs"/>
              </a:rPr>
              <a:t>In healthy mouth the submucosa is firmly attached to the periosteum of bone and will withstand the pressure of dentures.</a:t>
            </a:r>
          </a:p>
          <a:p>
            <a:pPr eaLnBrk="1" hangingPunct="1">
              <a:lnSpc>
                <a:spcPct val="90000"/>
              </a:lnSpc>
              <a:buFont typeface="Symbol" pitchFamily="1" charset="2"/>
              <a:buChar char="·"/>
              <a:defRPr/>
            </a:pPr>
            <a:r>
              <a:rPr lang="en-US" sz="2800" smtClean="0">
                <a:cs typeface="+mn-cs"/>
              </a:rPr>
              <a:t>If submucosa is thin, soft tissue will be non resilient and mucous membrane will be easily traumatized.</a:t>
            </a:r>
          </a:p>
          <a:p>
            <a:pPr eaLnBrk="1" hangingPunct="1">
              <a:buFont typeface="Symbol" pitchFamily="1" charset="2"/>
              <a:buChar char="·"/>
              <a:defRPr/>
            </a:pPr>
            <a:endParaRPr lang="en-US" smtClean="0">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1143000" y="304800"/>
            <a:ext cx="7772400" cy="1143000"/>
          </a:xfrm>
        </p:spPr>
        <p:txBody>
          <a:bodyPr/>
          <a:lstStyle/>
          <a:p>
            <a:pPr eaLnBrk="1" hangingPunct="1">
              <a:defRPr/>
            </a:pPr>
            <a:r>
              <a:rPr lang="en-US" dirty="0">
                <a:cs typeface="+mj-cs"/>
              </a:rPr>
              <a:t>Types of </a:t>
            </a:r>
            <a:r>
              <a:rPr lang="en-US" dirty="0" smtClean="0">
                <a:cs typeface="+mj-cs"/>
              </a:rPr>
              <a:t>Mucosa </a:t>
            </a:r>
            <a:endParaRPr lang="en-US" dirty="0">
              <a:cs typeface="+mj-cs"/>
            </a:endParaRPr>
          </a:p>
        </p:txBody>
      </p:sp>
      <p:sp>
        <p:nvSpPr>
          <p:cNvPr id="15363" name="Rectangle 3"/>
          <p:cNvSpPr>
            <a:spLocks noGrp="1" noChangeArrowheads="1"/>
          </p:cNvSpPr>
          <p:nvPr>
            <p:ph idx="1"/>
          </p:nvPr>
        </p:nvSpPr>
        <p:spPr>
          <a:xfrm>
            <a:off x="914400" y="1447800"/>
            <a:ext cx="7772400" cy="4114800"/>
          </a:xfrm>
        </p:spPr>
        <p:txBody>
          <a:bodyPr/>
          <a:lstStyle/>
          <a:p>
            <a:pPr marL="609600" indent="-609600" eaLnBrk="1" hangingPunct="1">
              <a:buFont typeface="Symbol" pitchFamily="1" charset="2"/>
              <a:buChar char="·"/>
              <a:defRPr/>
            </a:pPr>
            <a:endParaRPr lang="en-US" dirty="0" smtClean="0">
              <a:cs typeface="+mn-cs"/>
            </a:endParaRPr>
          </a:p>
          <a:p>
            <a:pPr marL="609600" indent="-609600" eaLnBrk="1" hangingPunct="1">
              <a:buFont typeface="Wingdings 2" pitchFamily="18" charset="2"/>
              <a:buBlip>
                <a:blip r:embed="rId3"/>
              </a:buBlip>
              <a:defRPr/>
            </a:pPr>
            <a:r>
              <a:rPr lang="en-US" sz="2800" dirty="0" smtClean="0">
                <a:cs typeface="+mn-cs"/>
              </a:rPr>
              <a:t>Masticatory mucosa * covering the hard palate and the crest of residual ridge</a:t>
            </a:r>
          </a:p>
          <a:p>
            <a:pPr eaLnBrk="1" hangingPunct="1">
              <a:buFont typeface="Wingdings 2" pitchFamily="18" charset="2"/>
              <a:buBlip>
                <a:blip r:embed="rId3"/>
              </a:buBlip>
              <a:defRPr/>
            </a:pPr>
            <a:r>
              <a:rPr lang="en-US" sz="2800" dirty="0" smtClean="0">
                <a:cs typeface="+mn-cs"/>
              </a:rPr>
              <a:t>   Lining mucosa * covering the </a:t>
            </a:r>
            <a:r>
              <a:rPr lang="en-US" sz="2800" dirty="0" err="1" smtClean="0">
                <a:cs typeface="+mn-cs"/>
              </a:rPr>
              <a:t>buccal</a:t>
            </a:r>
            <a:r>
              <a:rPr lang="en-US" sz="2800" dirty="0" smtClean="0">
                <a:cs typeface="+mn-cs"/>
              </a:rPr>
              <a:t> cheek          , the inner aspect of lips and soft palate, ventral surface of tongue and unattached  </a:t>
            </a:r>
            <a:r>
              <a:rPr lang="en-US" sz="2800" dirty="0" err="1" smtClean="0">
                <a:cs typeface="+mn-cs"/>
              </a:rPr>
              <a:t>gingiva</a:t>
            </a:r>
            <a:r>
              <a:rPr lang="en-US" sz="2800" dirty="0" smtClean="0">
                <a:cs typeface="+mn-cs"/>
              </a:rPr>
              <a:t> covering the slopes of residual</a:t>
            </a:r>
          </a:p>
          <a:p>
            <a:pPr marL="609600" indent="-609600" eaLnBrk="1" hangingPunct="1">
              <a:buFont typeface="Wingdings 2" pitchFamily="18" charset="2"/>
              <a:buBlip>
                <a:blip r:embed="rId3"/>
              </a:buBlip>
              <a:defRPr/>
            </a:pPr>
            <a:r>
              <a:rPr lang="en-US" sz="2800" dirty="0" smtClean="0">
                <a:cs typeface="+mn-cs"/>
              </a:rPr>
              <a:t>Specialized mucosa covering the dorsum of the tongue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609600"/>
            <a:ext cx="7242175" cy="1143000"/>
          </a:xfrm>
        </p:spPr>
        <p:txBody>
          <a:bodyPr>
            <a:normAutofit fontScale="90000"/>
          </a:bodyPr>
          <a:lstStyle/>
          <a:p>
            <a:pPr marL="484632" eaLnBrk="1" fontAlgn="auto" hangingPunct="1">
              <a:spcAft>
                <a:spcPts val="0"/>
              </a:spcAft>
              <a:defRPr/>
            </a:pPr>
            <a:r>
              <a:rPr lang="en-US" dirty="0" smtClean="0">
                <a:solidFill>
                  <a:schemeClr val="accent1">
                    <a:tint val="83000"/>
                    <a:satMod val="150000"/>
                  </a:schemeClr>
                </a:solidFill>
                <a:cs typeface="+mj-cs"/>
              </a:rPr>
              <a:t/>
            </a:r>
            <a:br>
              <a:rPr lang="en-US" dirty="0" smtClean="0">
                <a:solidFill>
                  <a:schemeClr val="accent1">
                    <a:tint val="83000"/>
                    <a:satMod val="150000"/>
                  </a:schemeClr>
                </a:solidFill>
                <a:cs typeface="+mj-cs"/>
              </a:rPr>
            </a:br>
            <a:r>
              <a:rPr lang="en-US" dirty="0" smtClean="0">
                <a:solidFill>
                  <a:schemeClr val="accent1">
                    <a:tint val="83000"/>
                    <a:satMod val="150000"/>
                  </a:schemeClr>
                </a:solidFill>
                <a:cs typeface="+mj-cs"/>
              </a:rPr>
              <a:t/>
            </a:r>
            <a:br>
              <a:rPr lang="en-US" dirty="0" smtClean="0">
                <a:solidFill>
                  <a:schemeClr val="accent1">
                    <a:tint val="83000"/>
                    <a:satMod val="150000"/>
                  </a:schemeClr>
                </a:solidFill>
                <a:cs typeface="+mj-cs"/>
              </a:rPr>
            </a:br>
            <a:r>
              <a:rPr lang="en-US" dirty="0" smtClean="0">
                <a:solidFill>
                  <a:schemeClr val="accent1">
                    <a:tint val="83000"/>
                    <a:satMod val="150000"/>
                  </a:schemeClr>
                </a:solidFill>
                <a:cs typeface="+mj-cs"/>
              </a:rPr>
              <a:t/>
            </a:r>
            <a:br>
              <a:rPr lang="en-US" dirty="0" smtClean="0">
                <a:solidFill>
                  <a:schemeClr val="accent1">
                    <a:tint val="83000"/>
                    <a:satMod val="150000"/>
                  </a:schemeClr>
                </a:solidFill>
                <a:cs typeface="+mj-cs"/>
              </a:rPr>
            </a:br>
            <a:r>
              <a:rPr lang="en-US" dirty="0" smtClean="0">
                <a:solidFill>
                  <a:schemeClr val="accent1">
                    <a:tint val="83000"/>
                    <a:satMod val="150000"/>
                  </a:schemeClr>
                </a:solidFill>
                <a:cs typeface="+mj-cs"/>
              </a:rPr>
              <a:t/>
            </a:r>
            <a:br>
              <a:rPr lang="en-US" dirty="0" smtClean="0">
                <a:solidFill>
                  <a:schemeClr val="accent1">
                    <a:tint val="83000"/>
                    <a:satMod val="150000"/>
                  </a:schemeClr>
                </a:solidFill>
                <a:cs typeface="+mj-cs"/>
              </a:rPr>
            </a:br>
            <a:r>
              <a:rPr lang="en-US" dirty="0" smtClean="0">
                <a:solidFill>
                  <a:schemeClr val="accent1">
                    <a:tint val="83000"/>
                    <a:satMod val="150000"/>
                  </a:schemeClr>
                </a:solidFill>
                <a:cs typeface="+mj-cs"/>
              </a:rPr>
              <a:t/>
            </a:r>
            <a:br>
              <a:rPr lang="en-US" dirty="0" smtClean="0">
                <a:solidFill>
                  <a:schemeClr val="accent1">
                    <a:tint val="83000"/>
                    <a:satMod val="150000"/>
                  </a:schemeClr>
                </a:solidFill>
                <a:cs typeface="+mj-cs"/>
              </a:rPr>
            </a:br>
            <a:r>
              <a:rPr lang="en-US" dirty="0" smtClean="0">
                <a:solidFill>
                  <a:srgbClr val="FFC000"/>
                </a:solidFill>
                <a:cs typeface="+mj-cs"/>
              </a:rPr>
              <a:t/>
            </a:r>
            <a:br>
              <a:rPr lang="en-US" dirty="0" smtClean="0">
                <a:solidFill>
                  <a:srgbClr val="FFC000"/>
                </a:solidFill>
                <a:cs typeface="+mj-cs"/>
              </a:rPr>
            </a:br>
            <a:endParaRPr lang="en-US" dirty="0" smtClean="0">
              <a:solidFill>
                <a:srgbClr val="FFC000"/>
              </a:solidFill>
              <a:cs typeface="+mj-cs"/>
            </a:endParaRPr>
          </a:p>
        </p:txBody>
      </p:sp>
      <p:sp>
        <p:nvSpPr>
          <p:cNvPr id="12291" name="Rectangle 3"/>
          <p:cNvSpPr>
            <a:spLocks noGrp="1" noChangeArrowheads="1"/>
          </p:cNvSpPr>
          <p:nvPr>
            <p:ph sz="half" idx="1"/>
          </p:nvPr>
        </p:nvSpPr>
        <p:spPr>
          <a:xfrm>
            <a:off x="533400" y="1752600"/>
            <a:ext cx="4495800" cy="4525963"/>
          </a:xfrm>
        </p:spPr>
        <p:txBody>
          <a:bodyPr/>
          <a:lstStyle/>
          <a:p>
            <a:pPr eaLnBrk="1" hangingPunct="1">
              <a:buFont typeface="Wingdings" pitchFamily="2" charset="2"/>
              <a:buNone/>
              <a:defRPr/>
            </a:pPr>
            <a:r>
              <a:rPr lang="en-US" sz="3200" dirty="0" smtClean="0">
                <a:cs typeface="+mn-cs"/>
              </a:rPr>
              <a:t>   </a:t>
            </a:r>
            <a:r>
              <a:rPr lang="en-US" sz="3200" dirty="0" smtClean="0">
                <a:solidFill>
                  <a:srgbClr val="FFFF00"/>
                </a:solidFill>
                <a:cs typeface="+mn-cs"/>
              </a:rPr>
              <a:t>Hard Palate</a:t>
            </a:r>
          </a:p>
          <a:p>
            <a:pPr eaLnBrk="1" hangingPunct="1">
              <a:buFontTx/>
              <a:buChar char="-"/>
              <a:defRPr/>
            </a:pPr>
            <a:r>
              <a:rPr lang="en-US" dirty="0" smtClean="0">
                <a:cs typeface="+mn-cs"/>
              </a:rPr>
              <a:t>Covered by keratinized stratified </a:t>
            </a:r>
            <a:r>
              <a:rPr lang="en-US" dirty="0" err="1" smtClean="0">
                <a:cs typeface="+mn-cs"/>
              </a:rPr>
              <a:t>squamous</a:t>
            </a:r>
            <a:r>
              <a:rPr lang="en-US" dirty="0" smtClean="0">
                <a:cs typeface="+mn-cs"/>
              </a:rPr>
              <a:t> epithelium .</a:t>
            </a:r>
          </a:p>
          <a:p>
            <a:pPr eaLnBrk="1" hangingPunct="1">
              <a:buFontTx/>
              <a:buChar char="-"/>
              <a:defRPr/>
            </a:pPr>
            <a:r>
              <a:rPr lang="en-US" dirty="0" smtClean="0">
                <a:cs typeface="+mn-cs"/>
              </a:rPr>
              <a:t>In the region of medial palatal suture , the </a:t>
            </a:r>
            <a:r>
              <a:rPr lang="en-US" dirty="0" err="1" smtClean="0">
                <a:cs typeface="+mn-cs"/>
              </a:rPr>
              <a:t>submucosa</a:t>
            </a:r>
            <a:r>
              <a:rPr lang="en-US" dirty="0" smtClean="0">
                <a:cs typeface="+mn-cs"/>
              </a:rPr>
              <a:t> is extremely thin ; so </a:t>
            </a:r>
            <a:r>
              <a:rPr lang="en-US" u="sng" dirty="0" smtClean="0">
                <a:solidFill>
                  <a:srgbClr val="FF0000"/>
                </a:solidFill>
                <a:cs typeface="+mn-cs"/>
              </a:rPr>
              <a:t>relief</a:t>
            </a:r>
            <a:r>
              <a:rPr lang="en-US" dirty="0" smtClean="0">
                <a:cs typeface="+mn-cs"/>
              </a:rPr>
              <a:t> should be provided to avoid trauma or rocking of the denture </a:t>
            </a:r>
          </a:p>
          <a:p>
            <a:pPr eaLnBrk="1" hangingPunct="1">
              <a:buFontTx/>
              <a:buChar char="-"/>
              <a:defRPr/>
            </a:pPr>
            <a:endParaRPr lang="en-US" dirty="0" smtClean="0">
              <a:cs typeface="+mn-cs"/>
            </a:endParaRPr>
          </a:p>
          <a:p>
            <a:pPr eaLnBrk="1" hangingPunct="1">
              <a:buFontTx/>
              <a:buChar char="-"/>
              <a:defRPr/>
            </a:pPr>
            <a:endParaRPr lang="en-US" dirty="0" smtClean="0">
              <a:cs typeface="+mn-cs"/>
            </a:endParaRPr>
          </a:p>
        </p:txBody>
      </p:sp>
      <p:pic>
        <p:nvPicPr>
          <p:cNvPr id="8196" name="Picture 5" descr="Image2"/>
          <p:cNvPicPr>
            <a:picLocks noGrp="1" noChangeAspect="1" noChangeArrowheads="1"/>
          </p:cNvPicPr>
          <p:nvPr>
            <p:ph sz="half" idx="2"/>
          </p:nvPr>
        </p:nvPicPr>
        <p:blipFill>
          <a:blip r:embed="rId3" cstate="print"/>
          <a:stretch>
            <a:fillRect/>
          </a:stretch>
        </p:blipFill>
        <p:spPr>
          <a:xfrm>
            <a:off x="5113338" y="2962554"/>
            <a:ext cx="3810000" cy="2152092"/>
          </a:xfrm>
          <a:noFill/>
          <a:ln w="57150">
            <a:solidFill>
              <a:srgbClr val="800080"/>
            </a:solidFill>
          </a:ln>
        </p:spPr>
      </p:pic>
      <p:sp>
        <p:nvSpPr>
          <p:cNvPr id="6" name="Title 1"/>
          <p:cNvSpPr txBox="1">
            <a:spLocks/>
          </p:cNvSpPr>
          <p:nvPr/>
        </p:nvSpPr>
        <p:spPr bwMode="auto">
          <a:xfrm>
            <a:off x="685800" y="304800"/>
            <a:ext cx="7772400" cy="1143000"/>
          </a:xfrm>
          <a:prstGeom prst="rect">
            <a:avLst/>
          </a:prstGeom>
          <a:noFill/>
          <a:ln w="9525">
            <a:noFill/>
            <a:miter lim="800000"/>
            <a:headEnd/>
            <a:tailEnd/>
          </a:ln>
          <a:effectLst/>
        </p:spPr>
        <p:txBody>
          <a:bodyPr lIns="92075" tIns="46038" rIns="92075" bIns="46038" anchor="ctr"/>
          <a:lstStyle/>
          <a:p>
            <a:pPr>
              <a:defRPr/>
            </a:pPr>
            <a:r>
              <a:rPr lang="en-US" sz="4000" b="1" kern="0" dirty="0">
                <a:solidFill>
                  <a:srgbClr val="FFFF00"/>
                </a:solidFill>
                <a:effectLst>
                  <a:outerShdw blurRad="38100" dist="38100" dir="2700000" algn="tl">
                    <a:srgbClr val="000000"/>
                  </a:outerShdw>
                </a:effectLst>
                <a:latin typeface="+mj-lt"/>
                <a:ea typeface="+mj-ea"/>
                <a:cs typeface="+mj-cs"/>
              </a:rPr>
              <a:t>Anatomy of Supporting Structures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idx="1"/>
          </p:nvPr>
        </p:nvSpPr>
        <p:spPr>
          <a:xfrm>
            <a:off x="1143000" y="1752600"/>
            <a:ext cx="7010400" cy="6248400"/>
          </a:xfrm>
        </p:spPr>
        <p:txBody>
          <a:bodyPr/>
          <a:lstStyle/>
          <a:p>
            <a:pPr eaLnBrk="1" hangingPunct="1">
              <a:buFont typeface="Wingdings" pitchFamily="2" charset="2"/>
              <a:buNone/>
              <a:defRPr/>
            </a:pPr>
            <a:r>
              <a:rPr lang="en-US" sz="3600" dirty="0" smtClean="0">
                <a:solidFill>
                  <a:srgbClr val="FFFF00"/>
                </a:solidFill>
                <a:cs typeface="+mn-cs"/>
              </a:rPr>
              <a:t>  Hard Palate</a:t>
            </a:r>
          </a:p>
          <a:p>
            <a:pPr eaLnBrk="1" hangingPunct="1">
              <a:buFont typeface="Wingdings" pitchFamily="2" charset="2"/>
              <a:buNone/>
              <a:defRPr/>
            </a:pPr>
            <a:r>
              <a:rPr lang="en-US" dirty="0" smtClean="0">
                <a:cs typeface="+mn-cs"/>
              </a:rPr>
              <a:t>- </a:t>
            </a:r>
            <a:r>
              <a:rPr lang="en-US" dirty="0" err="1" smtClean="0">
                <a:cs typeface="+mn-cs"/>
              </a:rPr>
              <a:t>Anterolaterally</a:t>
            </a:r>
            <a:r>
              <a:rPr lang="en-US" dirty="0" smtClean="0">
                <a:cs typeface="+mn-cs"/>
              </a:rPr>
              <a:t>, the </a:t>
            </a:r>
            <a:r>
              <a:rPr lang="en-US" dirty="0" err="1" smtClean="0">
                <a:cs typeface="+mn-cs"/>
              </a:rPr>
              <a:t>submucosa</a:t>
            </a:r>
            <a:r>
              <a:rPr lang="en-US" dirty="0" smtClean="0">
                <a:cs typeface="+mn-cs"/>
              </a:rPr>
              <a:t> contains adipose tissue.</a:t>
            </a:r>
          </a:p>
          <a:p>
            <a:pPr eaLnBrk="1" hangingPunct="1">
              <a:buFont typeface="Wingdings" pitchFamily="2" charset="2"/>
              <a:buNone/>
              <a:defRPr/>
            </a:pPr>
            <a:r>
              <a:rPr lang="en-US" dirty="0" smtClean="0">
                <a:cs typeface="+mn-cs"/>
              </a:rPr>
              <a:t>- </a:t>
            </a:r>
            <a:r>
              <a:rPr lang="en-US" dirty="0" err="1" smtClean="0">
                <a:cs typeface="+mn-cs"/>
              </a:rPr>
              <a:t>Posterolaterally</a:t>
            </a:r>
            <a:r>
              <a:rPr lang="en-US" dirty="0" smtClean="0">
                <a:cs typeface="+mn-cs"/>
              </a:rPr>
              <a:t>, it contains glandular tissue.</a:t>
            </a:r>
          </a:p>
          <a:p>
            <a:pPr eaLnBrk="1" hangingPunct="1">
              <a:buFont typeface="Wingdings" pitchFamily="2" charset="2"/>
              <a:buNone/>
              <a:defRPr/>
            </a:pPr>
            <a:r>
              <a:rPr lang="en-US" dirty="0" smtClean="0">
                <a:cs typeface="+mn-cs"/>
              </a:rPr>
              <a:t>- </a:t>
            </a:r>
            <a:r>
              <a:rPr lang="en-US" u="sng" dirty="0" smtClean="0">
                <a:solidFill>
                  <a:srgbClr val="FF0000"/>
                </a:solidFill>
                <a:cs typeface="+mn-cs"/>
              </a:rPr>
              <a:t>The </a:t>
            </a:r>
            <a:r>
              <a:rPr lang="en-US" u="sng" dirty="0" err="1" smtClean="0">
                <a:solidFill>
                  <a:srgbClr val="FF0000"/>
                </a:solidFill>
                <a:cs typeface="+mn-cs"/>
              </a:rPr>
              <a:t>horizental</a:t>
            </a:r>
            <a:r>
              <a:rPr lang="en-US" u="sng" dirty="0" smtClean="0">
                <a:solidFill>
                  <a:srgbClr val="FF0000"/>
                </a:solidFill>
                <a:cs typeface="+mn-cs"/>
              </a:rPr>
              <a:t> portion of the hard palate</a:t>
            </a:r>
            <a:r>
              <a:rPr lang="en-US" u="sng" kern="1200" dirty="0" smtClean="0">
                <a:solidFill>
                  <a:srgbClr val="FF0000"/>
                </a:solidFill>
              </a:rPr>
              <a:t> </a:t>
            </a:r>
            <a:r>
              <a:rPr lang="en-US" dirty="0" smtClean="0">
                <a:cs typeface="+mn-cs"/>
              </a:rPr>
              <a:t>provides the primary stress-bearing area.</a:t>
            </a:r>
          </a:p>
          <a:p>
            <a:pPr eaLnBrk="1" hangingPunct="1">
              <a:buFont typeface="Wingdings" pitchFamily="2" charset="2"/>
              <a:buNone/>
              <a:defRPr/>
            </a:pPr>
            <a:endParaRPr lang="en-US" dirty="0" smtClean="0">
              <a:cs typeface="+mn-cs"/>
            </a:endParaRPr>
          </a:p>
          <a:p>
            <a:pPr eaLnBrk="1" hangingPunct="1">
              <a:buFont typeface="Wingdings" pitchFamily="2" charset="2"/>
              <a:buNone/>
              <a:defRPr/>
            </a:pPr>
            <a:endParaRPr lang="en-US" dirty="0" smtClean="0">
              <a:cs typeface="+mn-cs"/>
            </a:endParaRPr>
          </a:p>
        </p:txBody>
      </p:sp>
      <p:sp>
        <p:nvSpPr>
          <p:cNvPr id="3" name="Title 1"/>
          <p:cNvSpPr txBox="1">
            <a:spLocks/>
          </p:cNvSpPr>
          <p:nvPr/>
        </p:nvSpPr>
        <p:spPr bwMode="auto">
          <a:xfrm>
            <a:off x="685800" y="304800"/>
            <a:ext cx="7772400" cy="1143000"/>
          </a:xfrm>
          <a:prstGeom prst="rect">
            <a:avLst/>
          </a:prstGeom>
          <a:noFill/>
          <a:ln w="9525">
            <a:noFill/>
            <a:miter lim="800000"/>
            <a:headEnd/>
            <a:tailEnd/>
          </a:ln>
          <a:effectLst/>
        </p:spPr>
        <p:txBody>
          <a:bodyPr lIns="92075" tIns="46038" rIns="92075" bIns="46038" anchor="ctr"/>
          <a:lstStyle/>
          <a:p>
            <a:pPr>
              <a:defRPr/>
            </a:pPr>
            <a:r>
              <a:rPr lang="en-US" sz="4000" b="1" kern="0" dirty="0">
                <a:solidFill>
                  <a:srgbClr val="FFFF00"/>
                </a:solidFill>
                <a:effectLst>
                  <a:outerShdw blurRad="38100" dist="38100" dir="2700000" algn="tl">
                    <a:srgbClr val="000000"/>
                  </a:outerShdw>
                </a:effectLst>
                <a:latin typeface="+mj-lt"/>
                <a:ea typeface="+mj-ea"/>
                <a:cs typeface="+mj-cs"/>
              </a:rPr>
              <a:t>Anatomy of Supporting Structures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1143000" y="1219200"/>
            <a:ext cx="6705600" cy="5006975"/>
          </a:xfrm>
        </p:spPr>
        <p:txBody>
          <a:bodyPr/>
          <a:lstStyle/>
          <a:p>
            <a:pPr eaLnBrk="1" hangingPunct="1">
              <a:buFont typeface="Wingdings 2" pitchFamily="18" charset="2"/>
              <a:buNone/>
              <a:defRPr/>
            </a:pPr>
            <a:endParaRPr lang="en-US" dirty="0" smtClean="0">
              <a:cs typeface="+mn-cs"/>
            </a:endParaRPr>
          </a:p>
          <a:p>
            <a:pPr eaLnBrk="1" hangingPunct="1">
              <a:buFont typeface="Wingdings 2" pitchFamily="18" charset="2"/>
              <a:buNone/>
              <a:defRPr/>
            </a:pPr>
            <a:r>
              <a:rPr lang="en-US" sz="2800" dirty="0" smtClean="0">
                <a:cs typeface="+mn-cs"/>
              </a:rPr>
              <a:t> </a:t>
            </a:r>
            <a:r>
              <a:rPr lang="en-US" dirty="0" smtClean="0">
                <a:solidFill>
                  <a:srgbClr val="FFFF00"/>
                </a:solidFill>
              </a:rPr>
              <a:t>Hard palate-</a:t>
            </a:r>
            <a:r>
              <a:rPr lang="en-US" dirty="0" smtClean="0">
                <a:solidFill>
                  <a:srgbClr val="FF0000"/>
                </a:solidFill>
                <a:cs typeface="+mn-cs"/>
              </a:rPr>
              <a:t> </a:t>
            </a:r>
            <a:r>
              <a:rPr lang="en-US" dirty="0" err="1" smtClean="0">
                <a:solidFill>
                  <a:srgbClr val="FF0000"/>
                </a:solidFill>
                <a:cs typeface="+mn-cs"/>
              </a:rPr>
              <a:t>rugae</a:t>
            </a:r>
            <a:r>
              <a:rPr lang="en-US" dirty="0" smtClean="0">
                <a:solidFill>
                  <a:srgbClr val="FF0000"/>
                </a:solidFill>
                <a:cs typeface="+mn-cs"/>
              </a:rPr>
              <a:t> area:</a:t>
            </a:r>
          </a:p>
          <a:p>
            <a:pPr eaLnBrk="1" hangingPunct="1">
              <a:buFont typeface="Symbol" pitchFamily="1" charset="2"/>
              <a:buChar char="·"/>
              <a:defRPr/>
            </a:pPr>
            <a:r>
              <a:rPr lang="en-US" dirty="0" smtClean="0">
                <a:cs typeface="+mn-cs"/>
              </a:rPr>
              <a:t>It consists of series of ridges in the anterior part of the hard palate</a:t>
            </a:r>
          </a:p>
          <a:p>
            <a:pPr eaLnBrk="1" hangingPunct="1">
              <a:buFont typeface="Symbol" pitchFamily="1" charset="2"/>
              <a:buChar char="·"/>
              <a:defRPr/>
            </a:pPr>
            <a:r>
              <a:rPr lang="en-US" dirty="0" smtClean="0">
                <a:cs typeface="+mn-cs"/>
              </a:rPr>
              <a:t>Sets at an angle to residual ridge &amp; covered by thin soft tissues</a:t>
            </a:r>
          </a:p>
          <a:p>
            <a:pPr eaLnBrk="1" hangingPunct="1">
              <a:buFont typeface="Symbol" pitchFamily="1" charset="2"/>
              <a:buChar char="·"/>
              <a:defRPr/>
            </a:pPr>
            <a:r>
              <a:rPr lang="en-US" dirty="0" smtClean="0">
                <a:cs typeface="+mn-cs"/>
              </a:rPr>
              <a:t>It is considered as </a:t>
            </a:r>
            <a:r>
              <a:rPr lang="en-US" u="sng" dirty="0" smtClean="0">
                <a:solidFill>
                  <a:srgbClr val="FF0000"/>
                </a:solidFill>
                <a:cs typeface="+mn-cs"/>
              </a:rPr>
              <a:t>a secondary stress bearing area</a:t>
            </a:r>
          </a:p>
        </p:txBody>
      </p:sp>
      <p:sp>
        <p:nvSpPr>
          <p:cNvPr id="5" name="Title 1"/>
          <p:cNvSpPr txBox="1">
            <a:spLocks/>
          </p:cNvSpPr>
          <p:nvPr/>
        </p:nvSpPr>
        <p:spPr bwMode="auto">
          <a:xfrm>
            <a:off x="457200" y="304800"/>
            <a:ext cx="7772400" cy="1143000"/>
          </a:xfrm>
          <a:prstGeom prst="rect">
            <a:avLst/>
          </a:prstGeom>
          <a:noFill/>
          <a:ln w="9525">
            <a:noFill/>
            <a:miter lim="800000"/>
            <a:headEnd/>
            <a:tailEnd/>
          </a:ln>
          <a:effectLst/>
        </p:spPr>
        <p:txBody>
          <a:bodyPr lIns="92075" tIns="46038" rIns="92075" bIns="46038" anchor="ctr"/>
          <a:lstStyle/>
          <a:p>
            <a:pPr>
              <a:defRPr/>
            </a:pPr>
            <a:r>
              <a:rPr lang="en-US" sz="4000" b="1" kern="0" dirty="0">
                <a:solidFill>
                  <a:srgbClr val="FFFF00"/>
                </a:solidFill>
                <a:effectLst>
                  <a:outerShdw blurRad="38100" dist="38100" dir="2700000" algn="tl">
                    <a:srgbClr val="000000"/>
                  </a:outerShdw>
                </a:effectLst>
                <a:latin typeface="+mj-lt"/>
                <a:ea typeface="+mj-ea"/>
                <a:cs typeface="+mj-cs"/>
              </a:rPr>
              <a:t>Anatomy of Supporting Structures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a:stretch>
            <a:fillRect/>
          </a:stretch>
        </p:blipFill>
        <p:spPr>
          <a:xfrm>
            <a:off x="228600" y="457200"/>
            <a:ext cx="8229600" cy="5553075"/>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6">
  <a:themeElements>
    <a:clrScheme name=" Loney Blue Vertical Strip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fontScheme name=" Loney Blue Vertical Strip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 Loney Blue Vertical Strip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clrMap bg1="dk2" tx1="lt1" bg2="dk1" tx2="lt2" accent1="accent1" accent2="accent2" accent3="accent3" accent4="accent4" accent5="accent5" accent6="accent6" hlink="hlink" folHlink="folHlink"/>
    </a:extraClrScheme>
    <a:extraClrScheme>
      <a:clrScheme name=" Loney Blue Vertical Strip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 Loney Blue Vertical Stripe 3">
        <a:dk1>
          <a:srgbClr val="000000"/>
        </a:dk1>
        <a:lt1>
          <a:srgbClr val="FFFFFF"/>
        </a:lt1>
        <a:dk2>
          <a:srgbClr val="000000"/>
        </a:dk2>
        <a:lt2>
          <a:srgbClr val="CBCBCB"/>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سمة6</Template>
  <TotalTime>4</TotalTime>
  <Words>1556</Words>
  <Application>Microsoft Office PowerPoint</Application>
  <PresentationFormat>عرض على الشاشة (3:4)‏</PresentationFormat>
  <Paragraphs>184</Paragraphs>
  <Slides>34</Slides>
  <Notes>16</Notes>
  <HiddenSlides>0</HiddenSlides>
  <MMClips>0</MMClips>
  <ScaleCrop>false</ScaleCrop>
  <HeadingPairs>
    <vt:vector size="4" baseType="variant">
      <vt:variant>
        <vt:lpstr>سمة</vt:lpstr>
      </vt:variant>
      <vt:variant>
        <vt:i4>1</vt:i4>
      </vt:variant>
      <vt:variant>
        <vt:lpstr>عناوين الشرائح</vt:lpstr>
      </vt:variant>
      <vt:variant>
        <vt:i4>34</vt:i4>
      </vt:variant>
    </vt:vector>
  </HeadingPairs>
  <TitlesOfParts>
    <vt:vector size="35" baseType="lpstr">
      <vt:lpstr>سمة6</vt:lpstr>
      <vt:lpstr>Anatomy of  Maxillary Denture Bearing Area</vt:lpstr>
      <vt:lpstr>Osteology</vt:lpstr>
      <vt:lpstr>Mucous Membrane</vt:lpstr>
      <vt:lpstr>Mucous Membrane</vt:lpstr>
      <vt:lpstr>Types of Mucosa </vt:lpstr>
      <vt:lpstr>      </vt:lpstr>
      <vt:lpstr>الشريحة 7</vt:lpstr>
      <vt:lpstr>الشريحة 8</vt:lpstr>
      <vt:lpstr>الشريحة 9</vt:lpstr>
      <vt:lpstr>الشريحة 10</vt:lpstr>
      <vt:lpstr>Shape of Supporting Structures</vt:lpstr>
      <vt:lpstr>The anatomical Features That Influence Shape of Hard Palate &amp; Residual Ridge </vt:lpstr>
      <vt:lpstr>Nasopalatine or Incisive Foramen</vt:lpstr>
      <vt:lpstr>       Maxillary Tuberosity</vt:lpstr>
      <vt:lpstr>Sharp Spiny Processes</vt:lpstr>
      <vt:lpstr> Torus Palatinus</vt:lpstr>
      <vt:lpstr>Anatomy of Peripheral or Limiting Structures</vt:lpstr>
      <vt:lpstr>Labial Vestibule</vt:lpstr>
      <vt:lpstr>Maxillary Arch Anatomy</vt:lpstr>
      <vt:lpstr>          Labial Vestibule-Buccal Frenum </vt:lpstr>
      <vt:lpstr>الشريحة 21</vt:lpstr>
      <vt:lpstr>Buccal Vestibule</vt:lpstr>
      <vt:lpstr>Buccal Vestibule</vt:lpstr>
      <vt:lpstr>Buccal Vestibule</vt:lpstr>
      <vt:lpstr>Buccal Vestibule</vt:lpstr>
      <vt:lpstr>Hamular Notch</vt:lpstr>
      <vt:lpstr>Vibrating Line</vt:lpstr>
      <vt:lpstr>Vibrating Line</vt:lpstr>
      <vt:lpstr>Vibrating Line</vt:lpstr>
      <vt:lpstr>Fovea Palatine</vt:lpstr>
      <vt:lpstr>Palatine Fovea</vt:lpstr>
      <vt:lpstr>The Pterygomandibular Raphe  </vt:lpstr>
      <vt:lpstr>    </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of  Maxillary Denture Bearing Area</dc:title>
  <dc:creator>Dr.rola</dc:creator>
  <cp:lastModifiedBy>Dr.rola</cp:lastModifiedBy>
  <cp:revision>3</cp:revision>
  <dcterms:created xsi:type="dcterms:W3CDTF">2012-11-23T19:38:34Z</dcterms:created>
  <dcterms:modified xsi:type="dcterms:W3CDTF">2012-11-24T22:54:59Z</dcterms:modified>
</cp:coreProperties>
</file>