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15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ECA5B-906A-47D9-90B1-8E79CC1B6FF9}" type="datetimeFigureOut">
              <a:rPr lang="en-US" smtClean="0"/>
              <a:pPr/>
              <a:t>5/2/2012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1BE02-FB56-433F-A644-BF723274F0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None/>
            </a:pPr>
            <a:r>
              <a:rPr lang="en-US" sz="1200" i="0" dirty="0" smtClean="0">
                <a:latin typeface="Comic Sans MS" pitchFamily="66" charset="0"/>
              </a:rPr>
              <a:t>*will be proportionate to the </a:t>
            </a:r>
            <a:r>
              <a:rPr lang="en-US" sz="1200" i="0" dirty="0" err="1" smtClean="0">
                <a:latin typeface="Comic Sans MS" pitchFamily="66" charset="0"/>
              </a:rPr>
              <a:t>displaceability</a:t>
            </a:r>
            <a:r>
              <a:rPr lang="en-US" sz="1200" i="0" dirty="0" smtClean="0">
                <a:latin typeface="Comic Sans MS" pitchFamily="66" charset="0"/>
              </a:rPr>
              <a:t> of those tissues, the fit of the denture base and the load applied. </a:t>
            </a:r>
          </a:p>
          <a:p>
            <a:pPr>
              <a:buNone/>
            </a:pPr>
            <a:r>
              <a:rPr lang="en-US" dirty="0" smtClean="0"/>
              <a:t># This axis passes through rests of</a:t>
            </a:r>
            <a:r>
              <a:rPr lang="en-US" baseline="0" dirty="0" smtClean="0"/>
              <a:t> </a:t>
            </a:r>
            <a:r>
              <a:rPr lang="en-US" dirty="0" smtClean="0"/>
              <a:t>the most posterior abutment teeth and is called the fulcrum line</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The most typical example is a distal </a:t>
            </a:r>
            <a:r>
              <a:rPr lang="en-US" dirty="0" err="1" smtClean="0"/>
              <a:t>occlusal</a:t>
            </a:r>
            <a:r>
              <a:rPr lang="en-US" dirty="0" smtClean="0"/>
              <a:t> </a:t>
            </a:r>
            <a:r>
              <a:rPr lang="en-US" dirty="0" smtClean="0"/>
              <a:t>rest</a:t>
            </a:r>
            <a:r>
              <a:rPr lang="en-US" baseline="0" dirty="0" smtClean="0"/>
              <a:t> </a:t>
            </a:r>
            <a:r>
              <a:rPr lang="en-US" dirty="0" smtClean="0"/>
              <a:t>on </a:t>
            </a:r>
            <a:r>
              <a:rPr lang="en-US" dirty="0" smtClean="0"/>
              <a:t>a first premolar when a second premolar </a:t>
            </a:r>
            <a:r>
              <a:rPr lang="en-US" dirty="0" smtClean="0"/>
              <a:t>and</a:t>
            </a:r>
            <a:r>
              <a:rPr lang="en-US" baseline="0" dirty="0" smtClean="0"/>
              <a:t> </a:t>
            </a:r>
            <a:r>
              <a:rPr lang="en-US" dirty="0" smtClean="0"/>
              <a:t>first </a:t>
            </a:r>
            <a:r>
              <a:rPr lang="en-US" dirty="0" smtClean="0"/>
              <a:t>molar are missing and the second </a:t>
            </a:r>
            <a:r>
              <a:rPr lang="en-US" dirty="0" smtClean="0"/>
              <a:t>molar</a:t>
            </a:r>
            <a:r>
              <a:rPr lang="en-US" baseline="0" dirty="0" smtClean="0"/>
              <a:t> </a:t>
            </a:r>
            <a:r>
              <a:rPr lang="en-US" dirty="0" smtClean="0"/>
              <a:t>serves </a:t>
            </a:r>
            <a:r>
              <a:rPr lang="en-US" dirty="0" smtClean="0"/>
              <a:t>as one of the primary abutments. </a:t>
            </a:r>
            <a:r>
              <a:rPr lang="en-US" dirty="0" smtClean="0"/>
              <a:t>The</a:t>
            </a:r>
            <a:r>
              <a:rPr lang="en-US" baseline="0" dirty="0" smtClean="0"/>
              <a:t> </a:t>
            </a:r>
            <a:r>
              <a:rPr lang="en-US" dirty="0" smtClean="0"/>
              <a:t>longest </a:t>
            </a:r>
            <a:r>
              <a:rPr lang="en-US" dirty="0" smtClean="0"/>
              <a:t>perpendicular to the fulcrum line falls </a:t>
            </a:r>
            <a:r>
              <a:rPr lang="en-US" dirty="0" smtClean="0"/>
              <a:t>in</a:t>
            </a:r>
            <a:r>
              <a:rPr lang="en-US" baseline="0" dirty="0" smtClean="0"/>
              <a:t> </a:t>
            </a:r>
            <a:r>
              <a:rPr lang="en-US" dirty="0" smtClean="0"/>
              <a:t>the </a:t>
            </a:r>
            <a:r>
              <a:rPr lang="en-US" dirty="0" smtClean="0"/>
              <a:t>vicinity of the first premolar, making the </a:t>
            </a:r>
            <a:r>
              <a:rPr lang="en-US" dirty="0" smtClean="0"/>
              <a:t>location</a:t>
            </a:r>
            <a:r>
              <a:rPr lang="en-US" baseline="0" dirty="0" smtClean="0"/>
              <a:t> </a:t>
            </a:r>
            <a:r>
              <a:rPr lang="en-US" dirty="0" smtClean="0"/>
              <a:t>of </a:t>
            </a:r>
            <a:r>
              <a:rPr lang="en-US" dirty="0" smtClean="0"/>
              <a:t>the indirect retainer nearly ideal.</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smtClean="0"/>
              <a:t>In the absence of full palatal coverage, an indirect retainer should be used with other designs of major palatal connectors for the Class I RPD</a:t>
            </a:r>
          </a:p>
          <a:p>
            <a:endParaRPr lang="en-US"/>
          </a:p>
        </p:txBody>
      </p:sp>
      <p:sp>
        <p:nvSpPr>
          <p:cNvPr id="4" name="عنصر نائب لرقم الشريحة 3"/>
          <p:cNvSpPr>
            <a:spLocks noGrp="1"/>
          </p:cNvSpPr>
          <p:nvPr>
            <p:ph type="sldNum" sz="quarter" idx="10"/>
          </p:nvPr>
        </p:nvSpPr>
        <p:spPr/>
        <p:txBody>
          <a:bodyPr/>
          <a:lstStyle/>
          <a:p>
            <a:fld id="{B681BE02-FB56-433F-A644-BF723274F023}"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fulcrum line on a Class I partial denture as passes through the rest areas of the most posterior abutment on either side of the arch (A and B). On a Class II partial denture, the fulcrum line is always diagonal, passing through the </a:t>
            </a:r>
            <a:r>
              <a:rPr lang="en-US" i="0" dirty="0" err="1" smtClean="0"/>
              <a:t>occlusal</a:t>
            </a:r>
            <a:r>
              <a:rPr lang="en-US" i="0" dirty="0" smtClean="0"/>
              <a:t> rest area of the abutment on the distal extension side and </a:t>
            </a:r>
            <a:r>
              <a:rPr lang="en-US" i="0" dirty="0" err="1" smtClean="0"/>
              <a:t>occlusal</a:t>
            </a:r>
            <a:r>
              <a:rPr lang="en-US" i="0" dirty="0" smtClean="0"/>
              <a:t> rest area of the most distal abutment on the other side (C). If a modification area is present on that side, the additional abutment lying between the two principle abutments may be used for support of the indirect retainer if it is far enough </a:t>
            </a:r>
            <a:r>
              <a:rPr lang="en-US" i="0" dirty="0" smtClean="0"/>
              <a:t>from </a:t>
            </a:r>
            <a:r>
              <a:rPr lang="en-US" i="0" dirty="0" smtClean="0"/>
              <a:t>the  fulcrum line (D).</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In a Class IV partial denture, the fulcrum line passes through the two abutments adjacent to the single edentulous space (E and F). In a tooth and tissue supported Class III partial denture, the fulcrum line is determined by considering the weaker abutment as nonexistent and that end of the base as being a distal extension (F and H).</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rests are held in their seats, rotation about an axis should occur, which activates the indirect retainers.</a:t>
            </a:r>
          </a:p>
          <a:p>
            <a:r>
              <a:rPr lang="en-US" sz="1200" kern="1200" baseline="0" dirty="0" smtClean="0">
                <a:solidFill>
                  <a:schemeClr val="tx1"/>
                </a:solidFill>
                <a:latin typeface="+mn-lt"/>
                <a:ea typeface="+mn-ea"/>
                <a:cs typeface="+mn-cs"/>
              </a:rPr>
              <a:t>If total displacement of the rests occurs, there would be no rotation about the fulcrum, and the</a:t>
            </a:r>
          </a:p>
          <a:p>
            <a:r>
              <a:rPr lang="en-US" sz="1200" kern="1200" baseline="0" dirty="0" smtClean="0">
                <a:solidFill>
                  <a:schemeClr val="tx1"/>
                </a:solidFill>
                <a:latin typeface="+mn-lt"/>
                <a:ea typeface="+mn-ea"/>
                <a:cs typeface="+mn-cs"/>
              </a:rPr>
              <a:t>indirect retainers would not be activated.</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Whenever possible, two indirect retainers closer to the fulcrum line are then used to compensate for the compromise in distance.</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*The ideal position for</a:t>
            </a:r>
            <a:r>
              <a:rPr lang="en-US" baseline="0" dirty="0" smtClean="0"/>
              <a:t> </a:t>
            </a:r>
            <a:r>
              <a:rPr lang="en-US" dirty="0" smtClean="0"/>
              <a:t>the indirect retainer perpendicular to the fulcrum line</a:t>
            </a:r>
            <a:r>
              <a:rPr lang="en-US" baseline="0" dirty="0" smtClean="0"/>
              <a:t> </a:t>
            </a:r>
            <a:r>
              <a:rPr lang="en-US" dirty="0" smtClean="0"/>
              <a:t>would be in the vicinity of the central incisors, which</a:t>
            </a:r>
            <a:r>
              <a:rPr lang="en-US" baseline="0" dirty="0" smtClean="0"/>
              <a:t> </a:t>
            </a:r>
            <a:r>
              <a:rPr lang="en-US" dirty="0" smtClean="0"/>
              <a:t>are too weak and have lingual surfaces that are too</a:t>
            </a:r>
            <a:r>
              <a:rPr lang="en-US" baseline="0" dirty="0" smtClean="0"/>
              <a:t> </a:t>
            </a:r>
            <a:r>
              <a:rPr lang="en-US" dirty="0" smtClean="0"/>
              <a:t>perpendicular to support a rest. </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i="0" dirty="0" smtClean="0"/>
              <a:t>Such a rest may be made more effective by placing the minor connector in the embrasure anterior to the canine, either curving back onto a prepared lingual rest seat or extending to a </a:t>
            </a:r>
            <a:r>
              <a:rPr lang="en-US" i="0" dirty="0" err="1" smtClean="0"/>
              <a:t>mesioincisal</a:t>
            </a:r>
            <a:r>
              <a:rPr lang="en-US" i="0" dirty="0" smtClean="0"/>
              <a:t> rest.</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method is particularly applicable when a first premolar must serve as a primary abutment.</a:t>
            </a:r>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dirty="0" smtClean="0"/>
              <a:t>Because</a:t>
            </a:r>
            <a:r>
              <a:rPr lang="en-US" sz="1200" baseline="0" dirty="0" smtClean="0"/>
              <a:t> </a:t>
            </a:r>
            <a:r>
              <a:rPr lang="en-US" sz="1200" dirty="0" smtClean="0"/>
              <a:t>they rest on unprepared lingual inclines of anterior</a:t>
            </a:r>
            <a:r>
              <a:rPr lang="en-US" sz="1200" baseline="0" dirty="0" smtClean="0"/>
              <a:t> </a:t>
            </a:r>
            <a:r>
              <a:rPr lang="en-US" sz="1200" dirty="0" smtClean="0"/>
              <a:t>teeth</a:t>
            </a:r>
            <a:r>
              <a:rPr lang="en-US" sz="1200" dirty="0" smtClean="0"/>
              <a:t>. </a:t>
            </a:r>
            <a:r>
              <a:rPr lang="en-US" sz="1200" i="0" dirty="0" smtClean="0"/>
              <a:t>The </a:t>
            </a:r>
            <a:r>
              <a:rPr lang="en-US" sz="1200" i="0" dirty="0" smtClean="0"/>
              <a:t>indirect retainers are actually the terminal rests at either end in the form of auxiliary </a:t>
            </a:r>
            <a:r>
              <a:rPr lang="en-US" sz="1200" i="0" dirty="0" err="1" smtClean="0"/>
              <a:t>occlusal</a:t>
            </a:r>
            <a:r>
              <a:rPr lang="en-US" sz="1200" i="0" dirty="0" smtClean="0"/>
              <a:t> rests or canine rests</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This use will depend on how far from the fulcrum line the secondary abutment is located.</a:t>
            </a:r>
          </a:p>
          <a:p>
            <a:endParaRPr lang="en-US" dirty="0"/>
          </a:p>
        </p:txBody>
      </p:sp>
      <p:sp>
        <p:nvSpPr>
          <p:cNvPr id="4" name="عنصر نائب لرقم الشريحة 3"/>
          <p:cNvSpPr>
            <a:spLocks noGrp="1"/>
          </p:cNvSpPr>
          <p:nvPr>
            <p:ph type="sldNum" sz="quarter" idx="10"/>
          </p:nvPr>
        </p:nvSpPr>
        <p:spPr/>
        <p:txBody>
          <a:bodyPr/>
          <a:lstStyle/>
          <a:p>
            <a:fld id="{76D332B4-7291-4830-B294-5594CD9A986B}"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1" name="Freeform 9"/>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33803" name="Rectangle 11"/>
          <p:cNvSpPr>
            <a:spLocks noGrp="1" noChangeArrowheads="1"/>
          </p:cNvSpPr>
          <p:nvPr>
            <p:ph type="ctrTitle"/>
          </p:nvPr>
        </p:nvSpPr>
        <p:spPr>
          <a:xfrm>
            <a:off x="685800" y="1905000"/>
            <a:ext cx="7772400" cy="1143000"/>
          </a:xfrm>
        </p:spPr>
        <p:txBody>
          <a:bodyPr/>
          <a:lstStyle>
            <a:lvl1pPr>
              <a:defRPr sz="4800"/>
            </a:lvl1pPr>
          </a:lstStyle>
          <a:p>
            <a:r>
              <a:rPr lang="ar-SA" smtClean="0"/>
              <a:t>انقر لتحرير نمط العنوان الرئيسي</a:t>
            </a:r>
            <a:endParaRPr lang="en-US"/>
          </a:p>
        </p:txBody>
      </p:sp>
      <p:sp>
        <p:nvSpPr>
          <p:cNvPr id="33804" name="Rectangle 12"/>
          <p:cNvSpPr>
            <a:spLocks noGrp="1" noChangeArrowheads="1"/>
          </p:cNvSpPr>
          <p:nvPr>
            <p:ph type="subTitle" idx="1"/>
          </p:nvPr>
        </p:nvSpPr>
        <p:spPr>
          <a:xfrm>
            <a:off x="1447800" y="3505200"/>
            <a:ext cx="6400800" cy="914400"/>
          </a:xfrm>
        </p:spPr>
        <p:txBody>
          <a:bodyPr/>
          <a:lstStyle>
            <a:lvl1pPr marL="0" indent="0" algn="ctr">
              <a:buFontTx/>
              <a:buNone/>
              <a:defRPr sz="3600"/>
            </a:lvl1pPr>
          </a:lstStyle>
          <a:p>
            <a:r>
              <a:rPr lang="ar-SA" smtClean="0"/>
              <a:t>انقر لتحرير نمط العنوان الثانوي الرئيسي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7150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85800" y="609600"/>
            <a:ext cx="5676900" cy="57150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524000" y="22098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838700" y="22098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1">
                <a:gamma/>
                <a:shade val="8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32771"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32772"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3"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4"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5"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6"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7" name="Freeform 9"/>
          <p:cNvSpPr>
            <a:spLocks/>
          </p:cNvSpPr>
          <p:nvPr/>
        </p:nvSpPr>
        <p:spPr bwMode="white">
          <a:xfrm>
            <a:off x="0" y="0"/>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32778"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32779"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32780" name="Rectangle 12"/>
          <p:cNvSpPr>
            <a:spLocks noGrp="1" noChangeArrowheads="1"/>
          </p:cNvSpPr>
          <p:nvPr>
            <p:ph type="body" idx="1"/>
          </p:nvPr>
        </p:nvSpPr>
        <p:spPr bwMode="auto">
          <a:xfrm>
            <a:off x="1524000" y="2209800"/>
            <a:ext cx="6477000" cy="41148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27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txStyles>
    <p:titleStyle>
      <a:lvl1pPr algn="ctr" rtl="0" eaLnBrk="1" fontAlgn="base" hangingPunct="1">
        <a:spcBef>
          <a:spcPct val="0"/>
        </a:spcBef>
        <a:spcAft>
          <a:spcPct val="0"/>
        </a:spcAft>
        <a:defRPr sz="4400" b="1">
          <a:solidFill>
            <a:schemeClr val="folHlink"/>
          </a:solidFill>
          <a:latin typeface="+mj-lt"/>
          <a:ea typeface="+mj-ea"/>
          <a:cs typeface="+mj-cs"/>
        </a:defRPr>
      </a:lvl1pPr>
      <a:lvl2pPr algn="ctr" rtl="0" eaLnBrk="1" fontAlgn="base" hangingPunct="1">
        <a:spcBef>
          <a:spcPct val="0"/>
        </a:spcBef>
        <a:spcAft>
          <a:spcPct val="0"/>
        </a:spcAft>
        <a:defRPr sz="4400" b="1">
          <a:solidFill>
            <a:schemeClr val="folHlink"/>
          </a:solidFill>
          <a:latin typeface="Times" charset="0"/>
        </a:defRPr>
      </a:lvl2pPr>
      <a:lvl3pPr algn="ctr" rtl="0" eaLnBrk="1" fontAlgn="base" hangingPunct="1">
        <a:spcBef>
          <a:spcPct val="0"/>
        </a:spcBef>
        <a:spcAft>
          <a:spcPct val="0"/>
        </a:spcAft>
        <a:defRPr sz="4400" b="1">
          <a:solidFill>
            <a:schemeClr val="folHlink"/>
          </a:solidFill>
          <a:latin typeface="Times" charset="0"/>
        </a:defRPr>
      </a:lvl3pPr>
      <a:lvl4pPr algn="ctr" rtl="0" eaLnBrk="1" fontAlgn="base" hangingPunct="1">
        <a:spcBef>
          <a:spcPct val="0"/>
        </a:spcBef>
        <a:spcAft>
          <a:spcPct val="0"/>
        </a:spcAft>
        <a:defRPr sz="4400" b="1">
          <a:solidFill>
            <a:schemeClr val="folHlink"/>
          </a:solidFill>
          <a:latin typeface="Times" charset="0"/>
        </a:defRPr>
      </a:lvl4pPr>
      <a:lvl5pPr algn="ctr" rtl="0" eaLnBrk="1" fontAlgn="base" hangingPunct="1">
        <a:spcBef>
          <a:spcPct val="0"/>
        </a:spcBef>
        <a:spcAft>
          <a:spcPct val="0"/>
        </a:spcAft>
        <a:defRPr sz="4400" b="1">
          <a:solidFill>
            <a:schemeClr val="folHlink"/>
          </a:solidFill>
          <a:latin typeface="Times" charset="0"/>
        </a:defRPr>
      </a:lvl5pPr>
      <a:lvl6pPr marL="457200" algn="ctr" rtl="0" eaLnBrk="1" fontAlgn="base" hangingPunct="1">
        <a:spcBef>
          <a:spcPct val="0"/>
        </a:spcBef>
        <a:spcAft>
          <a:spcPct val="0"/>
        </a:spcAft>
        <a:defRPr sz="4400" b="1">
          <a:solidFill>
            <a:schemeClr val="folHlink"/>
          </a:solidFill>
          <a:latin typeface="Times" charset="0"/>
        </a:defRPr>
      </a:lvl6pPr>
      <a:lvl7pPr marL="914400" algn="ctr" rtl="0" eaLnBrk="1" fontAlgn="base" hangingPunct="1">
        <a:spcBef>
          <a:spcPct val="0"/>
        </a:spcBef>
        <a:spcAft>
          <a:spcPct val="0"/>
        </a:spcAft>
        <a:defRPr sz="4400" b="1">
          <a:solidFill>
            <a:schemeClr val="folHlink"/>
          </a:solidFill>
          <a:latin typeface="Times" charset="0"/>
        </a:defRPr>
      </a:lvl7pPr>
      <a:lvl8pPr marL="1371600" algn="ctr" rtl="0" eaLnBrk="1" fontAlgn="base" hangingPunct="1">
        <a:spcBef>
          <a:spcPct val="0"/>
        </a:spcBef>
        <a:spcAft>
          <a:spcPct val="0"/>
        </a:spcAft>
        <a:defRPr sz="4400" b="1">
          <a:solidFill>
            <a:schemeClr val="folHlink"/>
          </a:solidFill>
          <a:latin typeface="Times" charset="0"/>
        </a:defRPr>
      </a:lvl8pPr>
      <a:lvl9pPr marL="1828800" algn="ctr" rtl="0" eaLnBrk="1" fontAlgn="base" hangingPunct="1">
        <a:spcBef>
          <a:spcPct val="0"/>
        </a:spcBef>
        <a:spcAft>
          <a:spcPct val="0"/>
        </a:spcAft>
        <a:defRPr sz="4400" b="1">
          <a:solidFill>
            <a:schemeClr val="folHlink"/>
          </a:solidFill>
          <a:latin typeface="Times" charset="0"/>
        </a:defRPr>
      </a:lvl9pPr>
    </p:titleStyle>
    <p:bodyStyle>
      <a:lvl1pPr marL="342900" indent="-342900" algn="l" rtl="0" eaLnBrk="1" fontAlgn="base" hangingPunct="1">
        <a:spcBef>
          <a:spcPct val="20000"/>
        </a:spcBef>
        <a:spcAft>
          <a:spcPct val="0"/>
        </a:spcAft>
        <a:buClr>
          <a:srgbClr val="FF0000"/>
        </a:buClr>
        <a:buChar char="•"/>
        <a:defRPr sz="3200" b="1"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b="1">
          <a:solidFill>
            <a:schemeClr val="folHlink"/>
          </a:solidFill>
          <a:latin typeface="+mn-lt"/>
        </a:defRPr>
      </a:lvl3pPr>
      <a:lvl4pPr marL="1600200" indent="-228600" algn="l" rtl="0" eaLnBrk="1" fontAlgn="base" hangingPunct="1">
        <a:spcBef>
          <a:spcPct val="20000"/>
        </a:spcBef>
        <a:spcAft>
          <a:spcPct val="0"/>
        </a:spcAft>
        <a:buChar char="–"/>
        <a:defRPr sz="2000" b="1">
          <a:solidFill>
            <a:schemeClr val="accent1"/>
          </a:solidFill>
          <a:latin typeface="+mn-lt"/>
        </a:defRPr>
      </a:lvl4pPr>
      <a:lvl5pPr marL="2057400" indent="-228600" algn="l" rtl="0" eaLnBrk="1" fontAlgn="base" hangingPunct="1">
        <a:spcBef>
          <a:spcPct val="20000"/>
        </a:spcBef>
        <a:spcAft>
          <a:spcPct val="0"/>
        </a:spcAft>
        <a:buClr>
          <a:schemeClr val="fo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772400" cy="1975104"/>
          </a:xfrm>
        </p:spPr>
        <p:txBody>
          <a:bodyPr/>
          <a:lstStyle/>
          <a:p>
            <a:r>
              <a:rPr lang="en-US" sz="7200" b="1" dirty="0" smtClean="0"/>
              <a:t>Indirect Retainers</a:t>
            </a:r>
            <a:endParaRPr lang="en-US" sz="7200" dirty="0"/>
          </a:p>
        </p:txBody>
      </p:sp>
      <p:sp>
        <p:nvSpPr>
          <p:cNvPr id="3" name="Subtitle 2"/>
          <p:cNvSpPr>
            <a:spLocks noGrp="1"/>
          </p:cNvSpPr>
          <p:nvPr>
            <p:ph type="subTitle" idx="1"/>
          </p:nvPr>
        </p:nvSpPr>
        <p:spPr>
          <a:xfrm>
            <a:off x="1371600" y="5105400"/>
            <a:ext cx="6400800" cy="914400"/>
          </a:xfrm>
        </p:spPr>
        <p:txBody>
          <a:bodyPr/>
          <a:lstStyle/>
          <a:p>
            <a:r>
              <a:rPr lang="en-US" sz="2800" dirty="0" err="1" smtClean="0">
                <a:latin typeface="Palatino Linotype" pitchFamily="18" charset="0"/>
                <a:cs typeface="Tahoma" pitchFamily="34" charset="0"/>
              </a:rPr>
              <a:t>Rola</a:t>
            </a:r>
            <a:r>
              <a:rPr lang="en-US" sz="2800" dirty="0" smtClean="0">
                <a:latin typeface="Palatino Linotype" pitchFamily="18" charset="0"/>
                <a:cs typeface="Tahoma" pitchFamily="34" charset="0"/>
              </a:rPr>
              <a:t> M. </a:t>
            </a:r>
            <a:r>
              <a:rPr lang="en-US" sz="2800" dirty="0" err="1" smtClean="0">
                <a:latin typeface="Palatino Linotype" pitchFamily="18" charset="0"/>
                <a:cs typeface="Tahoma" pitchFamily="34" charset="0"/>
              </a:rPr>
              <a:t>Shadid</a:t>
            </a:r>
            <a:r>
              <a:rPr lang="en-US" sz="2800" dirty="0" smtClean="0">
                <a:latin typeface="Palatino Linotype" pitchFamily="18" charset="0"/>
                <a:cs typeface="Tahoma" pitchFamily="34" charset="0"/>
              </a:rPr>
              <a:t>, BDS, </a:t>
            </a:r>
            <a:r>
              <a:rPr lang="en-US" sz="2800" dirty="0" err="1" smtClean="0">
                <a:latin typeface="Palatino Linotype" pitchFamily="18" charset="0"/>
                <a:cs typeface="Tahoma" pitchFamily="34" charset="0"/>
              </a:rPr>
              <a:t>MSc</a:t>
            </a:r>
            <a:endParaRPr lang="en-US" sz="28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7772400" cy="1143000"/>
          </a:xfrm>
        </p:spPr>
        <p:txBody>
          <a:bodyPr>
            <a:noAutofit/>
          </a:bodyPr>
          <a:lstStyle/>
          <a:p>
            <a:r>
              <a:rPr lang="en-US" sz="3200" b="1" dirty="0" smtClean="0"/>
              <a:t>Factors Influencing Effectiveness of Indirect Retainers</a:t>
            </a:r>
            <a:endParaRPr lang="en-US" sz="3200" b="1" dirty="0"/>
          </a:p>
        </p:txBody>
      </p:sp>
      <p:sp>
        <p:nvSpPr>
          <p:cNvPr id="2" name="Content Placeholder 1"/>
          <p:cNvSpPr>
            <a:spLocks noGrp="1"/>
          </p:cNvSpPr>
          <p:nvPr>
            <p:ph sz="half" idx="1"/>
          </p:nvPr>
        </p:nvSpPr>
        <p:spPr>
          <a:xfrm>
            <a:off x="609600" y="1981200"/>
            <a:ext cx="3543300" cy="4114800"/>
          </a:xfrm>
        </p:spPr>
        <p:txBody>
          <a:bodyPr>
            <a:normAutofit fontScale="92500" lnSpcReduction="20000"/>
          </a:bodyPr>
          <a:lstStyle/>
          <a:p>
            <a:pPr>
              <a:buNone/>
            </a:pPr>
            <a:r>
              <a:rPr lang="en-US" sz="3200" dirty="0" smtClean="0"/>
              <a:t>  </a:t>
            </a:r>
            <a:r>
              <a:rPr lang="en-US" sz="3200" i="0" dirty="0" smtClean="0"/>
              <a:t>1. The principal </a:t>
            </a:r>
            <a:r>
              <a:rPr lang="en-US" sz="3200" i="0" dirty="0" err="1" smtClean="0"/>
              <a:t>occlusal</a:t>
            </a:r>
            <a:r>
              <a:rPr lang="en-US" sz="3200" i="0" dirty="0" smtClean="0"/>
              <a:t> rests on the primary abutment teeth must be reasonably held in their seats by the retentive arms of the direct retainers. *</a:t>
            </a:r>
            <a:endParaRPr lang="en-US" sz="3200" i="0"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343400" y="2971800"/>
            <a:ext cx="4191000" cy="254395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19600" y="2209800"/>
            <a:ext cx="47244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8534400" cy="758952"/>
          </a:xfrm>
        </p:spPr>
        <p:txBody>
          <a:bodyPr>
            <a:noAutofit/>
          </a:bodyPr>
          <a:lstStyle/>
          <a:p>
            <a:r>
              <a:rPr lang="en-US" sz="3200" dirty="0" smtClean="0"/>
              <a:t>Factors Influencing Effectiveness of Indirect Retainers</a:t>
            </a:r>
            <a:endParaRPr lang="en-US" sz="3200" dirty="0"/>
          </a:p>
        </p:txBody>
      </p:sp>
      <p:sp>
        <p:nvSpPr>
          <p:cNvPr id="2" name="Content Placeholder 1"/>
          <p:cNvSpPr>
            <a:spLocks noGrp="1"/>
          </p:cNvSpPr>
          <p:nvPr>
            <p:ph idx="1"/>
          </p:nvPr>
        </p:nvSpPr>
        <p:spPr>
          <a:xfrm>
            <a:off x="1219200" y="2133600"/>
            <a:ext cx="5791200" cy="4419600"/>
          </a:xfrm>
        </p:spPr>
        <p:txBody>
          <a:bodyPr>
            <a:normAutofit/>
          </a:bodyPr>
          <a:lstStyle/>
          <a:p>
            <a:pPr>
              <a:buNone/>
            </a:pPr>
            <a:r>
              <a:rPr lang="en-US" i="0" dirty="0" smtClean="0"/>
              <a:t>2. Distance from the fulcrum line </a:t>
            </a:r>
          </a:p>
          <a:p>
            <a:pPr>
              <a:buNone/>
            </a:pPr>
            <a:r>
              <a:rPr lang="en-US" i="0" dirty="0" smtClean="0"/>
              <a:t>  </a:t>
            </a:r>
            <a:r>
              <a:rPr lang="en-US" i="0" dirty="0" smtClean="0"/>
              <a:t>   </a:t>
            </a:r>
            <a:r>
              <a:rPr lang="en-US" sz="2400" i="0" dirty="0" smtClean="0"/>
              <a:t>a</a:t>
            </a:r>
            <a:r>
              <a:rPr lang="en-US" sz="2400" i="0" dirty="0" smtClean="0"/>
              <a:t>. Length of the distal extension base</a:t>
            </a:r>
          </a:p>
          <a:p>
            <a:pPr>
              <a:buNone/>
            </a:pPr>
            <a:r>
              <a:rPr lang="en-US" sz="2400" i="0" dirty="0" smtClean="0"/>
              <a:t>   </a:t>
            </a:r>
            <a:r>
              <a:rPr lang="en-US" sz="2400" i="0" dirty="0" smtClean="0"/>
              <a:t>   b</a:t>
            </a:r>
            <a:r>
              <a:rPr lang="en-US" sz="2400" i="0" dirty="0" smtClean="0"/>
              <a:t>. Location of the fulcrum line</a:t>
            </a:r>
          </a:p>
          <a:p>
            <a:pPr>
              <a:buNone/>
            </a:pPr>
            <a:r>
              <a:rPr lang="en-US" sz="2400" i="0" dirty="0" smtClean="0"/>
              <a:t>  </a:t>
            </a:r>
            <a:r>
              <a:rPr lang="en-US" sz="2400" i="0" dirty="0" smtClean="0"/>
              <a:t>    </a:t>
            </a:r>
            <a:r>
              <a:rPr lang="en-US" sz="2400" i="0" dirty="0" smtClean="0"/>
              <a:t>c. How far beyond the fulcrum line the </a:t>
            </a:r>
            <a:r>
              <a:rPr lang="en-US" sz="2400" i="0" dirty="0" smtClean="0"/>
              <a:t>  indirect </a:t>
            </a:r>
            <a:r>
              <a:rPr lang="en-US" sz="2400" i="0" dirty="0" smtClean="0"/>
              <a:t>retainer is placed</a:t>
            </a:r>
            <a:endParaRPr lang="en-US" sz="2400" i="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85800"/>
            <a:ext cx="8534400" cy="758952"/>
          </a:xfrm>
        </p:spPr>
        <p:txBody>
          <a:bodyPr>
            <a:noAutofit/>
          </a:bodyPr>
          <a:lstStyle/>
          <a:p>
            <a:r>
              <a:rPr lang="en-US" sz="3200" dirty="0" smtClean="0"/>
              <a:t>Factors Influencing Effectiveness of Indirect Retainers</a:t>
            </a:r>
            <a:endParaRPr lang="en-US" sz="3200" dirty="0"/>
          </a:p>
        </p:txBody>
      </p:sp>
      <p:sp>
        <p:nvSpPr>
          <p:cNvPr id="2" name="Content Placeholder 1"/>
          <p:cNvSpPr>
            <a:spLocks noGrp="1"/>
          </p:cNvSpPr>
          <p:nvPr>
            <p:ph idx="1"/>
          </p:nvPr>
        </p:nvSpPr>
        <p:spPr/>
        <p:txBody>
          <a:bodyPr>
            <a:normAutofit/>
          </a:bodyPr>
          <a:lstStyle/>
          <a:p>
            <a:pPr>
              <a:buNone/>
            </a:pPr>
            <a:r>
              <a:rPr lang="en-US" i="0" dirty="0" smtClean="0"/>
              <a:t>3. Rigidity of the connectors supporting the indirect </a:t>
            </a:r>
            <a:r>
              <a:rPr lang="en-US" i="0" dirty="0" smtClean="0"/>
              <a:t>retainer</a:t>
            </a:r>
            <a:endParaRPr lang="en-US" i="0" dirty="0" smtClean="0"/>
          </a:p>
          <a:p>
            <a:endParaRPr lang="en-US" i="0" dirty="0" smtClean="0"/>
          </a:p>
          <a:p>
            <a:pPr>
              <a:buNone/>
            </a:pPr>
            <a:r>
              <a:rPr lang="en-US" i="0" dirty="0" smtClean="0"/>
              <a:t>4. Effectiveness of the supporting tooth </a:t>
            </a:r>
            <a:r>
              <a:rPr lang="en-US" i="0" dirty="0" smtClean="0"/>
              <a:t>surface</a:t>
            </a:r>
            <a:endParaRPr lang="en-US" i="0" dirty="0" smtClean="0"/>
          </a:p>
          <a:p>
            <a:pPr>
              <a:buNone/>
            </a:pPr>
            <a:r>
              <a:rPr lang="en-US" sz="2400" i="0" dirty="0" smtClean="0"/>
              <a:t>     Tooth </a:t>
            </a:r>
            <a:r>
              <a:rPr lang="en-US" sz="2400" i="0" dirty="0" smtClean="0"/>
              <a:t>inclines and weak teeth should </a:t>
            </a:r>
            <a:r>
              <a:rPr lang="en-US" sz="2400" i="0" dirty="0" smtClean="0">
                <a:solidFill>
                  <a:srgbClr val="FF0000"/>
                </a:solidFill>
              </a:rPr>
              <a:t>NEVER </a:t>
            </a:r>
            <a:r>
              <a:rPr lang="en-US" sz="2400" i="0" dirty="0" smtClean="0"/>
              <a:t>be </a:t>
            </a:r>
            <a:r>
              <a:rPr lang="en-US" sz="2400" i="0" dirty="0" smtClean="0"/>
              <a:t>used to support indirect retainers.</a:t>
            </a:r>
            <a:endParaRPr lang="en-US" sz="2400" i="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a:xfrm>
            <a:off x="914400" y="2209800"/>
            <a:ext cx="7086600" cy="4114800"/>
          </a:xfrm>
        </p:spPr>
        <p:txBody>
          <a:bodyPr>
            <a:normAutofit/>
          </a:bodyPr>
          <a:lstStyle/>
          <a:p>
            <a:pPr algn="ctr">
              <a:lnSpc>
                <a:spcPct val="150000"/>
              </a:lnSpc>
              <a:buNone/>
            </a:pPr>
            <a:r>
              <a:rPr lang="en-US" sz="4000" b="1" dirty="0" smtClean="0"/>
              <a:t>  </a:t>
            </a:r>
            <a:r>
              <a:rPr lang="en-US" sz="4000" b="1" i="0" dirty="0" smtClean="0">
                <a:solidFill>
                  <a:srgbClr val="FFFF00"/>
                </a:solidFill>
              </a:rPr>
              <a:t>AUXILIARY FUNCTIONS OF INDIRECT</a:t>
            </a:r>
            <a:br>
              <a:rPr lang="en-US" sz="4000" b="1" i="0" dirty="0" smtClean="0">
                <a:solidFill>
                  <a:srgbClr val="FFFF00"/>
                </a:solidFill>
              </a:rPr>
            </a:br>
            <a:r>
              <a:rPr lang="en-US" sz="4000" b="1" i="0" dirty="0" smtClean="0">
                <a:solidFill>
                  <a:srgbClr val="FFFF00"/>
                </a:solidFill>
              </a:rPr>
              <a:t>RETAINERS</a:t>
            </a:r>
            <a:endParaRPr lang="en-US" sz="4000" i="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b="1" dirty="0" smtClean="0"/>
              <a:t>AUXILIARY FUNCTIONS OF INDIRECT</a:t>
            </a:r>
            <a:br>
              <a:rPr lang="en-US" sz="3200" b="1" dirty="0" smtClean="0"/>
            </a:br>
            <a:r>
              <a:rPr lang="en-US" sz="3200" b="1" dirty="0" smtClean="0"/>
              <a:t>RETAINERS</a:t>
            </a:r>
            <a:endParaRPr lang="en-US" sz="3200" b="1" dirty="0"/>
          </a:p>
        </p:txBody>
      </p:sp>
      <p:sp>
        <p:nvSpPr>
          <p:cNvPr id="2" name="Content Placeholder 1"/>
          <p:cNvSpPr>
            <a:spLocks noGrp="1"/>
          </p:cNvSpPr>
          <p:nvPr>
            <p:ph sz="half" idx="1"/>
          </p:nvPr>
        </p:nvSpPr>
        <p:spPr>
          <a:xfrm>
            <a:off x="685800" y="2057400"/>
            <a:ext cx="4136136" cy="4572000"/>
          </a:xfrm>
        </p:spPr>
        <p:txBody>
          <a:bodyPr>
            <a:normAutofit/>
          </a:bodyPr>
          <a:lstStyle/>
          <a:p>
            <a:pPr>
              <a:buNone/>
            </a:pPr>
            <a:r>
              <a:rPr lang="en-US" i="0" dirty="0" smtClean="0"/>
              <a:t>    Reduce </a:t>
            </a:r>
            <a:r>
              <a:rPr lang="en-US" i="0" dirty="0" err="1" smtClean="0"/>
              <a:t>anteroposterior</a:t>
            </a:r>
            <a:r>
              <a:rPr lang="en-US" i="0" dirty="0" smtClean="0"/>
              <a:t>-tilting leverages on the principal abutments.</a:t>
            </a:r>
            <a:r>
              <a:rPr lang="en-US" dirty="0" smtClean="0"/>
              <a:t> </a:t>
            </a:r>
            <a:r>
              <a:rPr lang="en-US" dirty="0" smtClean="0">
                <a:solidFill>
                  <a:srgbClr val="FF0000"/>
                </a:solidFill>
              </a:rPr>
              <a:t>(especially if isolated tooth is being used as an abutment)</a:t>
            </a:r>
            <a:endParaRPr lang="en-US" i="0" dirty="0" smtClean="0">
              <a:solidFill>
                <a:srgbClr val="FF0000"/>
              </a:solidFill>
            </a:endParaRPr>
          </a:p>
        </p:txBody>
      </p:sp>
      <p:pic>
        <p:nvPicPr>
          <p:cNvPr id="6" name="Picture 2"/>
          <p:cNvPicPr>
            <a:picLocks noGrp="1" noChangeAspect="1" noChangeArrowheads="1"/>
          </p:cNvPicPr>
          <p:nvPr>
            <p:ph sz="half" idx="2"/>
          </p:nvPr>
        </p:nvPicPr>
        <p:blipFill>
          <a:blip r:embed="rId2" cstate="print"/>
          <a:stretch>
            <a:fillRect/>
          </a:stretch>
        </p:blipFill>
        <p:spPr>
          <a:xfrm>
            <a:off x="5105400" y="2743200"/>
            <a:ext cx="3162300" cy="237798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fontScale="90000"/>
          </a:bodyPr>
          <a:lstStyle/>
          <a:p>
            <a:r>
              <a:rPr lang="en-US" sz="3200" b="1" dirty="0" smtClean="0"/>
              <a:t>AUXILIARY FUNCTIONS OF INDIRECT</a:t>
            </a:r>
            <a:br>
              <a:rPr lang="en-US" sz="3200" b="1" dirty="0" smtClean="0"/>
            </a:br>
            <a:r>
              <a:rPr lang="en-US" sz="3200" b="1" dirty="0" smtClean="0"/>
              <a:t>RETAINERS</a:t>
            </a:r>
            <a:endParaRPr lang="en-US" sz="3200" b="1" dirty="0"/>
          </a:p>
        </p:txBody>
      </p:sp>
      <p:sp>
        <p:nvSpPr>
          <p:cNvPr id="6" name="Content Placeholder 5"/>
          <p:cNvSpPr>
            <a:spLocks noGrp="1"/>
          </p:cNvSpPr>
          <p:nvPr>
            <p:ph idx="1"/>
          </p:nvPr>
        </p:nvSpPr>
        <p:spPr/>
        <p:txBody>
          <a:bodyPr>
            <a:normAutofit fontScale="92500" lnSpcReduction="10000"/>
          </a:bodyPr>
          <a:lstStyle/>
          <a:p>
            <a:pPr>
              <a:buNone/>
            </a:pPr>
            <a:r>
              <a:rPr lang="en-US" dirty="0" smtClean="0"/>
              <a:t>2</a:t>
            </a:r>
            <a:r>
              <a:rPr lang="en-US" i="0" dirty="0" smtClean="0"/>
              <a:t>. Contact of its minor connector with axial tooth surfaces aids in stabilization against horizontal movement of the denture.  May also act as auxiliary guiding planes.</a:t>
            </a:r>
          </a:p>
          <a:p>
            <a:pPr>
              <a:buNone/>
            </a:pPr>
            <a:endParaRPr lang="en-US" i="0" dirty="0" smtClean="0"/>
          </a:p>
          <a:p>
            <a:pPr>
              <a:buNone/>
            </a:pPr>
            <a:r>
              <a:rPr lang="en-US" i="0" dirty="0" smtClean="0"/>
              <a:t>3. Anterior teeth supporting indirect retainers are stabilized against lingual movement.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r>
              <a:rPr lang="en-US" sz="3200" b="1" dirty="0" smtClean="0"/>
              <a:t>AUXILIARY FUNCTIONS OF INDIRECT</a:t>
            </a:r>
            <a:br>
              <a:rPr lang="en-US" sz="3200" b="1" dirty="0" smtClean="0"/>
            </a:br>
            <a:r>
              <a:rPr lang="en-US" sz="3200" b="1" dirty="0" smtClean="0"/>
              <a:t>RETAINERS</a:t>
            </a:r>
            <a:endParaRPr lang="en-US" sz="3200" b="1" dirty="0"/>
          </a:p>
        </p:txBody>
      </p:sp>
      <p:sp>
        <p:nvSpPr>
          <p:cNvPr id="2" name="Content Placeholder 1"/>
          <p:cNvSpPr>
            <a:spLocks noGrp="1"/>
          </p:cNvSpPr>
          <p:nvPr>
            <p:ph sz="half" idx="1"/>
          </p:nvPr>
        </p:nvSpPr>
        <p:spPr>
          <a:xfrm>
            <a:off x="914400" y="2133600"/>
            <a:ext cx="3390900" cy="4114800"/>
          </a:xfrm>
        </p:spPr>
        <p:txBody>
          <a:bodyPr>
            <a:normAutofit fontScale="62500" lnSpcReduction="20000"/>
          </a:bodyPr>
          <a:lstStyle/>
          <a:p>
            <a:pPr>
              <a:buNone/>
            </a:pPr>
            <a:r>
              <a:rPr lang="en-US" sz="3600" i="0" dirty="0" smtClean="0"/>
              <a:t>4. It may act as an auxiliary rest to support a portion</a:t>
            </a:r>
          </a:p>
          <a:p>
            <a:pPr>
              <a:buNone/>
            </a:pPr>
            <a:r>
              <a:rPr lang="en-US" sz="3600" i="0" dirty="0" smtClean="0"/>
              <a:t>   of the major connector facilitating stress</a:t>
            </a:r>
          </a:p>
          <a:p>
            <a:pPr>
              <a:buNone/>
            </a:pPr>
            <a:r>
              <a:rPr lang="en-US" sz="3600" i="0" dirty="0" smtClean="0"/>
              <a:t>   distribution. </a:t>
            </a:r>
          </a:p>
          <a:p>
            <a:endParaRPr lang="en-US" sz="3600" i="0" dirty="0" smtClean="0"/>
          </a:p>
          <a:p>
            <a:pPr>
              <a:buNone/>
            </a:pPr>
            <a:r>
              <a:rPr lang="en-US" sz="3600" i="0" dirty="0" smtClean="0"/>
              <a:t>5. It may provide the first visual indications for the need to reline an extension base partial denture</a:t>
            </a:r>
          </a:p>
          <a:p>
            <a:endParaRPr lang="en-US" i="0" dirty="0"/>
          </a:p>
        </p:txBody>
      </p:sp>
      <p:pic>
        <p:nvPicPr>
          <p:cNvPr id="2050" name="Picture 2"/>
          <p:cNvPicPr>
            <a:picLocks noGrp="1" noChangeAspect="1" noChangeArrowheads="1"/>
          </p:cNvPicPr>
          <p:nvPr>
            <p:ph sz="half" idx="2"/>
          </p:nvPr>
        </p:nvPicPr>
        <p:blipFill>
          <a:blip r:embed="rId2" cstate="print"/>
          <a:stretch>
            <a:fillRect/>
          </a:stretch>
        </p:blipFill>
        <p:spPr bwMode="auto">
          <a:xfrm>
            <a:off x="4876800" y="2743200"/>
            <a:ext cx="3162300" cy="2306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828800"/>
            <a:ext cx="7239000" cy="4572000"/>
          </a:xfrm>
        </p:spPr>
        <p:txBody>
          <a:bodyPr>
            <a:normAutofit/>
          </a:bodyPr>
          <a:lstStyle/>
          <a:p>
            <a:pPr algn="ctr">
              <a:buNone/>
            </a:pPr>
            <a:r>
              <a:rPr lang="en-US" sz="4400" b="1" dirty="0" smtClean="0"/>
              <a:t> </a:t>
            </a:r>
            <a:r>
              <a:rPr lang="en-US" sz="4400" b="1" i="0" dirty="0" smtClean="0">
                <a:solidFill>
                  <a:srgbClr val="FFFF00"/>
                </a:solidFill>
              </a:rPr>
              <a:t>FORMS OF INDIRECT RETAINERS</a:t>
            </a:r>
            <a:endParaRPr lang="en-US" sz="4400" b="1" i="0" dirty="0">
              <a:solidFill>
                <a:srgbClr val="FFFF00"/>
              </a:solidFill>
            </a:endParaRPr>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en-US"/>
          </a:p>
        </p:txBody>
      </p:sp>
      <p:sp>
        <p:nvSpPr>
          <p:cNvPr id="6" name="عنصر نائب للمحتوى 5"/>
          <p:cNvSpPr>
            <a:spLocks noGrp="1"/>
          </p:cNvSpPr>
          <p:nvPr>
            <p:ph idx="1"/>
          </p:nvPr>
        </p:nvSpPr>
        <p:spPr>
          <a:xfrm>
            <a:off x="1447800" y="1600200"/>
            <a:ext cx="6477000" cy="4114800"/>
          </a:xfrm>
        </p:spPr>
        <p:txBody>
          <a:bodyPr/>
          <a:lstStyle/>
          <a:p>
            <a:r>
              <a:rPr lang="en-US" i="0" dirty="0" smtClean="0"/>
              <a:t>Although the most effective location of an indirect retainer is commonly in the vicinity of an incisor tooth, that tooth may not be strong enough to support an indirect retainer and may have steep inclines that cannot be favorably altered to support a rest.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066800" y="1600200"/>
            <a:ext cx="6934200" cy="4114800"/>
          </a:xfrm>
        </p:spPr>
        <p:txBody>
          <a:bodyPr/>
          <a:lstStyle/>
          <a:p>
            <a:r>
              <a:rPr lang="en-US" i="0" dirty="0" smtClean="0"/>
              <a:t>In such a situation, </a:t>
            </a:r>
            <a:r>
              <a:rPr lang="en-US" i="0" dirty="0" smtClean="0">
                <a:solidFill>
                  <a:srgbClr val="FFFF00"/>
                </a:solidFill>
              </a:rPr>
              <a:t>the nearest canine tooth or the </a:t>
            </a:r>
            <a:r>
              <a:rPr lang="en-US" i="0" dirty="0" err="1" smtClean="0">
                <a:solidFill>
                  <a:srgbClr val="FFFF00"/>
                </a:solidFill>
              </a:rPr>
              <a:t>mesioocclusal</a:t>
            </a:r>
            <a:r>
              <a:rPr lang="en-US" i="0" dirty="0" smtClean="0">
                <a:solidFill>
                  <a:srgbClr val="FFFF00"/>
                </a:solidFill>
              </a:rPr>
              <a:t> surface of the first premolar </a:t>
            </a:r>
            <a:r>
              <a:rPr lang="en-US" i="0" dirty="0" smtClean="0"/>
              <a:t>may be the best location for the indirect retention, despite the fact that it is not as far removed from the fulcrum line.*</a:t>
            </a:r>
            <a:endParaRPr lang="en-US" i="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1143000"/>
          </a:xfrm>
        </p:spPr>
        <p:txBody>
          <a:bodyPr>
            <a:normAutofit fontScale="90000"/>
          </a:bodyPr>
          <a:lstStyle/>
          <a:p>
            <a:r>
              <a:rPr lang="en-US" dirty="0" smtClean="0">
                <a:latin typeface="Comic Sans MS" pitchFamily="66" charset="0"/>
              </a:rPr>
              <a:t>Movement of Distal Extension RPD</a:t>
            </a:r>
            <a:endParaRPr lang="en-US" dirty="0">
              <a:latin typeface="Comic Sans MS" pitchFamily="66" charset="0"/>
            </a:endParaRPr>
          </a:p>
        </p:txBody>
      </p:sp>
      <p:sp>
        <p:nvSpPr>
          <p:cNvPr id="3" name="Content Placeholder 2"/>
          <p:cNvSpPr>
            <a:spLocks noGrp="1"/>
          </p:cNvSpPr>
          <p:nvPr>
            <p:ph idx="1"/>
          </p:nvPr>
        </p:nvSpPr>
        <p:spPr>
          <a:xfrm>
            <a:off x="990600" y="2057400"/>
            <a:ext cx="6934200" cy="4419600"/>
          </a:xfrm>
        </p:spPr>
        <p:txBody>
          <a:bodyPr>
            <a:normAutofit/>
          </a:bodyPr>
          <a:lstStyle/>
          <a:p>
            <a:pPr>
              <a:buNone/>
            </a:pPr>
            <a:r>
              <a:rPr lang="en-US" sz="3600" i="0" dirty="0" smtClean="0">
                <a:solidFill>
                  <a:srgbClr val="FF0000"/>
                </a:solidFill>
                <a:latin typeface="Comic Sans MS" pitchFamily="66" charset="0"/>
              </a:rPr>
              <a:t>Vertical movements in </a:t>
            </a:r>
            <a:r>
              <a:rPr lang="en-US" i="0" dirty="0" smtClean="0">
                <a:solidFill>
                  <a:srgbClr val="FF0000"/>
                </a:solidFill>
                <a:latin typeface="Comic Sans MS" pitchFamily="66" charset="0"/>
              </a:rPr>
              <a:t>2 directions</a:t>
            </a:r>
          </a:p>
          <a:p>
            <a:r>
              <a:rPr lang="en-US" sz="2600" i="0" dirty="0" smtClean="0">
                <a:latin typeface="Comic Sans MS" pitchFamily="66" charset="0"/>
              </a:rPr>
              <a:t>Movement toward the ridge tissues *</a:t>
            </a:r>
          </a:p>
          <a:p>
            <a:r>
              <a:rPr lang="en-US" sz="2600" i="0" dirty="0" smtClean="0">
                <a:latin typeface="Comic Sans MS" pitchFamily="66" charset="0"/>
              </a:rPr>
              <a:t>Movement away from the ridge tissues (resisted by the direct retainers)</a:t>
            </a:r>
          </a:p>
          <a:p>
            <a:pPr>
              <a:buNone/>
            </a:pPr>
            <a:r>
              <a:rPr lang="en-US" sz="3600" i="0" dirty="0" smtClean="0">
                <a:solidFill>
                  <a:srgbClr val="FF0000"/>
                </a:solidFill>
                <a:latin typeface="Comic Sans MS" pitchFamily="66" charset="0"/>
              </a:rPr>
              <a:t>Rotational movement about an axis (fulcrum line) </a:t>
            </a:r>
            <a:r>
              <a:rPr lang="en-US" sz="2000" i="0" dirty="0" smtClean="0">
                <a:solidFill>
                  <a:srgbClr val="FF0000"/>
                </a:solidFill>
                <a:latin typeface="Comic Sans MS" pitchFamily="66" charset="0"/>
              </a:rPr>
              <a:t>#</a:t>
            </a:r>
            <a:r>
              <a:rPr lang="en-US" sz="3600" i="0" dirty="0" smtClean="0">
                <a:solidFill>
                  <a:srgbClr val="FF0000"/>
                </a:solidFill>
                <a:latin typeface="Comic Sans MS" pitchFamily="66" charset="0"/>
              </a:rPr>
              <a:t> </a:t>
            </a:r>
            <a:endParaRPr lang="en-US" sz="3600" i="0"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tretch>
            <a:fillRect/>
          </a:stretch>
        </p:blipFill>
        <p:spPr bwMode="auto">
          <a:xfrm>
            <a:off x="3048000" y="838200"/>
            <a:ext cx="3746091" cy="574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Auxiliary </a:t>
            </a:r>
            <a:r>
              <a:rPr lang="en-US" dirty="0" err="1" smtClean="0"/>
              <a:t>Occlusal</a:t>
            </a:r>
            <a:r>
              <a:rPr lang="en-US" dirty="0" smtClean="0"/>
              <a:t> Rest</a:t>
            </a:r>
            <a:endParaRPr lang="en-US" dirty="0"/>
          </a:p>
        </p:txBody>
      </p:sp>
      <p:sp>
        <p:nvSpPr>
          <p:cNvPr id="2" name="Content Placeholder 1"/>
          <p:cNvSpPr>
            <a:spLocks noGrp="1"/>
          </p:cNvSpPr>
          <p:nvPr>
            <p:ph idx="1"/>
          </p:nvPr>
        </p:nvSpPr>
        <p:spPr>
          <a:xfrm>
            <a:off x="990600" y="1828800"/>
            <a:ext cx="7010400" cy="4495800"/>
          </a:xfrm>
        </p:spPr>
        <p:txBody>
          <a:bodyPr>
            <a:normAutofit/>
          </a:bodyPr>
          <a:lstStyle/>
          <a:p>
            <a:pPr>
              <a:buNone/>
            </a:pPr>
            <a:endParaRPr lang="en-US" i="0" dirty="0" smtClean="0"/>
          </a:p>
          <a:p>
            <a:pPr>
              <a:buNone/>
            </a:pPr>
            <a:r>
              <a:rPr lang="en-US" i="0" dirty="0" smtClean="0"/>
              <a:t>   The most commonly used indirect retainer is an auxiliary </a:t>
            </a:r>
            <a:r>
              <a:rPr lang="en-US" i="0" dirty="0" err="1" smtClean="0"/>
              <a:t>occlusal</a:t>
            </a:r>
            <a:r>
              <a:rPr lang="en-US" i="0" dirty="0" smtClean="0"/>
              <a:t> rest located on an </a:t>
            </a:r>
            <a:r>
              <a:rPr lang="en-US" i="0" dirty="0" err="1" smtClean="0"/>
              <a:t>occlusal</a:t>
            </a:r>
            <a:r>
              <a:rPr lang="en-US" i="0" dirty="0" smtClean="0"/>
              <a:t> surface and as far away from the distal extension base as possible. </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K Class I arch indirect retainer</a:t>
            </a:r>
            <a:br>
              <a:rPr lang="en-US" dirty="0" smtClean="0">
                <a:solidFill>
                  <a:srgbClr val="FFFF00"/>
                </a:solidFill>
              </a:rPr>
            </a:br>
            <a:endParaRPr lang="en-US" dirty="0"/>
          </a:p>
        </p:txBody>
      </p:sp>
      <p:sp>
        <p:nvSpPr>
          <p:cNvPr id="2" name="Content Placeholder 1"/>
          <p:cNvSpPr>
            <a:spLocks noGrp="1"/>
          </p:cNvSpPr>
          <p:nvPr>
            <p:ph idx="1"/>
          </p:nvPr>
        </p:nvSpPr>
        <p:spPr/>
        <p:txBody>
          <a:bodyPr/>
          <a:lstStyle/>
          <a:p>
            <a:r>
              <a:rPr lang="en-US" i="0" dirty="0" smtClean="0"/>
              <a:t>Bilateral </a:t>
            </a:r>
            <a:r>
              <a:rPr lang="en-US" i="0" dirty="0" smtClean="0"/>
              <a:t>rests on </a:t>
            </a:r>
            <a:r>
              <a:rPr lang="en-US" i="0" dirty="0" err="1" smtClean="0"/>
              <a:t>mesial</a:t>
            </a:r>
            <a:r>
              <a:rPr lang="en-US" i="0" dirty="0" smtClean="0"/>
              <a:t> marginal ridge of first premolars are quite effective, even though they are located closer to the axis of rotation *</a:t>
            </a:r>
            <a:endParaRPr lang="en-US" i="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K Class II indirect retainer</a:t>
            </a:r>
            <a:br>
              <a:rPr lang="en-US" dirty="0" smtClean="0">
                <a:solidFill>
                  <a:srgbClr val="FFFF00"/>
                </a:solidFill>
              </a:rPr>
            </a:br>
            <a:endParaRPr lang="en-US" dirty="0"/>
          </a:p>
        </p:txBody>
      </p:sp>
      <p:sp>
        <p:nvSpPr>
          <p:cNvPr id="2" name="Content Placeholder 1"/>
          <p:cNvSpPr>
            <a:spLocks noGrp="1"/>
          </p:cNvSpPr>
          <p:nvPr>
            <p:ph idx="1"/>
          </p:nvPr>
        </p:nvSpPr>
        <p:spPr/>
        <p:txBody>
          <a:bodyPr>
            <a:normAutofit fontScale="85000" lnSpcReduction="10000"/>
          </a:bodyPr>
          <a:lstStyle/>
          <a:p>
            <a:pPr>
              <a:buNone/>
            </a:pPr>
            <a:r>
              <a:rPr lang="en-US" i="0" dirty="0" smtClean="0"/>
              <a:t>On </a:t>
            </a:r>
            <a:r>
              <a:rPr lang="en-US" i="0" dirty="0" smtClean="0"/>
              <a:t>marginal ridge of first premolar tooth on the opposite side of the arch from the distal extension base </a:t>
            </a:r>
          </a:p>
          <a:p>
            <a:pPr>
              <a:buNone/>
            </a:pPr>
            <a:r>
              <a:rPr lang="en-US" i="0" dirty="0" smtClean="0"/>
              <a:t>Bilateral rests are seldom indicated except when an auxiliary </a:t>
            </a:r>
            <a:r>
              <a:rPr lang="en-US" i="0" dirty="0" err="1" smtClean="0"/>
              <a:t>occlusal</a:t>
            </a:r>
            <a:r>
              <a:rPr lang="en-US" i="0" dirty="0" smtClean="0"/>
              <a:t> rest is needed for support of the major connector or when the prognosis of the distal abutment is poor and provision is being considered for later conversion to a Class I partial denture.</a:t>
            </a:r>
            <a:endParaRPr lang="en-US" i="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Canine Rests</a:t>
            </a:r>
            <a:br>
              <a:rPr lang="en-US" dirty="0" smtClean="0"/>
            </a:br>
            <a:endParaRPr lang="en-US" dirty="0"/>
          </a:p>
        </p:txBody>
      </p:sp>
      <p:sp>
        <p:nvSpPr>
          <p:cNvPr id="2" name="Content Placeholder 1"/>
          <p:cNvSpPr>
            <a:spLocks noGrp="1"/>
          </p:cNvSpPr>
          <p:nvPr>
            <p:ph idx="1"/>
          </p:nvPr>
        </p:nvSpPr>
        <p:spPr>
          <a:xfrm>
            <a:off x="1371600" y="1981200"/>
            <a:ext cx="6477000" cy="4114800"/>
          </a:xfrm>
        </p:spPr>
        <p:txBody>
          <a:bodyPr>
            <a:normAutofit/>
          </a:bodyPr>
          <a:lstStyle/>
          <a:p>
            <a:pPr>
              <a:buNone/>
            </a:pPr>
            <a:r>
              <a:rPr lang="en-US" i="0" dirty="0" smtClean="0"/>
              <a:t>When the </a:t>
            </a:r>
            <a:r>
              <a:rPr lang="en-US" i="0" dirty="0" err="1" smtClean="0"/>
              <a:t>mesial</a:t>
            </a:r>
            <a:r>
              <a:rPr lang="en-US" i="0" dirty="0" smtClean="0"/>
              <a:t> marginal ridge of the first premolar is too close to the fulcrum line or when the teeth are overlapped so that the fulcrum line is not accessible, a rest may be used on the adjacent canine tooth *</a:t>
            </a:r>
          </a:p>
          <a:p>
            <a:endParaRPr lang="en-US" i="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Canine Extensions From </a:t>
            </a:r>
            <a:r>
              <a:rPr lang="en-US" dirty="0" err="1" smtClean="0"/>
              <a:t>Occlusal</a:t>
            </a:r>
            <a:r>
              <a:rPr lang="en-US" dirty="0" smtClean="0"/>
              <a:t> Rests</a:t>
            </a:r>
            <a:endParaRPr lang="en-US" dirty="0"/>
          </a:p>
        </p:txBody>
      </p:sp>
      <p:sp>
        <p:nvSpPr>
          <p:cNvPr id="2" name="Content Placeholder 1"/>
          <p:cNvSpPr>
            <a:spLocks noGrp="1"/>
          </p:cNvSpPr>
          <p:nvPr>
            <p:ph sz="half" idx="1"/>
          </p:nvPr>
        </p:nvSpPr>
        <p:spPr>
          <a:xfrm>
            <a:off x="762000" y="1981200"/>
            <a:ext cx="3543300" cy="4114800"/>
          </a:xfrm>
        </p:spPr>
        <p:txBody>
          <a:bodyPr>
            <a:normAutofit/>
          </a:bodyPr>
          <a:lstStyle/>
          <a:p>
            <a:pPr>
              <a:buNone/>
            </a:pPr>
            <a:r>
              <a:rPr lang="en-US" i="0" dirty="0" smtClean="0"/>
              <a:t> </a:t>
            </a:r>
            <a:endParaRPr lang="en-US" b="1" i="0" dirty="0" smtClean="0"/>
          </a:p>
          <a:p>
            <a:pPr>
              <a:buNone/>
            </a:pPr>
            <a:r>
              <a:rPr lang="en-US" i="0" dirty="0" smtClean="0"/>
              <a:t>  Occasionally a finger extension from a premolar rest is placed on the prepared lingual slope of the adjacent canine tooth*</a:t>
            </a:r>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4495800" y="2133600"/>
            <a:ext cx="4211638" cy="3156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143000"/>
            <a:ext cx="7772400" cy="1143000"/>
          </a:xfrm>
        </p:spPr>
        <p:txBody>
          <a:bodyPr/>
          <a:lstStyle/>
          <a:p>
            <a:r>
              <a:rPr lang="en-US" dirty="0" err="1" smtClean="0"/>
              <a:t>Cingulum</a:t>
            </a:r>
            <a:r>
              <a:rPr lang="en-US" dirty="0" smtClean="0"/>
              <a:t> Bars (Continuous Bars) and </a:t>
            </a:r>
            <a:r>
              <a:rPr lang="en-US" dirty="0" err="1" smtClean="0"/>
              <a:t>Linguoplates</a:t>
            </a:r>
            <a:r>
              <a:rPr lang="en-US" dirty="0" smtClean="0"/>
              <a:t/>
            </a:r>
            <a:br>
              <a:rPr lang="en-US" dirty="0" smtClean="0"/>
            </a:br>
            <a:endParaRPr lang="en-US" dirty="0"/>
          </a:p>
        </p:txBody>
      </p:sp>
      <p:sp>
        <p:nvSpPr>
          <p:cNvPr id="2" name="Content Placeholder 1"/>
          <p:cNvSpPr>
            <a:spLocks noGrp="1"/>
          </p:cNvSpPr>
          <p:nvPr>
            <p:ph sz="half" idx="1"/>
          </p:nvPr>
        </p:nvSpPr>
        <p:spPr>
          <a:xfrm>
            <a:off x="533400" y="2362200"/>
            <a:ext cx="4000500" cy="4114800"/>
          </a:xfrm>
        </p:spPr>
        <p:txBody>
          <a:bodyPr>
            <a:noAutofit/>
          </a:bodyPr>
          <a:lstStyle/>
          <a:p>
            <a:pPr>
              <a:buNone/>
            </a:pPr>
            <a:endParaRPr lang="en-US" sz="2400" b="1" i="0" dirty="0" smtClean="0"/>
          </a:p>
          <a:p>
            <a:pPr>
              <a:buNone/>
            </a:pPr>
            <a:r>
              <a:rPr lang="en-US" sz="2400" i="0" dirty="0" smtClean="0"/>
              <a:t>   </a:t>
            </a:r>
            <a:r>
              <a:rPr lang="en-US" sz="3200" i="0" dirty="0" err="1" smtClean="0"/>
              <a:t>Cingulum</a:t>
            </a:r>
            <a:r>
              <a:rPr lang="en-US" sz="3200" i="0" dirty="0" smtClean="0"/>
              <a:t> bars (continuous bars) and </a:t>
            </a:r>
            <a:r>
              <a:rPr lang="en-US" sz="3200" i="0" dirty="0" err="1" smtClean="0"/>
              <a:t>linguoplates</a:t>
            </a:r>
            <a:r>
              <a:rPr lang="en-US" sz="3200" i="0" dirty="0" smtClean="0"/>
              <a:t> </a:t>
            </a:r>
            <a:r>
              <a:rPr lang="en-US" sz="3200" i="0" dirty="0" smtClean="0">
                <a:solidFill>
                  <a:srgbClr val="FF0000"/>
                </a:solidFill>
              </a:rPr>
              <a:t>are not indirect retainers *</a:t>
            </a:r>
          </a:p>
          <a:p>
            <a:endParaRPr lang="en-US" sz="3200" i="0" dirty="0" smtClean="0"/>
          </a:p>
          <a:p>
            <a:pPr>
              <a:buNone/>
            </a:pPr>
            <a:r>
              <a:rPr lang="en-US" sz="3200" i="0" dirty="0" smtClean="0"/>
              <a:t>    </a:t>
            </a:r>
            <a:endParaRPr lang="en-US" sz="3200" i="0" dirty="0"/>
          </a:p>
        </p:txBody>
      </p:sp>
      <p:pic>
        <p:nvPicPr>
          <p:cNvPr id="6" name="Picture 2"/>
          <p:cNvPicPr>
            <a:picLocks noGrp="1" noChangeAspect="1" noChangeArrowheads="1"/>
          </p:cNvPicPr>
          <p:nvPr>
            <p:ph sz="half" idx="2"/>
          </p:nvPr>
        </p:nvPicPr>
        <p:blipFill>
          <a:blip r:embed="rId3" cstate="print"/>
          <a:stretch>
            <a:fillRect/>
          </a:stretch>
        </p:blipFill>
        <p:spPr bwMode="auto">
          <a:xfrm>
            <a:off x="4648200" y="2819400"/>
            <a:ext cx="3619500" cy="2574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Modification Areas</a:t>
            </a:r>
            <a:br>
              <a:rPr lang="en-US" dirty="0" smtClean="0"/>
            </a:br>
            <a:endParaRPr lang="en-US" dirty="0"/>
          </a:p>
        </p:txBody>
      </p:sp>
      <p:sp>
        <p:nvSpPr>
          <p:cNvPr id="2" name="Content Placeholder 1"/>
          <p:cNvSpPr>
            <a:spLocks noGrp="1"/>
          </p:cNvSpPr>
          <p:nvPr>
            <p:ph sz="half" idx="1"/>
          </p:nvPr>
        </p:nvSpPr>
        <p:spPr>
          <a:xfrm>
            <a:off x="838200" y="1981200"/>
            <a:ext cx="3695700" cy="4114800"/>
          </a:xfrm>
        </p:spPr>
        <p:txBody>
          <a:bodyPr>
            <a:normAutofit/>
          </a:bodyPr>
          <a:lstStyle/>
          <a:p>
            <a:pPr>
              <a:buNone/>
            </a:pPr>
            <a:r>
              <a:rPr lang="en-US" i="0" dirty="0" smtClean="0"/>
              <a:t> </a:t>
            </a:r>
            <a:r>
              <a:rPr lang="en-US" sz="3200" i="0" dirty="0" err="1" smtClean="0"/>
              <a:t>Occlusal</a:t>
            </a:r>
            <a:r>
              <a:rPr lang="en-US" sz="3200" i="0" dirty="0" smtClean="0"/>
              <a:t> rest on a secondary abutment in a Class II partial denture may serve as an indirect retainer * </a:t>
            </a:r>
            <a:endParaRPr lang="en-US" sz="3200" i="0"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953000" y="2209800"/>
            <a:ext cx="3581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en-US" dirty="0" smtClean="0"/>
              <a:t>Modification Areas</a:t>
            </a:r>
            <a:br>
              <a:rPr lang="en-US" dirty="0" smtClean="0"/>
            </a:br>
            <a:endParaRPr lang="en-US" dirty="0"/>
          </a:p>
        </p:txBody>
      </p:sp>
      <p:sp>
        <p:nvSpPr>
          <p:cNvPr id="6" name="عنصر نائب للمحتوى 5"/>
          <p:cNvSpPr>
            <a:spLocks noGrp="1"/>
          </p:cNvSpPr>
          <p:nvPr>
            <p:ph idx="1"/>
          </p:nvPr>
        </p:nvSpPr>
        <p:spPr>
          <a:xfrm>
            <a:off x="1295400" y="1752600"/>
            <a:ext cx="6477000" cy="4114800"/>
          </a:xfrm>
        </p:spPr>
        <p:txBody>
          <a:bodyPr/>
          <a:lstStyle/>
          <a:p>
            <a:r>
              <a:rPr lang="en-US" i="0" dirty="0" smtClean="0"/>
              <a:t>If the </a:t>
            </a:r>
            <a:r>
              <a:rPr lang="en-US" i="0" dirty="0" err="1" smtClean="0"/>
              <a:t>occlusal</a:t>
            </a:r>
            <a:r>
              <a:rPr lang="en-US" i="0" dirty="0" smtClean="0"/>
              <a:t> rest on the secondary abutment lies far enough from the fulcrum line, it may serve adequately as an indirect retainer. Its dual function then is tooth support for one end of the modification area and support for an indirect </a:t>
            </a:r>
            <a:r>
              <a:rPr lang="en-US" i="0" dirty="0" smtClean="0"/>
              <a:t>retainer *</a:t>
            </a:r>
            <a:endParaRPr lang="en-US" i="0"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4800"/>
            <a:ext cx="7772400" cy="1143000"/>
          </a:xfrm>
        </p:spPr>
        <p:txBody>
          <a:bodyPr/>
          <a:lstStyle/>
          <a:p>
            <a:r>
              <a:rPr lang="en-US" dirty="0" smtClean="0"/>
              <a:t>Modification Areas</a:t>
            </a:r>
            <a:endParaRPr lang="en-US" dirty="0"/>
          </a:p>
        </p:txBody>
      </p:sp>
      <p:sp>
        <p:nvSpPr>
          <p:cNvPr id="3" name="عنصر نائب للمحتوى 2"/>
          <p:cNvSpPr>
            <a:spLocks noGrp="1"/>
          </p:cNvSpPr>
          <p:nvPr>
            <p:ph idx="1"/>
          </p:nvPr>
        </p:nvSpPr>
        <p:spPr>
          <a:xfrm>
            <a:off x="1066800" y="1828800"/>
            <a:ext cx="7315200" cy="4114800"/>
          </a:xfrm>
        </p:spPr>
        <p:txBody>
          <a:bodyPr/>
          <a:lstStyle/>
          <a:p>
            <a:r>
              <a:rPr lang="en-US" sz="2800" i="0" dirty="0" smtClean="0"/>
              <a:t>On the other hand, if only one tooth, such as a first molar, is missing on the modification side, the </a:t>
            </a:r>
            <a:r>
              <a:rPr lang="en-US" sz="2800" i="0" dirty="0" err="1" smtClean="0"/>
              <a:t>occlusal</a:t>
            </a:r>
            <a:r>
              <a:rPr lang="en-US" sz="2800" i="0" dirty="0" smtClean="0"/>
              <a:t> rest on the second premolar abutment is too close to the fulcrum line to be effective. In such a situation, an auxiliary </a:t>
            </a:r>
            <a:r>
              <a:rPr lang="en-US" sz="2800" i="0" dirty="0" err="1" smtClean="0"/>
              <a:t>occlusal</a:t>
            </a:r>
            <a:r>
              <a:rPr lang="en-US" sz="2800" i="0" dirty="0" smtClean="0"/>
              <a:t> rest on the </a:t>
            </a:r>
            <a:r>
              <a:rPr lang="en-US" sz="2800" i="0" dirty="0" err="1" smtClean="0"/>
              <a:t>mesial</a:t>
            </a:r>
            <a:r>
              <a:rPr lang="en-US" sz="2800" i="0" dirty="0" smtClean="0"/>
              <a:t> marginal ridge of the first premolar is needed, both for indirect retention and for support for an otherwise unsupported major connector.</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610600" cy="1143000"/>
          </a:xfrm>
        </p:spPr>
        <p:txBody>
          <a:bodyPr/>
          <a:lstStyle/>
          <a:p>
            <a:r>
              <a:rPr lang="en-US" dirty="0" smtClean="0">
                <a:latin typeface="Comic Sans MS" pitchFamily="66" charset="0"/>
              </a:rPr>
              <a:t>Movement of Tooth-Borne RPD</a:t>
            </a:r>
            <a:endParaRPr lang="en-US" dirty="0"/>
          </a:p>
        </p:txBody>
      </p:sp>
      <p:sp>
        <p:nvSpPr>
          <p:cNvPr id="2" name="Content Placeholder 1"/>
          <p:cNvSpPr>
            <a:spLocks noGrp="1"/>
          </p:cNvSpPr>
          <p:nvPr>
            <p:ph idx="1"/>
          </p:nvPr>
        </p:nvSpPr>
        <p:spPr>
          <a:xfrm>
            <a:off x="1143000" y="2057400"/>
            <a:ext cx="6934200" cy="4114800"/>
          </a:xfrm>
        </p:spPr>
        <p:txBody>
          <a:bodyPr>
            <a:normAutofit/>
          </a:bodyPr>
          <a:lstStyle/>
          <a:p>
            <a:pPr>
              <a:buNone/>
            </a:pPr>
            <a:r>
              <a:rPr lang="en-US" i="0" dirty="0" smtClean="0">
                <a:latin typeface="Comic Sans MS" pitchFamily="66" charset="0"/>
              </a:rPr>
              <a:t>Usually do not exhibit rotational movements, due to their extensive tooth support. </a:t>
            </a:r>
          </a:p>
          <a:p>
            <a:pPr>
              <a:buNone/>
            </a:pPr>
            <a:r>
              <a:rPr lang="en-US" i="0" dirty="0" smtClean="0">
                <a:latin typeface="Comic Sans MS" pitchFamily="66" charset="0"/>
              </a:rPr>
              <a:t>However, any Class III or Class IV RPD that has mobile abutments may exhibit rotational movements</a:t>
            </a:r>
            <a:endParaRPr lang="en-US" i="0" dirty="0">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Modification Areas</a:t>
            </a:r>
            <a:endParaRPr lang="en-US" dirty="0"/>
          </a:p>
        </p:txBody>
      </p:sp>
      <p:sp>
        <p:nvSpPr>
          <p:cNvPr id="3" name="عنصر نائب للمحتوى 2"/>
          <p:cNvSpPr>
            <a:spLocks noGrp="1"/>
          </p:cNvSpPr>
          <p:nvPr>
            <p:ph idx="1"/>
          </p:nvPr>
        </p:nvSpPr>
        <p:spPr>
          <a:xfrm>
            <a:off x="990600" y="1752600"/>
            <a:ext cx="7696200" cy="4114800"/>
          </a:xfrm>
        </p:spPr>
        <p:txBody>
          <a:bodyPr/>
          <a:lstStyle/>
          <a:p>
            <a:r>
              <a:rPr lang="en-US" i="0" dirty="0" smtClean="0"/>
              <a:t>Support for a modification area extending </a:t>
            </a:r>
            <a:r>
              <a:rPr lang="en-US" i="0" dirty="0" err="1" smtClean="0"/>
              <a:t>anteriorly</a:t>
            </a:r>
            <a:r>
              <a:rPr lang="en-US" i="0" dirty="0" smtClean="0"/>
              <a:t> to a canine abutment is obtained by any one of the accepted canine rest forms. In this situation the canine tooth provides nearly ideal indirect retention and support for the major connector as well.</a:t>
            </a:r>
            <a:endParaRPr lang="en-US" i="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sz="half" idx="1"/>
          </p:nvPr>
        </p:nvSpPr>
        <p:spPr>
          <a:xfrm>
            <a:off x="152400" y="1770501"/>
            <a:ext cx="4350544" cy="4525963"/>
          </a:xfrm>
        </p:spPr>
        <p:txBody>
          <a:bodyPr>
            <a:normAutofit/>
          </a:bodyPr>
          <a:lstStyle/>
          <a:p>
            <a:pPr>
              <a:buNone/>
            </a:pPr>
            <a:r>
              <a:rPr lang="en-US" dirty="0" smtClean="0"/>
              <a:t>   </a:t>
            </a:r>
            <a:r>
              <a:rPr lang="en-US" i="0" dirty="0" smtClean="0"/>
              <a:t>If the modification space were not present, as in an unmodified Class II arch, auxiliary </a:t>
            </a:r>
            <a:r>
              <a:rPr lang="en-US" i="0" dirty="0" err="1" smtClean="0"/>
              <a:t>occlusal</a:t>
            </a:r>
            <a:r>
              <a:rPr lang="en-US" i="0" dirty="0" smtClean="0"/>
              <a:t> rests and stabilizing components in the same position would still be essential to the design of the denture</a:t>
            </a:r>
            <a:endParaRPr lang="en-US" i="0"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876800" y="990600"/>
            <a:ext cx="3449638" cy="252662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4953000" y="3886200"/>
            <a:ext cx="3124201"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7772400" cy="1143000"/>
          </a:xfrm>
        </p:spPr>
        <p:txBody>
          <a:bodyPr/>
          <a:lstStyle/>
          <a:p>
            <a:r>
              <a:rPr lang="en-US" dirty="0" err="1" smtClean="0"/>
              <a:t>Rugae</a:t>
            </a:r>
            <a:r>
              <a:rPr lang="en-US" dirty="0" smtClean="0"/>
              <a:t> </a:t>
            </a:r>
            <a:r>
              <a:rPr lang="en-US" dirty="0" smtClean="0"/>
              <a:t>Support ?</a:t>
            </a:r>
            <a:endParaRPr lang="en-US" dirty="0"/>
          </a:p>
        </p:txBody>
      </p:sp>
      <p:sp>
        <p:nvSpPr>
          <p:cNvPr id="2" name="Content Placeholder 1"/>
          <p:cNvSpPr>
            <a:spLocks noGrp="1"/>
          </p:cNvSpPr>
          <p:nvPr>
            <p:ph sz="half" idx="1"/>
          </p:nvPr>
        </p:nvSpPr>
        <p:spPr>
          <a:xfrm>
            <a:off x="762000" y="1371600"/>
            <a:ext cx="4059936" cy="4572000"/>
          </a:xfrm>
        </p:spPr>
        <p:txBody>
          <a:bodyPr>
            <a:normAutofit/>
          </a:bodyPr>
          <a:lstStyle/>
          <a:p>
            <a:pPr>
              <a:buNone/>
            </a:pPr>
            <a:r>
              <a:rPr lang="en-US" b="1" i="0" dirty="0" smtClean="0"/>
              <a:t> </a:t>
            </a:r>
          </a:p>
          <a:p>
            <a:endParaRPr lang="en-US" b="1" dirty="0" smtClean="0"/>
          </a:p>
          <a:p>
            <a:r>
              <a:rPr lang="en-US" i="0" dirty="0" smtClean="0"/>
              <a:t>Tissue support is less effective than positive tooth support </a:t>
            </a:r>
          </a:p>
          <a:p>
            <a:endParaRPr lang="en-US" i="0" dirty="0" smtClean="0"/>
          </a:p>
          <a:p>
            <a:r>
              <a:rPr lang="en-US" i="0" dirty="0" err="1" smtClean="0"/>
              <a:t>Rugae</a:t>
            </a:r>
            <a:r>
              <a:rPr lang="en-US" i="0" dirty="0" smtClean="0"/>
              <a:t> coverage is undesirable if it can be avoided</a:t>
            </a:r>
          </a:p>
          <a:p>
            <a:pPr>
              <a:buNone/>
            </a:pPr>
            <a:endParaRPr lang="en-US" dirty="0"/>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953000" y="2590800"/>
            <a:ext cx="3340963" cy="28423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7772400" cy="1143000"/>
          </a:xfrm>
        </p:spPr>
        <p:txBody>
          <a:bodyPr/>
          <a:lstStyle/>
          <a:p>
            <a:r>
              <a:rPr lang="en-US" dirty="0" smtClean="0"/>
              <a:t>Full Palatal Coverage</a:t>
            </a:r>
            <a:endParaRPr lang="en-US" dirty="0"/>
          </a:p>
        </p:txBody>
      </p:sp>
      <p:sp>
        <p:nvSpPr>
          <p:cNvPr id="6" name="Content Placeholder 5"/>
          <p:cNvSpPr>
            <a:spLocks noGrp="1"/>
          </p:cNvSpPr>
          <p:nvPr>
            <p:ph sz="half" idx="1"/>
          </p:nvPr>
        </p:nvSpPr>
        <p:spPr>
          <a:xfrm>
            <a:off x="685800" y="1676400"/>
            <a:ext cx="3924300" cy="4114800"/>
          </a:xfrm>
        </p:spPr>
        <p:txBody>
          <a:bodyPr>
            <a:noAutofit/>
          </a:bodyPr>
          <a:lstStyle/>
          <a:p>
            <a:r>
              <a:rPr lang="en-US" i="0" dirty="0" smtClean="0"/>
              <a:t>With any Class I </a:t>
            </a:r>
            <a:r>
              <a:rPr lang="en-US" i="0" u="sng" dirty="0" smtClean="0">
                <a:solidFill>
                  <a:srgbClr val="FF0000"/>
                </a:solidFill>
              </a:rPr>
              <a:t>maxillary</a:t>
            </a:r>
            <a:r>
              <a:rPr lang="en-US" i="0" dirty="0" smtClean="0"/>
              <a:t> RPD extending distally from the first premolar teeth, except when a maxillary torus prevents its use, palatal coverage may be used to </a:t>
            </a:r>
            <a:r>
              <a:rPr lang="en-US" i="0" dirty="0" smtClean="0"/>
              <a:t>advantage</a:t>
            </a:r>
            <a:r>
              <a:rPr lang="en-US" i="0" dirty="0" smtClean="0"/>
              <a:t> </a:t>
            </a:r>
            <a:r>
              <a:rPr lang="en-US" i="0" dirty="0" smtClean="0"/>
              <a:t>(act as indirect retainer) </a:t>
            </a:r>
            <a:r>
              <a:rPr lang="en-US" i="0" dirty="0" smtClean="0"/>
              <a:t> *</a:t>
            </a:r>
            <a:endParaRPr lang="en-US" i="0" dirty="0" smtClean="0"/>
          </a:p>
        </p:txBody>
      </p:sp>
      <p:pic>
        <p:nvPicPr>
          <p:cNvPr id="5122" name="Picture 2"/>
          <p:cNvPicPr>
            <a:picLocks noGrp="1" noChangeAspect="1" noChangeArrowheads="1"/>
          </p:cNvPicPr>
          <p:nvPr>
            <p:ph sz="half" idx="2"/>
          </p:nvPr>
        </p:nvPicPr>
        <p:blipFill>
          <a:blip r:embed="rId3" cstate="print"/>
          <a:srcRect/>
          <a:stretch>
            <a:fillRect/>
          </a:stretch>
        </p:blipFill>
        <p:spPr bwMode="auto">
          <a:xfrm>
            <a:off x="4876800" y="2286000"/>
            <a:ext cx="3733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1066800" y="762000"/>
            <a:ext cx="7772400" cy="1143000"/>
          </a:xfrm>
        </p:spPr>
        <p:txBody>
          <a:bodyPr/>
          <a:lstStyle/>
          <a:p>
            <a:pPr algn="l"/>
            <a:r>
              <a:rPr lang="en-US" dirty="0" smtClean="0"/>
              <a:t>References</a:t>
            </a:r>
            <a:endParaRPr lang="en-US" dirty="0"/>
          </a:p>
        </p:txBody>
      </p:sp>
      <p:sp>
        <p:nvSpPr>
          <p:cNvPr id="6" name="عنصر نائب للمحتوى 5"/>
          <p:cNvSpPr>
            <a:spLocks noGrp="1"/>
          </p:cNvSpPr>
          <p:nvPr>
            <p:ph idx="1"/>
          </p:nvPr>
        </p:nvSpPr>
        <p:spPr>
          <a:xfrm>
            <a:off x="838200" y="2209800"/>
            <a:ext cx="6477000" cy="4114800"/>
          </a:xfrm>
        </p:spPr>
        <p:txBody>
          <a:bodyPr/>
          <a:lstStyle/>
          <a:p>
            <a:pPr>
              <a:buNone/>
            </a:pPr>
            <a:r>
              <a:rPr lang="en-US" dirty="0" smtClean="0"/>
              <a:t>   McCracken’s Removable </a:t>
            </a:r>
            <a:r>
              <a:rPr lang="en-US" dirty="0" err="1" smtClean="0"/>
              <a:t>Prosthodontics</a:t>
            </a:r>
            <a:r>
              <a:rPr lang="en-US" dirty="0" smtClean="0"/>
              <a:t>, 11</a:t>
            </a:r>
            <a:r>
              <a:rPr lang="en-US" baseline="30000" dirty="0" smtClean="0"/>
              <a:t>th</a:t>
            </a:r>
            <a:r>
              <a:rPr lang="en-US" dirty="0" smtClean="0"/>
              <a:t> Edition 2005 by McGivney GP, Carr AB.  Chapter 8</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Comic Sans MS" pitchFamily="66" charset="0"/>
              </a:rPr>
              <a:t>Fulcrum Line</a:t>
            </a:r>
            <a:endParaRPr lang="en-US" dirty="0">
              <a:latin typeface="Comic Sans MS" pitchFamily="66" charset="0"/>
            </a:endParaRPr>
          </a:p>
        </p:txBody>
      </p:sp>
      <p:sp>
        <p:nvSpPr>
          <p:cNvPr id="2" name="Content Placeholder 1"/>
          <p:cNvSpPr>
            <a:spLocks noGrp="1"/>
          </p:cNvSpPr>
          <p:nvPr>
            <p:ph idx="1"/>
          </p:nvPr>
        </p:nvSpPr>
        <p:spPr>
          <a:xfrm>
            <a:off x="1295400" y="2133600"/>
            <a:ext cx="6934200" cy="4114800"/>
          </a:xfrm>
        </p:spPr>
        <p:txBody>
          <a:bodyPr/>
          <a:lstStyle/>
          <a:p>
            <a:pPr>
              <a:buFont typeface="Wingdings" pitchFamily="2" charset="2"/>
              <a:buChar char="§"/>
            </a:pPr>
            <a:r>
              <a:rPr lang="en-US" i="0" dirty="0" smtClean="0">
                <a:latin typeface="Comic Sans MS" pitchFamily="66" charset="0"/>
              </a:rPr>
              <a:t>This axis passes through rests of the most posterior abutment teeth</a:t>
            </a:r>
          </a:p>
          <a:p>
            <a:pPr>
              <a:buFont typeface="Wingdings" pitchFamily="2" charset="2"/>
              <a:buChar char="§"/>
            </a:pPr>
            <a:endParaRPr lang="en-US" i="0" dirty="0" smtClean="0">
              <a:latin typeface="Comic Sans MS" pitchFamily="66" charset="0"/>
            </a:endParaRPr>
          </a:p>
          <a:p>
            <a:pPr>
              <a:buFont typeface="Wingdings" pitchFamily="2" charset="2"/>
              <a:buChar char="§"/>
            </a:pPr>
            <a:r>
              <a:rPr lang="en-US" i="0" dirty="0" smtClean="0">
                <a:latin typeface="Comic Sans MS" pitchFamily="66" charset="0"/>
              </a:rPr>
              <a:t>The axis about which the denture will rotate when the bases move away from the residual ridge</a:t>
            </a:r>
            <a:endParaRPr lang="en-US" i="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cstate="print"/>
          <a:srcRect/>
          <a:stretch>
            <a:fillRect/>
          </a:stretch>
        </p:blipFill>
        <p:spPr bwMode="auto">
          <a:xfrm>
            <a:off x="1371600" y="304800"/>
            <a:ext cx="6629400" cy="38862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49296"/>
          <a:stretch>
            <a:fillRect/>
          </a:stretch>
        </p:blipFill>
        <p:spPr bwMode="auto">
          <a:xfrm>
            <a:off x="5257800" y="4419600"/>
            <a:ext cx="2743200" cy="2438400"/>
          </a:xfrm>
          <a:prstGeom prst="rect">
            <a:avLst/>
          </a:prstGeom>
          <a:noFill/>
          <a:ln w="9525">
            <a:noFill/>
            <a:miter lim="800000"/>
            <a:headEnd/>
            <a:tailEnd/>
          </a:ln>
        </p:spPr>
      </p:pic>
      <p:sp>
        <p:nvSpPr>
          <p:cNvPr id="5" name="مستطيل 4"/>
          <p:cNvSpPr/>
          <p:nvPr/>
        </p:nvSpPr>
        <p:spPr>
          <a:xfrm>
            <a:off x="609600" y="5105400"/>
            <a:ext cx="4326252" cy="523220"/>
          </a:xfrm>
          <a:prstGeom prst="rect">
            <a:avLst/>
          </a:prstGeom>
        </p:spPr>
        <p:txBody>
          <a:bodyPr wrap="square">
            <a:spAutoFit/>
          </a:bodyPr>
          <a:lstStyle/>
          <a:p>
            <a:r>
              <a:rPr lang="en-US" sz="2800" b="1" dirty="0" smtClean="0">
                <a:solidFill>
                  <a:srgbClr val="FFFF00"/>
                </a:solidFill>
                <a:latin typeface="Comic Sans MS" pitchFamily="66" charset="0"/>
              </a:rPr>
              <a:t>Primary Fulcrum Lines *</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7772400" cy="1143000"/>
          </a:xfrm>
        </p:spPr>
        <p:txBody>
          <a:bodyPr/>
          <a:lstStyle/>
          <a:p>
            <a:r>
              <a:rPr lang="en-US" dirty="0" smtClean="0"/>
              <a:t>Indirect Retainer</a:t>
            </a:r>
            <a:endParaRPr lang="en-US" dirty="0"/>
          </a:p>
        </p:txBody>
      </p:sp>
      <p:sp>
        <p:nvSpPr>
          <p:cNvPr id="2" name="Content Placeholder 1"/>
          <p:cNvSpPr>
            <a:spLocks noGrp="1"/>
          </p:cNvSpPr>
          <p:nvPr>
            <p:ph sz="half" idx="1"/>
          </p:nvPr>
        </p:nvSpPr>
        <p:spPr>
          <a:xfrm>
            <a:off x="304800" y="1752600"/>
            <a:ext cx="3924300" cy="4572000"/>
          </a:xfrm>
        </p:spPr>
        <p:txBody>
          <a:bodyPr>
            <a:normAutofit lnSpcReduction="10000"/>
          </a:bodyPr>
          <a:lstStyle/>
          <a:p>
            <a:pPr>
              <a:buNone/>
            </a:pPr>
            <a:r>
              <a:rPr lang="en-US" i="0" dirty="0" smtClean="0">
                <a:latin typeface="Comic Sans MS" pitchFamily="66" charset="0"/>
              </a:rPr>
              <a:t>   The </a:t>
            </a:r>
            <a:r>
              <a:rPr lang="en-US" i="0" dirty="0" smtClean="0">
                <a:solidFill>
                  <a:srgbClr val="FF0000"/>
                </a:solidFill>
                <a:latin typeface="Comic Sans MS" pitchFamily="66" charset="0"/>
              </a:rPr>
              <a:t>rigid</a:t>
            </a:r>
            <a:r>
              <a:rPr lang="en-US" i="0" dirty="0" smtClean="0">
                <a:latin typeface="Comic Sans MS" pitchFamily="66" charset="0"/>
              </a:rPr>
              <a:t> components of the partial denture framework that are located on </a:t>
            </a:r>
            <a:r>
              <a:rPr lang="en-US" i="0" dirty="0" smtClean="0">
                <a:solidFill>
                  <a:srgbClr val="FF0000"/>
                </a:solidFill>
                <a:latin typeface="Comic Sans MS" pitchFamily="66" charset="0"/>
              </a:rPr>
              <a:t>definite rests </a:t>
            </a:r>
            <a:r>
              <a:rPr lang="en-US" i="0" dirty="0" smtClean="0">
                <a:latin typeface="Comic Sans MS" pitchFamily="66" charset="0"/>
              </a:rPr>
              <a:t>on the </a:t>
            </a:r>
            <a:r>
              <a:rPr lang="en-US" i="0" dirty="0" smtClean="0">
                <a:solidFill>
                  <a:srgbClr val="FF0000"/>
                </a:solidFill>
                <a:latin typeface="Comic Sans MS" pitchFamily="66" charset="0"/>
              </a:rPr>
              <a:t>opposite side </a:t>
            </a:r>
            <a:r>
              <a:rPr lang="en-US" i="0" dirty="0" smtClean="0">
                <a:latin typeface="Comic Sans MS" pitchFamily="66" charset="0"/>
              </a:rPr>
              <a:t>of the fulcrum line </a:t>
            </a:r>
            <a:r>
              <a:rPr lang="en-US" i="0" dirty="0" smtClean="0">
                <a:solidFill>
                  <a:srgbClr val="FF0000"/>
                </a:solidFill>
                <a:latin typeface="Comic Sans MS" pitchFamily="66" charset="0"/>
              </a:rPr>
              <a:t>away from the distal extension base</a:t>
            </a:r>
          </a:p>
          <a:p>
            <a:pPr>
              <a:buNone/>
            </a:pPr>
            <a:endParaRPr lang="en-US" i="0" dirty="0" smtClean="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419600" y="2286000"/>
            <a:ext cx="4495800" cy="264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noChangeArrowheads="1"/>
          </p:cNvSpPr>
          <p:nvPr>
            <p:ph type="title"/>
          </p:nvPr>
        </p:nvSpPr>
        <p:spPr>
          <a:xfrm>
            <a:off x="381000" y="609600"/>
            <a:ext cx="8077200" cy="1143000"/>
          </a:xfrm>
        </p:spPr>
        <p:txBody>
          <a:bodyPr/>
          <a:lstStyle/>
          <a:p>
            <a:r>
              <a:rPr lang="en-US" dirty="0"/>
              <a:t>Indirect </a:t>
            </a:r>
            <a:r>
              <a:rPr lang="en-US" dirty="0" smtClean="0"/>
              <a:t>Retainer Main Function</a:t>
            </a:r>
            <a:endParaRPr lang="en-US" dirty="0"/>
          </a:p>
        </p:txBody>
      </p:sp>
      <p:sp>
        <p:nvSpPr>
          <p:cNvPr id="41991" name="Rectangle 7"/>
          <p:cNvSpPr>
            <a:spLocks noGrp="1" noChangeArrowheads="1"/>
          </p:cNvSpPr>
          <p:nvPr>
            <p:ph idx="1"/>
          </p:nvPr>
        </p:nvSpPr>
        <p:spPr>
          <a:xfrm>
            <a:off x="812800" y="2057400"/>
            <a:ext cx="3928533" cy="3886200"/>
          </a:xfrm>
        </p:spPr>
        <p:txBody>
          <a:bodyPr/>
          <a:lstStyle/>
          <a:p>
            <a:pPr marL="450850" indent="-450850"/>
            <a:r>
              <a:rPr lang="en-US" i="0" dirty="0"/>
              <a:t>Prevent rotational displacement of denture from tissue base</a:t>
            </a:r>
          </a:p>
          <a:p>
            <a:pPr marL="450850" indent="-450850"/>
            <a:r>
              <a:rPr lang="en-US" i="0" dirty="0"/>
              <a:t>Rotation occurs around rests</a:t>
            </a:r>
          </a:p>
        </p:txBody>
      </p:sp>
      <p:pic>
        <p:nvPicPr>
          <p:cNvPr id="41998" name="Picture 14"/>
          <p:cNvPicPr>
            <a:picLocks noChangeAspect="1" noChangeArrowheads="1"/>
          </p:cNvPicPr>
          <p:nvPr/>
        </p:nvPicPr>
        <p:blipFill>
          <a:blip r:embed="rId2" cstate="print"/>
          <a:srcRect/>
          <a:stretch>
            <a:fillRect/>
          </a:stretch>
        </p:blipFill>
        <p:spPr bwMode="auto">
          <a:xfrm>
            <a:off x="4809067" y="2971800"/>
            <a:ext cx="3984978" cy="2552700"/>
          </a:xfrm>
          <a:prstGeom prst="rect">
            <a:avLst/>
          </a:prstGeom>
          <a:noFill/>
          <a:ln w="12700" cap="sq">
            <a:noFill/>
            <a:miter lim="800000"/>
            <a:headEnd type="none" w="sm" len="sm"/>
            <a:tailEnd type="none" w="sm" len="sm"/>
          </a:ln>
          <a:effectLst/>
        </p:spPr>
      </p:pic>
      <p:sp>
        <p:nvSpPr>
          <p:cNvPr id="41999" name="AutoShape 15"/>
          <p:cNvSpPr>
            <a:spLocks noChangeArrowheads="1"/>
          </p:cNvSpPr>
          <p:nvPr/>
        </p:nvSpPr>
        <p:spPr bwMode="auto">
          <a:xfrm>
            <a:off x="6028267" y="4572000"/>
            <a:ext cx="677333" cy="990600"/>
          </a:xfrm>
          <a:prstGeom prst="triangle">
            <a:avLst>
              <a:gd name="adj" fmla="val 50000"/>
            </a:avLst>
          </a:prstGeom>
          <a:solidFill>
            <a:schemeClr val="hlink"/>
          </a:solidFill>
          <a:ln w="12700" cap="sq">
            <a:noFill/>
            <a:miter lim="800000"/>
            <a:headEnd type="none" w="sm" len="sm"/>
            <a:tailEnd type="none" w="sm" len="sm"/>
          </a:ln>
          <a:effectLst/>
        </p:spPr>
        <p:txBody>
          <a:bodyPr wrap="none" anchor="ctr"/>
          <a:lstStyle/>
          <a:p>
            <a:endParaRPr lang="en-US"/>
          </a:p>
        </p:txBody>
      </p:sp>
      <p:sp>
        <p:nvSpPr>
          <p:cNvPr id="42000" name="Line 16"/>
          <p:cNvSpPr>
            <a:spLocks noChangeShapeType="1"/>
          </p:cNvSpPr>
          <p:nvPr/>
        </p:nvSpPr>
        <p:spPr bwMode="auto">
          <a:xfrm flipV="1">
            <a:off x="5215467" y="4191000"/>
            <a:ext cx="2302933" cy="685800"/>
          </a:xfrm>
          <a:prstGeom prst="line">
            <a:avLst/>
          </a:prstGeom>
          <a:noFill/>
          <a:ln w="38100" cap="sq">
            <a:solidFill>
              <a:schemeClr val="hlink"/>
            </a:solidFill>
            <a:round/>
            <a:headEnd type="none" w="sm" len="sm"/>
            <a:tailEnd type="none" w="sm" len="sm"/>
          </a:ln>
          <a:effectLst/>
        </p:spPr>
        <p:txBody>
          <a:bodyPr wrap="none" anchor="ctr"/>
          <a:lstStyle/>
          <a:p>
            <a:endParaRPr lang="en-US"/>
          </a:p>
        </p:txBody>
      </p:sp>
      <p:sp>
        <p:nvSpPr>
          <p:cNvPr id="42001" name="Line 17"/>
          <p:cNvSpPr>
            <a:spLocks noChangeShapeType="1"/>
          </p:cNvSpPr>
          <p:nvPr/>
        </p:nvSpPr>
        <p:spPr bwMode="auto">
          <a:xfrm flipV="1">
            <a:off x="5350933" y="3657600"/>
            <a:ext cx="2167467" cy="1524000"/>
          </a:xfrm>
          <a:prstGeom prst="line">
            <a:avLst/>
          </a:prstGeom>
          <a:noFill/>
          <a:ln w="38100" cap="sq">
            <a:solidFill>
              <a:srgbClr val="E2E642"/>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2000"/>
                                        </p:tgtEl>
                                        <p:attrNameLst>
                                          <p:attrName>style.visibility</p:attrName>
                                        </p:attrNameLst>
                                      </p:cBhvr>
                                      <p:to>
                                        <p:strVal val="visible"/>
                                      </p:to>
                                    </p:set>
                                    <p:animEffect transition="in" filter="wipe(left)">
                                      <p:cBhvr>
                                        <p:cTn id="11" dur="500"/>
                                        <p:tgtEl>
                                          <p:spTgt spid="420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2001"/>
                                        </p:tgtEl>
                                        <p:attrNameLst>
                                          <p:attrName>style.visibility</p:attrName>
                                        </p:attrNameLst>
                                      </p:cBhvr>
                                      <p:to>
                                        <p:strVal val="visible"/>
                                      </p:to>
                                    </p:set>
                                    <p:animEffect transition="in" filter="wipe(down)">
                                      <p:cBhvr>
                                        <p:cTn id="16"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animBg="1"/>
      <p:bldP spid="42000" grpId="0" animBg="1"/>
      <p:bldP spid="420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Indirect Retainers</a:t>
            </a:r>
          </a:p>
        </p:txBody>
      </p:sp>
      <p:sp>
        <p:nvSpPr>
          <p:cNvPr id="65539" name="Rectangle 3"/>
          <p:cNvSpPr>
            <a:spLocks noGrp="1" noChangeArrowheads="1"/>
          </p:cNvSpPr>
          <p:nvPr>
            <p:ph idx="1"/>
          </p:nvPr>
        </p:nvSpPr>
        <p:spPr>
          <a:xfrm>
            <a:off x="1083733" y="2362200"/>
            <a:ext cx="5012267" cy="3657600"/>
          </a:xfrm>
        </p:spPr>
        <p:txBody>
          <a:bodyPr/>
          <a:lstStyle/>
          <a:p>
            <a:pPr marL="519113" indent="-519113"/>
            <a:r>
              <a:rPr lang="en-US" i="0" dirty="0"/>
              <a:t>Should be 90 ° from primary fulcrum line (usually most posterior rests)</a:t>
            </a:r>
          </a:p>
          <a:p>
            <a:pPr marL="519113" indent="-519113"/>
            <a:r>
              <a:rPr lang="en-US" i="0" dirty="0"/>
              <a:t>As far from primary fulcrum as possible</a:t>
            </a:r>
          </a:p>
        </p:txBody>
      </p:sp>
      <p:pic>
        <p:nvPicPr>
          <p:cNvPr id="65541" name="Picture 5"/>
          <p:cNvPicPr>
            <a:picLocks noChangeAspect="1" noChangeArrowheads="1"/>
          </p:cNvPicPr>
          <p:nvPr/>
        </p:nvPicPr>
        <p:blipFill>
          <a:blip r:embed="rId2" cstate="print"/>
          <a:srcRect/>
          <a:stretch>
            <a:fillRect/>
          </a:stretch>
        </p:blipFill>
        <p:spPr bwMode="auto">
          <a:xfrm>
            <a:off x="6299200" y="2667000"/>
            <a:ext cx="2212622" cy="2197100"/>
          </a:xfrm>
          <a:prstGeom prst="rect">
            <a:avLst/>
          </a:prstGeom>
          <a:noFill/>
          <a:ln w="12700" cap="sq">
            <a:noFill/>
            <a:miter lim="800000"/>
            <a:headEnd type="none" w="sm" len="sm"/>
            <a:tailEnd type="none" w="sm" len="sm"/>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772400" cy="1143000"/>
          </a:xfrm>
        </p:spPr>
        <p:txBody>
          <a:bodyPr/>
          <a:lstStyle/>
          <a:p>
            <a:r>
              <a:rPr lang="en-US" dirty="0" smtClean="0"/>
              <a:t>Indirect Retainer</a:t>
            </a:r>
            <a:endParaRPr lang="en-US" dirty="0"/>
          </a:p>
        </p:txBody>
      </p:sp>
      <p:sp>
        <p:nvSpPr>
          <p:cNvPr id="2" name="Content Placeholder 1"/>
          <p:cNvSpPr>
            <a:spLocks noGrp="1"/>
          </p:cNvSpPr>
          <p:nvPr>
            <p:ph sz="half" idx="1"/>
          </p:nvPr>
        </p:nvSpPr>
        <p:spPr>
          <a:xfrm>
            <a:off x="609600" y="1676400"/>
            <a:ext cx="3924300" cy="4114800"/>
          </a:xfrm>
        </p:spPr>
        <p:txBody>
          <a:bodyPr>
            <a:noAutofit/>
          </a:bodyPr>
          <a:lstStyle/>
          <a:p>
            <a:r>
              <a:rPr lang="en-US" i="0" dirty="0" smtClean="0"/>
              <a:t>Should be placed as far from the distal extension base as possible in a prepared rest seat on a tooth capable of supporting its function.</a:t>
            </a:r>
            <a:endParaRPr lang="en-US" dirty="0" smtClean="0"/>
          </a:p>
          <a:p>
            <a:r>
              <a:rPr lang="en-US" i="0" dirty="0" smtClean="0"/>
              <a:t>Consists of one or more rests &amp; the supporting minor connectors</a:t>
            </a:r>
            <a:endParaRPr lang="en-US" i="0" dirty="0"/>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572000" y="2209800"/>
            <a:ext cx="4267200" cy="247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11">
  <a:themeElements>
    <a:clrScheme name=" Loney 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 Loney Pulse">
      <a:majorFont>
        <a:latin typeface="Time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 Loney 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 Loney 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 Loney 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 Loney 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 Loney 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 Loney 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سمة11</Template>
  <TotalTime>82</TotalTime>
  <Words>1625</Words>
  <Application>Microsoft Office PowerPoint</Application>
  <PresentationFormat>عرض على الشاشة (3:4)‏</PresentationFormat>
  <Paragraphs>117</Paragraphs>
  <Slides>34</Slides>
  <Notes>11</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سمة11</vt:lpstr>
      <vt:lpstr>Indirect Retainers</vt:lpstr>
      <vt:lpstr>Movement of Distal Extension RPD</vt:lpstr>
      <vt:lpstr>Movement of Tooth-Borne RPD</vt:lpstr>
      <vt:lpstr>Fulcrum Line</vt:lpstr>
      <vt:lpstr>الشريحة 5</vt:lpstr>
      <vt:lpstr>Indirect Retainer</vt:lpstr>
      <vt:lpstr>Indirect Retainer Main Function</vt:lpstr>
      <vt:lpstr>Indirect Retainers</vt:lpstr>
      <vt:lpstr>Indirect Retainer</vt:lpstr>
      <vt:lpstr>Factors Influencing Effectiveness of Indirect Retainers</vt:lpstr>
      <vt:lpstr>Factors Influencing Effectiveness of Indirect Retainers</vt:lpstr>
      <vt:lpstr>Factors Influencing Effectiveness of Indirect Retainers</vt:lpstr>
      <vt:lpstr>الشريحة 13</vt:lpstr>
      <vt:lpstr>AUXILIARY FUNCTIONS OF INDIRECT RETAINERS</vt:lpstr>
      <vt:lpstr>AUXILIARY FUNCTIONS OF INDIRECT RETAINERS</vt:lpstr>
      <vt:lpstr>AUXILIARY FUNCTIONS OF INDIRECT RETAINERS</vt:lpstr>
      <vt:lpstr>الشريحة 17</vt:lpstr>
      <vt:lpstr>الشريحة 18</vt:lpstr>
      <vt:lpstr>الشريحة 19</vt:lpstr>
      <vt:lpstr>الشريحة 20</vt:lpstr>
      <vt:lpstr>Auxiliary Occlusal Rest</vt:lpstr>
      <vt:lpstr>K Class I arch indirect retainer </vt:lpstr>
      <vt:lpstr>K Class II indirect retainer </vt:lpstr>
      <vt:lpstr>Canine Rests </vt:lpstr>
      <vt:lpstr>Canine Extensions From Occlusal Rests</vt:lpstr>
      <vt:lpstr>Cingulum Bars (Continuous Bars) and Linguoplates </vt:lpstr>
      <vt:lpstr>Modification Areas </vt:lpstr>
      <vt:lpstr>Modification Areas </vt:lpstr>
      <vt:lpstr>Modification Areas</vt:lpstr>
      <vt:lpstr>Modification Areas</vt:lpstr>
      <vt:lpstr>الشريحة 31</vt:lpstr>
      <vt:lpstr>Rugae Support ?</vt:lpstr>
      <vt:lpstr>Full Palatal Coverage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RETAINERS</dc:title>
  <dc:creator>Dr.rola</dc:creator>
  <cp:lastModifiedBy>Dr.rola</cp:lastModifiedBy>
  <cp:revision>4</cp:revision>
  <dcterms:created xsi:type="dcterms:W3CDTF">2012-05-01T20:14:36Z</dcterms:created>
  <dcterms:modified xsi:type="dcterms:W3CDTF">2012-05-02T03:16:28Z</dcterms:modified>
</cp:coreProperties>
</file>