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s/slide120.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slides/slide99.xml" ContentType="application/vnd.openxmlformats-officedocument.presentationml.slide+xml"/>
  <Override PartName="/ppt/slides/slide118.xml" ContentType="application/vnd.openxmlformats-officedocument.presentationml.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slides/slide119.xml" ContentType="application/vnd.openxmlformats-officedocument.presentationml.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Default Extension="gif" ContentType="image/gif"/>
  <Override PartName="/ppt/notesSlides/notesSlide31.xml" ContentType="application/vnd.openxmlformats-officedocument.presentationml.notesSlide+xml"/>
  <Override PartName="/ppt/slides/slide89.xml" ContentType="application/vnd.openxmlformats-officedocument.presentationml.slide+xml"/>
  <Override PartName="/ppt/slides/slide108.xml" ContentType="application/vnd.openxmlformats-officedocument.presentationml.slide+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slides/slide115.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Override PartName="/ppt/notesSlides/notesSlide18.xml" ContentType="application/vnd.openxmlformats-officedocument.presentationml.notesSlide+xml"/>
  <Default Extension="wmf" ContentType="image/x-wmf"/>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s/slide79.xml" ContentType="application/vnd.openxmlformats-officedocument.presentationml.slide+xml"/>
  <Override PartName="/ppt/slides/slide10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slides/slide20.xml" ContentType="application/vnd.openxmlformats-officedocument.presentationml.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slides/slide98.xml" ContentType="application/vnd.openxmlformats-officedocument.presentationml.slide+xml"/>
  <Override PartName="/ppt/slides/slide117.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24"/>
  </p:notesMasterIdLst>
  <p:sldIdLst>
    <p:sldId id="256" r:id="rId2"/>
    <p:sldId id="271" r:id="rId3"/>
    <p:sldId id="314" r:id="rId4"/>
    <p:sldId id="291" r:id="rId5"/>
    <p:sldId id="292" r:id="rId6"/>
    <p:sldId id="315" r:id="rId7"/>
    <p:sldId id="339" r:id="rId8"/>
    <p:sldId id="293" r:id="rId9"/>
    <p:sldId id="340" r:id="rId10"/>
    <p:sldId id="294" r:id="rId11"/>
    <p:sldId id="295" r:id="rId12"/>
    <p:sldId id="316" r:id="rId13"/>
    <p:sldId id="296" r:id="rId14"/>
    <p:sldId id="317" r:id="rId15"/>
    <p:sldId id="318" r:id="rId16"/>
    <p:sldId id="338" r:id="rId17"/>
    <p:sldId id="297" r:id="rId18"/>
    <p:sldId id="319" r:id="rId19"/>
    <p:sldId id="298" r:id="rId20"/>
    <p:sldId id="299" r:id="rId21"/>
    <p:sldId id="320" r:id="rId22"/>
    <p:sldId id="321" r:id="rId23"/>
    <p:sldId id="322" r:id="rId24"/>
    <p:sldId id="300" r:id="rId25"/>
    <p:sldId id="323" r:id="rId26"/>
    <p:sldId id="324" r:id="rId27"/>
    <p:sldId id="325" r:id="rId28"/>
    <p:sldId id="341" r:id="rId29"/>
    <p:sldId id="303" r:id="rId30"/>
    <p:sldId id="304" r:id="rId31"/>
    <p:sldId id="305" r:id="rId32"/>
    <p:sldId id="401" r:id="rId33"/>
    <p:sldId id="402" r:id="rId34"/>
    <p:sldId id="405" r:id="rId35"/>
    <p:sldId id="406" r:id="rId36"/>
    <p:sldId id="307" r:id="rId37"/>
    <p:sldId id="308" r:id="rId38"/>
    <p:sldId id="309" r:id="rId39"/>
    <p:sldId id="404" r:id="rId40"/>
    <p:sldId id="310" r:id="rId41"/>
    <p:sldId id="327" r:id="rId42"/>
    <p:sldId id="311" r:id="rId43"/>
    <p:sldId id="328" r:id="rId44"/>
    <p:sldId id="312" r:id="rId45"/>
    <p:sldId id="313" r:id="rId46"/>
    <p:sldId id="403" r:id="rId47"/>
    <p:sldId id="342" r:id="rId48"/>
    <p:sldId id="343" r:id="rId49"/>
    <p:sldId id="344" r:id="rId50"/>
    <p:sldId id="345" r:id="rId51"/>
    <p:sldId id="346" r:id="rId52"/>
    <p:sldId id="347" r:id="rId53"/>
    <p:sldId id="348" r:id="rId54"/>
    <p:sldId id="349" r:id="rId55"/>
    <p:sldId id="350" r:id="rId56"/>
    <p:sldId id="351" r:id="rId57"/>
    <p:sldId id="352" r:id="rId58"/>
    <p:sldId id="353" r:id="rId59"/>
    <p:sldId id="354" r:id="rId60"/>
    <p:sldId id="419" r:id="rId61"/>
    <p:sldId id="420" r:id="rId62"/>
    <p:sldId id="421" r:id="rId63"/>
    <p:sldId id="422" r:id="rId64"/>
    <p:sldId id="423" r:id="rId65"/>
    <p:sldId id="424" r:id="rId66"/>
    <p:sldId id="355" r:id="rId67"/>
    <p:sldId id="356" r:id="rId68"/>
    <p:sldId id="357" r:id="rId69"/>
    <p:sldId id="358" r:id="rId70"/>
    <p:sldId id="359" r:id="rId71"/>
    <p:sldId id="360" r:id="rId72"/>
    <p:sldId id="361" r:id="rId73"/>
    <p:sldId id="362" r:id="rId74"/>
    <p:sldId id="363" r:id="rId75"/>
    <p:sldId id="364" r:id="rId76"/>
    <p:sldId id="365" r:id="rId77"/>
    <p:sldId id="366" r:id="rId78"/>
    <p:sldId id="367" r:id="rId79"/>
    <p:sldId id="368" r:id="rId80"/>
    <p:sldId id="369" r:id="rId81"/>
    <p:sldId id="370" r:id="rId82"/>
    <p:sldId id="371" r:id="rId83"/>
    <p:sldId id="372" r:id="rId84"/>
    <p:sldId id="373" r:id="rId85"/>
    <p:sldId id="374" r:id="rId86"/>
    <p:sldId id="375" r:id="rId87"/>
    <p:sldId id="376" r:id="rId88"/>
    <p:sldId id="377" r:id="rId89"/>
    <p:sldId id="378" r:id="rId90"/>
    <p:sldId id="379" r:id="rId91"/>
    <p:sldId id="380" r:id="rId92"/>
    <p:sldId id="381" r:id="rId93"/>
    <p:sldId id="382" r:id="rId94"/>
    <p:sldId id="383" r:id="rId95"/>
    <p:sldId id="384" r:id="rId96"/>
    <p:sldId id="385" r:id="rId97"/>
    <p:sldId id="386" r:id="rId98"/>
    <p:sldId id="387" r:id="rId99"/>
    <p:sldId id="388" r:id="rId100"/>
    <p:sldId id="389" r:id="rId101"/>
    <p:sldId id="390" r:id="rId102"/>
    <p:sldId id="391" r:id="rId103"/>
    <p:sldId id="392" r:id="rId104"/>
    <p:sldId id="393" r:id="rId105"/>
    <p:sldId id="394" r:id="rId106"/>
    <p:sldId id="395" r:id="rId107"/>
    <p:sldId id="396" r:id="rId108"/>
    <p:sldId id="397" r:id="rId109"/>
    <p:sldId id="398" r:id="rId110"/>
    <p:sldId id="399" r:id="rId111"/>
    <p:sldId id="400" r:id="rId112"/>
    <p:sldId id="408" r:id="rId113"/>
    <p:sldId id="409" r:id="rId114"/>
    <p:sldId id="410" r:id="rId115"/>
    <p:sldId id="411" r:id="rId116"/>
    <p:sldId id="412" r:id="rId117"/>
    <p:sldId id="413" r:id="rId118"/>
    <p:sldId id="414" r:id="rId119"/>
    <p:sldId id="415" r:id="rId120"/>
    <p:sldId id="416" r:id="rId121"/>
    <p:sldId id="417" r:id="rId122"/>
    <p:sldId id="418" r:id="rId1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576"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tableStyles" Target="tableStyle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عنصر نائب للتاريخ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58CD3E3-D336-4AA4-B86F-73FD3AA5CF2F}" type="datetimeFigureOut">
              <a:rPr lang="en-US" smtClean="0"/>
              <a:pPr/>
              <a:t>5/7/2013</a:t>
            </a:fld>
            <a:endParaRPr lang="en-US"/>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6" name="عنصر نائب للتذييل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عنصر نائب لرقم الشريحة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E4E1831-9122-4AC6-B93F-AF49D8BFF018}"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en-US"/>
          </a:p>
        </p:txBody>
      </p:sp>
      <p:sp>
        <p:nvSpPr>
          <p:cNvPr id="4" name="عنصر نائب لرقم الشريحة 3"/>
          <p:cNvSpPr>
            <a:spLocks noGrp="1"/>
          </p:cNvSpPr>
          <p:nvPr>
            <p:ph type="sldNum" sz="quarter" idx="10"/>
          </p:nvPr>
        </p:nvSpPr>
        <p:spPr/>
        <p:txBody>
          <a:bodyPr/>
          <a:lstStyle/>
          <a:p>
            <a:fld id="{DE4E1831-9122-4AC6-B93F-AF49D8BFF018}" type="slidenum">
              <a:rPr lang="en-US" smtClean="0"/>
              <a:pPr/>
              <a:t>18</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r>
              <a:rPr lang="en-US" dirty="0" smtClean="0"/>
              <a:t>*</a:t>
            </a:r>
            <a:r>
              <a:rPr lang="en-US" sz="1200" kern="1200" baseline="0" dirty="0" smtClean="0">
                <a:solidFill>
                  <a:schemeClr val="tx1"/>
                </a:solidFill>
                <a:latin typeface="+mn-lt"/>
                <a:ea typeface="+mn-ea"/>
                <a:cs typeface="+mn-cs"/>
              </a:rPr>
              <a:t>to ensure even distribution of the impression material and to prevent the material from slumping away from the palatal surface. it is also helpful to pack the palate with gauze that has been sprayed with a topical anesthetic. This will serve to anesthetize the minor salivary glands and mucous glands of the palate and thus prevent secretions as a response to smell or taste or to the physical presence of the impression material. If </a:t>
            </a:r>
            <a:r>
              <a:rPr lang="en-US" sz="1200" kern="1200" baseline="0" dirty="0" err="1" smtClean="0">
                <a:solidFill>
                  <a:schemeClr val="tx1"/>
                </a:solidFill>
                <a:latin typeface="+mn-lt"/>
                <a:ea typeface="+mn-ea"/>
                <a:cs typeface="+mn-cs"/>
              </a:rPr>
              <a:t>gelation</a:t>
            </a:r>
            <a:r>
              <a:rPr lang="en-US" sz="1200" kern="1200" baseline="0" dirty="0" smtClean="0">
                <a:solidFill>
                  <a:schemeClr val="tx1"/>
                </a:solidFill>
                <a:latin typeface="+mn-lt"/>
                <a:ea typeface="+mn-ea"/>
                <a:cs typeface="+mn-cs"/>
              </a:rPr>
              <a:t> occurs next to the tissue while the deeper portion is still fluid, a distorted impression of the palate may result, which cannot be detected in the finished impression. This may result in the major connector of the finished casting not being in contact with the underlying tissue.</a:t>
            </a:r>
            <a:endParaRPr lang="en-US" dirty="0"/>
          </a:p>
        </p:txBody>
      </p:sp>
      <p:sp>
        <p:nvSpPr>
          <p:cNvPr id="4" name="عنصر نائب لرقم الشريحة 3"/>
          <p:cNvSpPr>
            <a:spLocks noGrp="1"/>
          </p:cNvSpPr>
          <p:nvPr>
            <p:ph type="sldNum" sz="quarter" idx="10"/>
          </p:nvPr>
        </p:nvSpPr>
        <p:spPr/>
        <p:txBody>
          <a:bodyPr/>
          <a:lstStyle/>
          <a:p>
            <a:fld id="{DE4E1831-9122-4AC6-B93F-AF49D8BFF018}" type="slidenum">
              <a:rPr lang="en-US" smtClean="0"/>
              <a:pPr/>
              <a:t>49</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r>
              <a:rPr lang="en-US" dirty="0" smtClean="0"/>
              <a:t>If a maxillary impression is</a:t>
            </a:r>
            <a:r>
              <a:rPr lang="en-US" baseline="0" dirty="0" smtClean="0"/>
              <a:t> </a:t>
            </a:r>
            <a:r>
              <a:rPr lang="en-US" dirty="0" smtClean="0"/>
              <a:t>being made, place material in the highest aspect</a:t>
            </a:r>
            <a:r>
              <a:rPr lang="en-US" baseline="0" dirty="0" smtClean="0"/>
              <a:t> </a:t>
            </a:r>
            <a:r>
              <a:rPr lang="en-US" dirty="0" smtClean="0"/>
              <a:t>of the palate and over the </a:t>
            </a:r>
            <a:r>
              <a:rPr lang="en-US" dirty="0" err="1" smtClean="0"/>
              <a:t>rugae</a:t>
            </a:r>
            <a:r>
              <a:rPr lang="en-US" dirty="0" smtClean="0"/>
              <a:t>. </a:t>
            </a:r>
            <a:endParaRPr lang="en-US" dirty="0"/>
          </a:p>
        </p:txBody>
      </p:sp>
      <p:sp>
        <p:nvSpPr>
          <p:cNvPr id="4" name="عنصر نائب لرقم الشريحة 3"/>
          <p:cNvSpPr>
            <a:spLocks noGrp="1"/>
          </p:cNvSpPr>
          <p:nvPr>
            <p:ph type="sldNum" sz="quarter" idx="10"/>
          </p:nvPr>
        </p:nvSpPr>
        <p:spPr/>
        <p:txBody>
          <a:bodyPr/>
          <a:lstStyle/>
          <a:p>
            <a:fld id="{44E75BEE-1362-46C9-8D9C-3EB29299987E}" type="slidenum">
              <a:rPr lang="en-US" smtClean="0"/>
              <a:pPr/>
              <a:t>54</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Hold the tray immobile for 3 minutes with light finger pressure over the left and right premolar areas. To prevent internal stresses in the finished impression, do not allow the tray to move during </a:t>
            </a:r>
            <a:r>
              <a:rPr lang="en-US" sz="1200" kern="1200" baseline="0" dirty="0" err="1" smtClean="0">
                <a:solidFill>
                  <a:schemeClr val="tx1"/>
                </a:solidFill>
                <a:latin typeface="+mn-lt"/>
                <a:ea typeface="+mn-ea"/>
                <a:cs typeface="+mn-cs"/>
              </a:rPr>
              <a:t>gelation</a:t>
            </a:r>
            <a:r>
              <a:rPr lang="en-US" sz="1200" kern="1200" baseline="0" dirty="0" smtClean="0">
                <a:solidFill>
                  <a:schemeClr val="tx1"/>
                </a:solidFill>
                <a:latin typeface="+mn-lt"/>
                <a:ea typeface="+mn-ea"/>
                <a:cs typeface="+mn-cs"/>
              </a:rPr>
              <a:t>.</a:t>
            </a:r>
            <a:endParaRPr lang="en-US" dirty="0"/>
          </a:p>
        </p:txBody>
      </p:sp>
      <p:sp>
        <p:nvSpPr>
          <p:cNvPr id="4" name="عنصر نائب لرقم الشريحة 3"/>
          <p:cNvSpPr>
            <a:spLocks noGrp="1"/>
          </p:cNvSpPr>
          <p:nvPr>
            <p:ph type="sldNum" sz="quarter" idx="10"/>
          </p:nvPr>
        </p:nvSpPr>
        <p:spPr/>
        <p:txBody>
          <a:bodyPr/>
          <a:lstStyle/>
          <a:p>
            <a:fld id="{DE4E1831-9122-4AC6-B93F-AF49D8BFF018}" type="slidenum">
              <a:rPr lang="en-US" smtClean="0"/>
              <a:pPr/>
              <a:t>56</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r>
              <a:rPr lang="en-US" dirty="0" smtClean="0"/>
              <a:t>Pitfall: The impression is removed from the mouth and there are teeth missing. Not all the teeth have been captured in the impression.</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latin typeface="+mn-lt"/>
                <a:ea typeface="+mn-ea"/>
                <a:cs typeface="+mn-cs"/>
              </a:rPr>
              <a:t>Solution: </a:t>
            </a:r>
            <a:r>
              <a:rPr lang="en-US" sz="1200" kern="1200" dirty="0" smtClean="0">
                <a:solidFill>
                  <a:schemeClr val="tx1"/>
                </a:solidFill>
                <a:latin typeface="+mn-lt"/>
                <a:ea typeface="+mn-ea"/>
                <a:cs typeface="+mn-cs"/>
              </a:rPr>
              <a:t>Trying the tray in the mouth and looking to see if the tray is the correct size is the most common error. Fill tray properly with impression material. Failure to get the proper amount of impression material will prevent an accurate impression.</a:t>
            </a:r>
          </a:p>
          <a:p>
            <a:endParaRPr lang="en-US" dirty="0"/>
          </a:p>
        </p:txBody>
      </p:sp>
      <p:sp>
        <p:nvSpPr>
          <p:cNvPr id="4" name="عنصر نائب لرقم الشريحة 3"/>
          <p:cNvSpPr>
            <a:spLocks noGrp="1"/>
          </p:cNvSpPr>
          <p:nvPr>
            <p:ph type="sldNum" sz="quarter" idx="10"/>
          </p:nvPr>
        </p:nvSpPr>
        <p:spPr/>
        <p:txBody>
          <a:bodyPr/>
          <a:lstStyle/>
          <a:p>
            <a:fld id="{DE4E1831-9122-4AC6-B93F-AF49D8BFF018}" type="slidenum">
              <a:rPr lang="en-US" smtClean="0"/>
              <a:pPr/>
              <a:t>60</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latin typeface="+mn-lt"/>
                <a:ea typeface="+mn-ea"/>
                <a:cs typeface="+mn-cs"/>
              </a:rPr>
              <a:t>Pitfall:</a:t>
            </a:r>
            <a:r>
              <a:rPr lang="en-US" sz="1200" kern="1200" dirty="0" smtClean="0">
                <a:solidFill>
                  <a:schemeClr val="tx1"/>
                </a:solidFill>
                <a:latin typeface="+mn-lt"/>
                <a:ea typeface="+mn-ea"/>
                <a:cs typeface="+mn-cs"/>
              </a:rPr>
              <a:t> Removing the impression and all the teeth are present, but the gingival tissue and bone has not been captured. Borders are not captured in the impression (missing half of the gingival tissue).</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latin typeface="+mn-lt"/>
                <a:ea typeface="+mn-ea"/>
                <a:cs typeface="+mn-cs"/>
              </a:rPr>
              <a:t>Solution: </a:t>
            </a:r>
            <a:r>
              <a:rPr lang="en-US" sz="1200" kern="1200" dirty="0" smtClean="0">
                <a:solidFill>
                  <a:schemeClr val="tx1"/>
                </a:solidFill>
                <a:latin typeface="+mn-lt"/>
                <a:ea typeface="+mn-ea"/>
                <a:cs typeface="+mn-cs"/>
              </a:rPr>
              <a:t>There has not been enough impression material in the tray, the tray did not get seated properly, or the PVS or alginate, set up too much before the tray was seated in the mouth.</a:t>
            </a:r>
          </a:p>
          <a:p>
            <a:endParaRPr lang="en-US" dirty="0"/>
          </a:p>
        </p:txBody>
      </p:sp>
      <p:sp>
        <p:nvSpPr>
          <p:cNvPr id="4" name="عنصر نائب لرقم الشريحة 3"/>
          <p:cNvSpPr>
            <a:spLocks noGrp="1"/>
          </p:cNvSpPr>
          <p:nvPr>
            <p:ph type="sldNum" sz="quarter" idx="10"/>
          </p:nvPr>
        </p:nvSpPr>
        <p:spPr/>
        <p:txBody>
          <a:bodyPr/>
          <a:lstStyle/>
          <a:p>
            <a:fld id="{DE4E1831-9122-4AC6-B93F-AF49D8BFF018}" type="slidenum">
              <a:rPr lang="en-US" smtClean="0"/>
              <a:pPr/>
              <a:t>61</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latin typeface="+mn-lt"/>
                <a:ea typeface="+mn-ea"/>
                <a:cs typeface="+mn-cs"/>
              </a:rPr>
              <a:t>Pitfall:</a:t>
            </a:r>
            <a:r>
              <a:rPr lang="en-US" sz="1200" kern="1200" dirty="0" smtClean="0">
                <a:solidFill>
                  <a:schemeClr val="tx1"/>
                </a:solidFill>
                <a:latin typeface="+mn-lt"/>
                <a:ea typeface="+mn-ea"/>
                <a:cs typeface="+mn-cs"/>
              </a:rPr>
              <a:t> Runs and pulls at the gum line of the impression.</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latin typeface="+mn-lt"/>
                <a:ea typeface="+mn-ea"/>
                <a:cs typeface="+mn-cs"/>
              </a:rPr>
              <a:t>Solution: </a:t>
            </a:r>
            <a:r>
              <a:rPr lang="en-US" sz="1200" kern="1200" dirty="0" smtClean="0">
                <a:solidFill>
                  <a:schemeClr val="tx1"/>
                </a:solidFill>
                <a:latin typeface="+mn-lt"/>
                <a:ea typeface="+mn-ea"/>
                <a:cs typeface="+mn-cs"/>
              </a:rPr>
              <a:t>Not enough impression material in tray, or not seated properly (the tray should be seated parallel to the long axis of the teeth). Look at the back of the throat to know when to stop seating (when you see material oozing to throat, stop and wipe). Allow the material to set to completion, and do not remove the impression until the timer goes off.</a:t>
            </a:r>
          </a:p>
          <a:p>
            <a:endParaRPr lang="en-US" dirty="0"/>
          </a:p>
        </p:txBody>
      </p:sp>
      <p:sp>
        <p:nvSpPr>
          <p:cNvPr id="4" name="عنصر نائب لرقم الشريحة 3"/>
          <p:cNvSpPr>
            <a:spLocks noGrp="1"/>
          </p:cNvSpPr>
          <p:nvPr>
            <p:ph type="sldNum" sz="quarter" idx="10"/>
          </p:nvPr>
        </p:nvSpPr>
        <p:spPr/>
        <p:txBody>
          <a:bodyPr/>
          <a:lstStyle/>
          <a:p>
            <a:fld id="{DE4E1831-9122-4AC6-B93F-AF49D8BFF018}" type="slidenum">
              <a:rPr lang="en-US" smtClean="0"/>
              <a:pPr/>
              <a:t>62</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latin typeface="+mn-lt"/>
                <a:ea typeface="+mn-ea"/>
                <a:cs typeface="+mn-cs"/>
              </a:rPr>
              <a:t>Pitfall: </a:t>
            </a:r>
            <a:r>
              <a:rPr lang="en-US" sz="1200" kern="1200" dirty="0" smtClean="0">
                <a:solidFill>
                  <a:schemeClr val="tx1"/>
                </a:solidFill>
                <a:latin typeface="+mn-lt"/>
                <a:ea typeface="+mn-ea"/>
                <a:cs typeface="+mn-cs"/>
              </a:rPr>
              <a:t>Air bubbles in impression after removing the tray.</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latin typeface="+mn-lt"/>
                <a:ea typeface="+mn-ea"/>
                <a:cs typeface="+mn-cs"/>
              </a:rPr>
              <a:t>Solution: </a:t>
            </a:r>
            <a:r>
              <a:rPr lang="en-US" sz="1200" kern="1200" dirty="0" smtClean="0">
                <a:solidFill>
                  <a:schemeClr val="tx1"/>
                </a:solidFill>
                <a:latin typeface="+mn-lt"/>
                <a:ea typeface="+mn-ea"/>
                <a:cs typeface="+mn-cs"/>
              </a:rPr>
              <a:t>Not enough impression material in tray, and keep tip of the material gun in the tray while loading material.</a:t>
            </a:r>
          </a:p>
          <a:p>
            <a:endParaRPr lang="en-US" dirty="0"/>
          </a:p>
        </p:txBody>
      </p:sp>
      <p:sp>
        <p:nvSpPr>
          <p:cNvPr id="4" name="عنصر نائب لرقم الشريحة 3"/>
          <p:cNvSpPr>
            <a:spLocks noGrp="1"/>
          </p:cNvSpPr>
          <p:nvPr>
            <p:ph type="sldNum" sz="quarter" idx="10"/>
          </p:nvPr>
        </p:nvSpPr>
        <p:spPr/>
        <p:txBody>
          <a:bodyPr/>
          <a:lstStyle/>
          <a:p>
            <a:fld id="{DE4E1831-9122-4AC6-B93F-AF49D8BFF018}" type="slidenum">
              <a:rPr lang="en-US" smtClean="0"/>
              <a:pPr/>
              <a:t>63</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latin typeface="+mn-lt"/>
                <a:ea typeface="+mn-ea"/>
                <a:cs typeface="+mn-cs"/>
              </a:rPr>
              <a:t>Pitfall: </a:t>
            </a:r>
            <a:r>
              <a:rPr lang="en-US" sz="1200" kern="1200" dirty="0" smtClean="0">
                <a:solidFill>
                  <a:schemeClr val="tx1"/>
                </a:solidFill>
                <a:latin typeface="+mn-lt"/>
                <a:ea typeface="+mn-ea"/>
                <a:cs typeface="+mn-cs"/>
              </a:rPr>
              <a:t>Unbalanced or crooked impressions.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latin typeface="+mn-lt"/>
                <a:ea typeface="+mn-ea"/>
                <a:cs typeface="+mn-cs"/>
              </a:rPr>
              <a:t>Solution: </a:t>
            </a:r>
            <a:r>
              <a:rPr lang="en-US" sz="1200" kern="1200" dirty="0" smtClean="0">
                <a:solidFill>
                  <a:schemeClr val="tx1"/>
                </a:solidFill>
                <a:latin typeface="+mn-lt"/>
                <a:ea typeface="+mn-ea"/>
                <a:cs typeface="+mn-cs"/>
              </a:rPr>
              <a:t>Hold over bicuspids to keep even pressure and steady (do not hold the handle of tray while it is setting up). Don’t have patient bite down on tray because this prevents even pressure on the tray.</a:t>
            </a:r>
          </a:p>
          <a:p>
            <a:endParaRPr lang="en-US" dirty="0"/>
          </a:p>
        </p:txBody>
      </p:sp>
      <p:sp>
        <p:nvSpPr>
          <p:cNvPr id="4" name="عنصر نائب لرقم الشريحة 3"/>
          <p:cNvSpPr>
            <a:spLocks noGrp="1"/>
          </p:cNvSpPr>
          <p:nvPr>
            <p:ph type="sldNum" sz="quarter" idx="10"/>
          </p:nvPr>
        </p:nvSpPr>
        <p:spPr/>
        <p:txBody>
          <a:bodyPr/>
          <a:lstStyle/>
          <a:p>
            <a:fld id="{DE4E1831-9122-4AC6-B93F-AF49D8BFF018}" type="slidenum">
              <a:rPr lang="en-US" smtClean="0"/>
              <a:pPr/>
              <a:t>64</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en-US" dirty="0"/>
          </a:p>
        </p:txBody>
      </p:sp>
      <p:sp>
        <p:nvSpPr>
          <p:cNvPr id="4" name="عنصر نائب لرقم الشريحة 3"/>
          <p:cNvSpPr>
            <a:spLocks noGrp="1"/>
          </p:cNvSpPr>
          <p:nvPr>
            <p:ph type="sldNum" sz="quarter" idx="10"/>
          </p:nvPr>
        </p:nvSpPr>
        <p:spPr/>
        <p:txBody>
          <a:bodyPr/>
          <a:lstStyle/>
          <a:p>
            <a:fld id="{44E75BEE-1362-46C9-8D9C-3EB29299987E}" type="slidenum">
              <a:rPr lang="en-US" smtClean="0"/>
              <a:pPr/>
              <a:t>66</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Most stock or disposable removable partial denture trays are of either the rim lock or perforated varieties. Both are made in a limited selection of sizes and shapes. There are a wide selection of trays that can be used for partially edentulous patients, including trays for both bilateral and unilateral edentulous areas</a:t>
            </a:r>
            <a:endParaRPr lang="en-US" dirty="0"/>
          </a:p>
        </p:txBody>
      </p:sp>
      <p:sp>
        <p:nvSpPr>
          <p:cNvPr id="4" name="عنصر نائب لرقم الشريحة 3"/>
          <p:cNvSpPr>
            <a:spLocks noGrp="1"/>
          </p:cNvSpPr>
          <p:nvPr>
            <p:ph type="sldNum" sz="quarter" idx="10"/>
          </p:nvPr>
        </p:nvSpPr>
        <p:spPr/>
        <p:txBody>
          <a:bodyPr/>
          <a:lstStyle/>
          <a:p>
            <a:fld id="{44E75BEE-1362-46C9-8D9C-3EB29299987E}" type="slidenum">
              <a:rPr lang="en-US" smtClean="0"/>
              <a:pPr/>
              <a:t>73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en-US" dirty="0"/>
          </a:p>
        </p:txBody>
      </p:sp>
      <p:sp>
        <p:nvSpPr>
          <p:cNvPr id="4" name="عنصر نائب لرقم الشريحة 3"/>
          <p:cNvSpPr>
            <a:spLocks noGrp="1"/>
          </p:cNvSpPr>
          <p:nvPr>
            <p:ph type="sldNum" sz="quarter" idx="10"/>
          </p:nvPr>
        </p:nvSpPr>
        <p:spPr/>
        <p:txBody>
          <a:bodyPr/>
          <a:lstStyle/>
          <a:p>
            <a:fld id="{DE4E1831-9122-4AC6-B93F-AF49D8BFF018}" type="slidenum">
              <a:rPr lang="en-US" smtClean="0"/>
              <a:pPr/>
              <a:t>19</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*Intimate contact of the tray and tissue in this region may serve as an aid in correctly orienting</a:t>
            </a:r>
          </a:p>
          <a:p>
            <a:r>
              <a:rPr lang="en-US" sz="1200" kern="1200" baseline="0" dirty="0" smtClean="0">
                <a:solidFill>
                  <a:schemeClr val="tx1"/>
                </a:solidFill>
                <a:latin typeface="+mn-lt"/>
                <a:ea typeface="+mn-ea"/>
                <a:cs typeface="+mn-cs"/>
              </a:rPr>
              <a:t>the tray when making the impression</a:t>
            </a:r>
            <a:endParaRPr lang="en-US" dirty="0"/>
          </a:p>
        </p:txBody>
      </p:sp>
      <p:sp>
        <p:nvSpPr>
          <p:cNvPr id="4" name="عنصر نائب لرقم الشريحة 3"/>
          <p:cNvSpPr>
            <a:spLocks noGrp="1"/>
          </p:cNvSpPr>
          <p:nvPr>
            <p:ph type="sldNum" sz="quarter" idx="10"/>
          </p:nvPr>
        </p:nvSpPr>
        <p:spPr/>
        <p:txBody>
          <a:bodyPr/>
          <a:lstStyle/>
          <a:p>
            <a:fld id="{44E75BEE-1362-46C9-8D9C-3EB29299987E}" type="slidenum">
              <a:rPr lang="en-US" smtClean="0"/>
              <a:pPr/>
              <a:t>74</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Model Release Agent is painted on the stone surfaces of cast that will be contacted by the resin. The </a:t>
            </a:r>
            <a:r>
              <a:rPr lang="en-US" sz="1200" kern="1200" baseline="0" dirty="0" err="1" smtClean="0">
                <a:solidFill>
                  <a:schemeClr val="tx1"/>
                </a:solidFill>
                <a:latin typeface="+mn-lt"/>
                <a:ea typeface="+mn-ea"/>
                <a:cs typeface="+mn-cs"/>
              </a:rPr>
              <a:t>VtC</a:t>
            </a:r>
            <a:r>
              <a:rPr lang="en-US" sz="1200" kern="1200" baseline="0" dirty="0" smtClean="0">
                <a:solidFill>
                  <a:schemeClr val="tx1"/>
                </a:solidFill>
                <a:latin typeface="+mn-lt"/>
                <a:ea typeface="+mn-ea"/>
                <a:cs typeface="+mn-cs"/>
              </a:rPr>
              <a:t> resin tray</a:t>
            </a:r>
          </a:p>
          <a:p>
            <a:r>
              <a:rPr lang="en-US" sz="1200" kern="1200" baseline="0" dirty="0" smtClean="0">
                <a:solidFill>
                  <a:schemeClr val="tx1"/>
                </a:solidFill>
                <a:latin typeface="+mn-lt"/>
                <a:ea typeface="+mn-ea"/>
                <a:cs typeface="+mn-cs"/>
              </a:rPr>
              <a:t>material is removed from the light-proof wrap and shaped to the desired outline in a uniform manner.</a:t>
            </a:r>
            <a:endParaRPr lang="en-US" dirty="0"/>
          </a:p>
        </p:txBody>
      </p:sp>
      <p:sp>
        <p:nvSpPr>
          <p:cNvPr id="4" name="عنصر نائب لرقم الشريحة 3"/>
          <p:cNvSpPr>
            <a:spLocks noGrp="1"/>
          </p:cNvSpPr>
          <p:nvPr>
            <p:ph type="sldNum" sz="quarter" idx="10"/>
          </p:nvPr>
        </p:nvSpPr>
        <p:spPr/>
        <p:txBody>
          <a:bodyPr/>
          <a:lstStyle/>
          <a:p>
            <a:fld id="{DE4E1831-9122-4AC6-B93F-AF49D8BFF018}" type="slidenum">
              <a:rPr lang="en-US" smtClean="0"/>
              <a:pPr/>
              <a:t>75</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*with the exception of the alveolar groove areas on maxillary tray and </a:t>
            </a:r>
            <a:r>
              <a:rPr lang="en-US" sz="1200" kern="1200" baseline="0" dirty="0" err="1" smtClean="0">
                <a:solidFill>
                  <a:schemeClr val="tx1"/>
                </a:solidFill>
                <a:latin typeface="+mn-lt"/>
                <a:ea typeface="+mn-ea"/>
                <a:cs typeface="+mn-cs"/>
              </a:rPr>
              <a:t>buccal</a:t>
            </a:r>
            <a:r>
              <a:rPr lang="en-US" sz="1200" kern="1200" baseline="0" dirty="0" smtClean="0">
                <a:solidFill>
                  <a:schemeClr val="tx1"/>
                </a:solidFill>
                <a:latin typeface="+mn-lt"/>
                <a:ea typeface="+mn-ea"/>
                <a:cs typeface="+mn-cs"/>
              </a:rPr>
              <a:t> shelf area in </a:t>
            </a:r>
            <a:r>
              <a:rPr lang="en-US" sz="1200" kern="1200" baseline="0" dirty="0" err="1" smtClean="0">
                <a:solidFill>
                  <a:schemeClr val="tx1"/>
                </a:solidFill>
                <a:latin typeface="+mn-lt"/>
                <a:ea typeface="+mn-ea"/>
                <a:cs typeface="+mn-cs"/>
              </a:rPr>
              <a:t>mandibular</a:t>
            </a:r>
            <a:r>
              <a:rPr lang="en-US" sz="1200" kern="1200" baseline="0" dirty="0" smtClean="0">
                <a:solidFill>
                  <a:schemeClr val="tx1"/>
                </a:solidFill>
                <a:latin typeface="+mn-lt"/>
                <a:ea typeface="+mn-ea"/>
                <a:cs typeface="+mn-cs"/>
              </a:rPr>
              <a:t> tray because crest of maxillary ridge and </a:t>
            </a:r>
            <a:r>
              <a:rPr lang="en-US" sz="1200" kern="1200" baseline="0" dirty="0" err="1" smtClean="0">
                <a:solidFill>
                  <a:schemeClr val="tx1"/>
                </a:solidFill>
                <a:latin typeface="+mn-lt"/>
                <a:ea typeface="+mn-ea"/>
                <a:cs typeface="+mn-cs"/>
              </a:rPr>
              <a:t>mandibual</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buccal</a:t>
            </a:r>
            <a:r>
              <a:rPr lang="en-US" sz="1200" kern="1200" baseline="0" dirty="0" smtClean="0">
                <a:solidFill>
                  <a:schemeClr val="tx1"/>
                </a:solidFill>
                <a:latin typeface="+mn-lt"/>
                <a:ea typeface="+mn-ea"/>
                <a:cs typeface="+mn-cs"/>
              </a:rPr>
              <a:t> shelf are primary stress bearing areas.</a:t>
            </a:r>
            <a:endParaRPr lang="en-US" dirty="0"/>
          </a:p>
        </p:txBody>
      </p:sp>
      <p:sp>
        <p:nvSpPr>
          <p:cNvPr id="4" name="عنصر نائب لرقم الشريحة 3"/>
          <p:cNvSpPr>
            <a:spLocks noGrp="1"/>
          </p:cNvSpPr>
          <p:nvPr>
            <p:ph type="sldNum" sz="quarter" idx="10"/>
          </p:nvPr>
        </p:nvSpPr>
        <p:spPr/>
        <p:txBody>
          <a:bodyPr/>
          <a:lstStyle/>
          <a:p>
            <a:fld id="{44E75BEE-1362-46C9-8D9C-3EB29299987E}" type="slidenum">
              <a:rPr lang="en-US" smtClean="0"/>
              <a:pPr/>
              <a:t>76</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r>
              <a:rPr lang="en-US" dirty="0" smtClean="0"/>
              <a:t>* Anterior</a:t>
            </a:r>
            <a:r>
              <a:rPr lang="en-US" baseline="0" dirty="0" smtClean="0"/>
              <a:t> or posterior stops in individual tray function to orient the tray in the patient’s mouth (for correct seating of the tray)</a:t>
            </a:r>
            <a:endParaRPr lang="en-US" dirty="0"/>
          </a:p>
        </p:txBody>
      </p:sp>
      <p:sp>
        <p:nvSpPr>
          <p:cNvPr id="4" name="عنصر نائب لرقم الشريحة 3"/>
          <p:cNvSpPr>
            <a:spLocks noGrp="1"/>
          </p:cNvSpPr>
          <p:nvPr>
            <p:ph type="sldNum" sz="quarter" idx="10"/>
          </p:nvPr>
        </p:nvSpPr>
        <p:spPr/>
        <p:txBody>
          <a:bodyPr/>
          <a:lstStyle/>
          <a:p>
            <a:fld id="{DE4E1831-9122-4AC6-B93F-AF49D8BFF018}" type="slidenum">
              <a:rPr lang="en-US" smtClean="0"/>
              <a:pPr/>
              <a:t>77</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Times New Roman" pitchFamily="26" charset="0"/>
                <a:cs typeface="Times New Roman" pitchFamily="26" charset="0"/>
              </a:rPr>
              <a:t>*However, all these material can be used only for recording distal extension in Kennedy Class I and II</a:t>
            </a:r>
          </a:p>
          <a:p>
            <a:endParaRPr lang="en-US" dirty="0"/>
          </a:p>
        </p:txBody>
      </p:sp>
      <p:sp>
        <p:nvSpPr>
          <p:cNvPr id="4" name="عنصر نائب لرقم الشريحة 3"/>
          <p:cNvSpPr>
            <a:spLocks noGrp="1"/>
          </p:cNvSpPr>
          <p:nvPr>
            <p:ph type="sldNum" sz="quarter" idx="10"/>
          </p:nvPr>
        </p:nvSpPr>
        <p:spPr/>
        <p:txBody>
          <a:bodyPr/>
          <a:lstStyle/>
          <a:p>
            <a:fld id="{44E75BEE-1362-46C9-8D9C-3EB29299987E}" type="slidenum">
              <a:rPr lang="en-US" smtClean="0"/>
              <a:pPr/>
              <a:t>80</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en-US" dirty="0"/>
          </a:p>
        </p:txBody>
      </p:sp>
      <p:sp>
        <p:nvSpPr>
          <p:cNvPr id="4" name="عنصر نائب لرقم الشريحة 3"/>
          <p:cNvSpPr>
            <a:spLocks noGrp="1"/>
          </p:cNvSpPr>
          <p:nvPr>
            <p:ph type="sldNum" sz="quarter" idx="10"/>
          </p:nvPr>
        </p:nvSpPr>
        <p:spPr/>
        <p:txBody>
          <a:bodyPr/>
          <a:lstStyle/>
          <a:p>
            <a:fld id="{DE4E1831-9122-4AC6-B93F-AF49D8BFF018}" type="slidenum">
              <a:rPr lang="en-US" smtClean="0"/>
              <a:pPr/>
              <a:t>82</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r>
              <a:rPr lang="en-US" sz="1200" dirty="0" smtClean="0"/>
              <a:t>This  results in a traumatic load to the bone underlying the distal end of the base and loosening of the abutment tooth.</a:t>
            </a:r>
            <a:r>
              <a:rPr lang="en-US" sz="1200" kern="1200" baseline="0" dirty="0" smtClean="0">
                <a:solidFill>
                  <a:schemeClr val="tx1"/>
                </a:solidFill>
                <a:latin typeface="+mn-lt"/>
                <a:ea typeface="+mn-ea"/>
                <a:cs typeface="+mn-cs"/>
              </a:rPr>
              <a:t> </a:t>
            </a:r>
          </a:p>
          <a:p>
            <a:r>
              <a:rPr lang="en-US" sz="1200" kern="1200" baseline="0" dirty="0" smtClean="0">
                <a:solidFill>
                  <a:schemeClr val="tx1"/>
                </a:solidFill>
                <a:latin typeface="+mn-lt"/>
                <a:ea typeface="+mn-ea"/>
                <a:cs typeface="+mn-cs"/>
              </a:rPr>
              <a:t>A denture base processed to the functional form is generally less irregular and has greater area coverage than</a:t>
            </a:r>
          </a:p>
          <a:p>
            <a:r>
              <a:rPr lang="en-US" sz="1200" kern="1200" baseline="0" dirty="0" smtClean="0">
                <a:solidFill>
                  <a:schemeClr val="tx1"/>
                </a:solidFill>
                <a:latin typeface="+mn-lt"/>
                <a:ea typeface="+mn-ea"/>
                <a:cs typeface="+mn-cs"/>
              </a:rPr>
              <a:t>does a denture base processed to the anatomic or resting form. Moreover, and of far greater significance, a denture base made to anatomic form exhibits less stability under rotating and/or </a:t>
            </a:r>
            <a:r>
              <a:rPr lang="en-US" sz="1200" kern="1200" baseline="0" dirty="0" err="1" smtClean="0">
                <a:solidFill>
                  <a:schemeClr val="tx1"/>
                </a:solidFill>
                <a:latin typeface="+mn-lt"/>
                <a:ea typeface="+mn-ea"/>
                <a:cs typeface="+mn-cs"/>
              </a:rPr>
              <a:t>torquing</a:t>
            </a:r>
            <a:r>
              <a:rPr lang="en-US" sz="1200" kern="1200" baseline="0" dirty="0" smtClean="0">
                <a:solidFill>
                  <a:schemeClr val="tx1"/>
                </a:solidFill>
                <a:latin typeface="+mn-lt"/>
                <a:ea typeface="+mn-ea"/>
                <a:cs typeface="+mn-cs"/>
              </a:rPr>
              <a:t> forces than does a denture base processed to functional form and thus fails to maintain its </a:t>
            </a:r>
            <a:r>
              <a:rPr lang="en-US" sz="1200" kern="1200" baseline="0" dirty="0" err="1" smtClean="0">
                <a:solidFill>
                  <a:schemeClr val="tx1"/>
                </a:solidFill>
                <a:latin typeface="+mn-lt"/>
                <a:ea typeface="+mn-ea"/>
                <a:cs typeface="+mn-cs"/>
              </a:rPr>
              <a:t>occlusal</a:t>
            </a:r>
            <a:r>
              <a:rPr lang="en-US" sz="1200" kern="1200" baseline="0" dirty="0" smtClean="0">
                <a:solidFill>
                  <a:schemeClr val="tx1"/>
                </a:solidFill>
                <a:latin typeface="+mn-lt"/>
                <a:ea typeface="+mn-ea"/>
                <a:cs typeface="+mn-cs"/>
              </a:rPr>
              <a:t> relation with the opposing teeth.</a:t>
            </a:r>
          </a:p>
          <a:p>
            <a:r>
              <a:rPr lang="en-US" sz="1200" kern="1200" baseline="0" dirty="0" smtClean="0">
                <a:solidFill>
                  <a:schemeClr val="tx1"/>
                </a:solidFill>
                <a:latin typeface="+mn-lt"/>
                <a:ea typeface="+mn-ea"/>
                <a:cs typeface="+mn-cs"/>
              </a:rPr>
              <a:t>Also, some </a:t>
            </a:r>
            <a:r>
              <a:rPr lang="en-US" sz="1200" kern="1200" baseline="0" dirty="0" err="1" smtClean="0">
                <a:solidFill>
                  <a:schemeClr val="tx1"/>
                </a:solidFill>
                <a:latin typeface="+mn-lt"/>
                <a:ea typeface="+mn-ea"/>
                <a:cs typeface="+mn-cs"/>
              </a:rPr>
              <a:t>tissueward</a:t>
            </a:r>
            <a:r>
              <a:rPr lang="en-US" sz="1200" kern="1200" baseline="0" dirty="0" smtClean="0">
                <a:solidFill>
                  <a:schemeClr val="tx1"/>
                </a:solidFill>
                <a:latin typeface="+mn-lt"/>
                <a:ea typeface="+mn-ea"/>
                <a:cs typeface="+mn-cs"/>
              </a:rPr>
              <a:t> movement can be minimized by providing the best possible support of denture base.</a:t>
            </a:r>
            <a:endParaRPr lang="en-US" dirty="0" smtClean="0"/>
          </a:p>
          <a:p>
            <a:endParaRPr lang="en-US" dirty="0"/>
          </a:p>
        </p:txBody>
      </p:sp>
      <p:sp>
        <p:nvSpPr>
          <p:cNvPr id="4" name="عنصر نائب لرقم الشريحة 3"/>
          <p:cNvSpPr>
            <a:spLocks noGrp="1"/>
          </p:cNvSpPr>
          <p:nvPr>
            <p:ph type="sldNum" sz="quarter" idx="10"/>
          </p:nvPr>
        </p:nvSpPr>
        <p:spPr/>
        <p:txBody>
          <a:bodyPr/>
          <a:lstStyle/>
          <a:p>
            <a:fld id="{44E75BEE-1362-46C9-8D9C-3EB29299987E}" type="slidenum">
              <a:rPr lang="en-US" smtClean="0"/>
              <a:pPr/>
              <a:t>83</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en-US" dirty="0" smtClean="0"/>
          </a:p>
          <a:p>
            <a:r>
              <a:rPr lang="en-US" dirty="0" smtClean="0"/>
              <a:t>No single impression material can record</a:t>
            </a:r>
            <a:r>
              <a:rPr lang="en-US" baseline="0" dirty="0" smtClean="0"/>
              <a:t> both the anatomic form of teeth and tissue in dental arch, and at the same time, the functional form (preferable selective pressure) of residual ridge. Therefore, secondary or corrected impression method must be used (altered cast tech.)</a:t>
            </a:r>
          </a:p>
          <a:p>
            <a:r>
              <a:rPr lang="en-US" baseline="0" dirty="0" smtClean="0"/>
              <a:t>Selective pressure tech. has the advantage of directing the force to the portions of ridge that are most capable of withstanding force </a:t>
            </a:r>
            <a:r>
              <a:rPr lang="en-US" sz="1200" kern="1200" dirty="0" smtClean="0">
                <a:solidFill>
                  <a:schemeClr val="tx1"/>
                </a:solidFill>
                <a:effectLst>
                  <a:innerShdw blurRad="63500" dist="50800">
                    <a:prstClr val="black">
                      <a:alpha val="50000"/>
                    </a:prstClr>
                  </a:innerShdw>
                </a:effectLst>
                <a:latin typeface="+mn-lt"/>
                <a:ea typeface="+mn-ea"/>
                <a:cs typeface="+mn-cs"/>
              </a:rPr>
              <a:t>and at the same time relieving the tissue</a:t>
            </a:r>
            <a:r>
              <a:rPr lang="en-US" sz="1200" kern="1200" baseline="0" dirty="0" smtClean="0">
                <a:solidFill>
                  <a:schemeClr val="tx1"/>
                </a:solidFill>
                <a:effectLst>
                  <a:innerShdw blurRad="63500" dist="50800">
                    <a:prstClr val="black">
                      <a:alpha val="50000"/>
                    </a:prstClr>
                  </a:innerShdw>
                </a:effectLst>
                <a:latin typeface="+mn-lt"/>
                <a:ea typeface="+mn-ea"/>
                <a:cs typeface="+mn-cs"/>
              </a:rPr>
              <a:t> </a:t>
            </a:r>
            <a:r>
              <a:rPr lang="en-US" sz="1200" kern="1200" dirty="0" smtClean="0">
                <a:solidFill>
                  <a:schemeClr val="tx1"/>
                </a:solidFill>
                <a:effectLst>
                  <a:innerShdw blurRad="63500" dist="50800">
                    <a:prstClr val="black">
                      <a:alpha val="50000"/>
                    </a:prstClr>
                  </a:innerShdw>
                </a:effectLst>
                <a:latin typeface="+mn-lt"/>
                <a:ea typeface="+mn-ea"/>
                <a:cs typeface="+mn-cs"/>
              </a:rPr>
              <a:t>of the residual ridge that cannot withstand functional</a:t>
            </a:r>
          </a:p>
          <a:p>
            <a:r>
              <a:rPr lang="en-US" sz="1200" kern="1200" dirty="0" smtClean="0">
                <a:solidFill>
                  <a:schemeClr val="tx1"/>
                </a:solidFill>
                <a:effectLst>
                  <a:innerShdw blurRad="63500" dist="50800">
                    <a:prstClr val="black">
                      <a:alpha val="50000"/>
                    </a:prstClr>
                  </a:innerShdw>
                </a:effectLst>
                <a:latin typeface="+mn-lt"/>
                <a:ea typeface="+mn-ea"/>
                <a:cs typeface="+mn-cs"/>
              </a:rPr>
              <a:t>loading and remain healthy.</a:t>
            </a:r>
          </a:p>
          <a:p>
            <a:endParaRPr lang="en-US" dirty="0"/>
          </a:p>
        </p:txBody>
      </p:sp>
      <p:sp>
        <p:nvSpPr>
          <p:cNvPr id="4" name="عنصر نائب لرقم الشريحة 3"/>
          <p:cNvSpPr>
            <a:spLocks noGrp="1"/>
          </p:cNvSpPr>
          <p:nvPr>
            <p:ph type="sldNum" sz="quarter" idx="10"/>
          </p:nvPr>
        </p:nvSpPr>
        <p:spPr/>
        <p:txBody>
          <a:bodyPr/>
          <a:lstStyle/>
          <a:p>
            <a:fld id="{44E75BEE-1362-46C9-8D9C-3EB29299987E}" type="slidenum">
              <a:rPr lang="en-US" smtClean="0"/>
              <a:pPr/>
              <a:t>84</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Obtaining support from the primary support areas is achieved by the manner in which </a:t>
            </a:r>
            <a:r>
              <a:rPr lang="en-US" sz="1200" dirty="0" smtClean="0">
                <a:solidFill>
                  <a:srgbClr val="FF0000"/>
                </a:solidFill>
              </a:rPr>
              <a:t>the flow of the impression material is controlled</a:t>
            </a:r>
            <a:r>
              <a:rPr lang="en-US" sz="1200" dirty="0" smtClean="0"/>
              <a:t> during the impression-making procedure. Restricting the flow of the material in the primary stress-bearing areas (by minimizing the amount of relief over the area when the custom tray was made) causes greater pressure to be exerted on the tissue in this area (compared with other areas of unrestricted flow where a greater amount of relief or venting of the impression tray was provided).</a:t>
            </a:r>
          </a:p>
          <a:p>
            <a:endParaRPr lang="en-US" dirty="0"/>
          </a:p>
        </p:txBody>
      </p:sp>
      <p:sp>
        <p:nvSpPr>
          <p:cNvPr id="4" name="Slide Number Placeholder 3"/>
          <p:cNvSpPr>
            <a:spLocks noGrp="1"/>
          </p:cNvSpPr>
          <p:nvPr>
            <p:ph type="sldNum" sz="quarter" idx="10"/>
          </p:nvPr>
        </p:nvSpPr>
        <p:spPr/>
        <p:txBody>
          <a:bodyPr/>
          <a:lstStyle/>
          <a:p>
            <a:fld id="{44E75BEE-1362-46C9-8D9C-3EB29299987E}" type="slidenum">
              <a:rPr lang="en-US" smtClean="0"/>
              <a:pPr/>
              <a:t>85</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r>
              <a:rPr lang="en-US" sz="1200" kern="1200" dirty="0" smtClean="0">
                <a:solidFill>
                  <a:schemeClr val="tx1"/>
                </a:solidFill>
                <a:effectLst>
                  <a:innerShdw blurRad="63500" dist="50800">
                    <a:prstClr val="black">
                      <a:alpha val="50000"/>
                    </a:prstClr>
                  </a:innerShdw>
                </a:effectLst>
                <a:latin typeface="+mn-lt"/>
                <a:ea typeface="+mn-ea"/>
                <a:cs typeface="+mn-cs"/>
              </a:rPr>
              <a:t>A removable partial denture fabricated from a one-stage</a:t>
            </a:r>
            <a:r>
              <a:rPr lang="en-US" sz="1200" kern="1200" baseline="0" dirty="0" smtClean="0">
                <a:solidFill>
                  <a:schemeClr val="tx1"/>
                </a:solidFill>
                <a:effectLst>
                  <a:innerShdw blurRad="63500" dist="50800">
                    <a:prstClr val="black">
                      <a:alpha val="50000"/>
                    </a:prstClr>
                  </a:innerShdw>
                </a:effectLst>
                <a:latin typeface="+mn-lt"/>
                <a:ea typeface="+mn-ea"/>
                <a:cs typeface="+mn-cs"/>
              </a:rPr>
              <a:t> </a:t>
            </a:r>
            <a:r>
              <a:rPr lang="en-US" sz="1200" kern="1200" dirty="0" smtClean="0">
                <a:solidFill>
                  <a:schemeClr val="tx1"/>
                </a:solidFill>
                <a:effectLst>
                  <a:innerShdw blurRad="63500" dist="50800">
                    <a:prstClr val="black">
                      <a:alpha val="50000"/>
                    </a:prstClr>
                  </a:innerShdw>
                </a:effectLst>
                <a:latin typeface="+mn-lt"/>
                <a:ea typeface="+mn-ea"/>
                <a:cs typeface="+mn-cs"/>
              </a:rPr>
              <a:t>impression, which only records the anatomic</a:t>
            </a:r>
          </a:p>
          <a:p>
            <a:r>
              <a:rPr lang="en-US" sz="1200" kern="1200" dirty="0" smtClean="0">
                <a:solidFill>
                  <a:schemeClr val="tx1"/>
                </a:solidFill>
                <a:effectLst>
                  <a:innerShdw blurRad="63500" dist="50800">
                    <a:prstClr val="black">
                      <a:alpha val="50000"/>
                    </a:prstClr>
                  </a:innerShdw>
                </a:effectLst>
                <a:latin typeface="+mn-lt"/>
                <a:ea typeface="+mn-ea"/>
                <a:cs typeface="+mn-cs"/>
              </a:rPr>
              <a:t>form of basal seat tissue, places more of the </a:t>
            </a:r>
            <a:r>
              <a:rPr lang="en-US" sz="1200" kern="1200" dirty="0" err="1" smtClean="0">
                <a:solidFill>
                  <a:schemeClr val="tx1"/>
                </a:solidFill>
                <a:effectLst>
                  <a:innerShdw blurRad="63500" dist="50800">
                    <a:prstClr val="black">
                      <a:alpha val="50000"/>
                    </a:prstClr>
                  </a:innerShdw>
                </a:effectLst>
                <a:latin typeface="+mn-lt"/>
                <a:ea typeface="+mn-ea"/>
                <a:cs typeface="+mn-cs"/>
              </a:rPr>
              <a:t>masticatory</a:t>
            </a:r>
            <a:r>
              <a:rPr lang="en-US" sz="1200" kern="1200" baseline="0" dirty="0" smtClean="0">
                <a:solidFill>
                  <a:schemeClr val="tx1"/>
                </a:solidFill>
                <a:effectLst>
                  <a:innerShdw blurRad="63500" dist="50800">
                    <a:prstClr val="black">
                      <a:alpha val="50000"/>
                    </a:prstClr>
                  </a:innerShdw>
                </a:effectLst>
                <a:latin typeface="+mn-lt"/>
                <a:ea typeface="+mn-ea"/>
                <a:cs typeface="+mn-cs"/>
              </a:rPr>
              <a:t> </a:t>
            </a:r>
            <a:r>
              <a:rPr lang="en-US" sz="1200" kern="1200" dirty="0" smtClean="0">
                <a:solidFill>
                  <a:schemeClr val="tx1"/>
                </a:solidFill>
                <a:effectLst>
                  <a:innerShdw blurRad="63500" dist="50800">
                    <a:prstClr val="black">
                      <a:alpha val="50000"/>
                    </a:prstClr>
                  </a:innerShdw>
                </a:effectLst>
                <a:latin typeface="+mn-lt"/>
                <a:ea typeface="+mn-ea"/>
                <a:cs typeface="+mn-cs"/>
              </a:rPr>
              <a:t>load on the abutment teeth and that part of the</a:t>
            </a:r>
          </a:p>
          <a:p>
            <a:r>
              <a:rPr lang="en-US" sz="1200" kern="1200" dirty="0" smtClean="0">
                <a:solidFill>
                  <a:schemeClr val="tx1"/>
                </a:solidFill>
                <a:effectLst>
                  <a:innerShdw blurRad="63500" dist="50800">
                    <a:prstClr val="black">
                      <a:alpha val="50000"/>
                    </a:prstClr>
                  </a:innerShdw>
                </a:effectLst>
                <a:latin typeface="+mn-lt"/>
                <a:ea typeface="+mn-ea"/>
                <a:cs typeface="+mn-cs"/>
              </a:rPr>
              <a:t>bone that underlies the distal end of </a:t>
            </a:r>
            <a:r>
              <a:rPr lang="en-US" sz="1200" kern="1200" smtClean="0">
                <a:solidFill>
                  <a:schemeClr val="tx1"/>
                </a:solidFill>
                <a:effectLst>
                  <a:innerShdw blurRad="63500" dist="50800">
                    <a:prstClr val="black">
                      <a:alpha val="50000"/>
                    </a:prstClr>
                  </a:innerShdw>
                </a:effectLst>
                <a:latin typeface="+mn-lt"/>
                <a:ea typeface="+mn-ea"/>
                <a:cs typeface="+mn-cs"/>
              </a:rPr>
              <a:t>the extension</a:t>
            </a:r>
            <a:r>
              <a:rPr lang="en-US" sz="1200" kern="1200" baseline="0" smtClean="0">
                <a:solidFill>
                  <a:schemeClr val="tx1"/>
                </a:solidFill>
                <a:effectLst>
                  <a:innerShdw blurRad="63500" dist="50800">
                    <a:prstClr val="black">
                      <a:alpha val="50000"/>
                    </a:prstClr>
                  </a:innerShdw>
                </a:effectLst>
                <a:latin typeface="+mn-lt"/>
                <a:ea typeface="+mn-ea"/>
                <a:cs typeface="+mn-cs"/>
              </a:rPr>
              <a:t> </a:t>
            </a:r>
            <a:r>
              <a:rPr lang="en-US" sz="1200" kern="1200" smtClean="0">
                <a:solidFill>
                  <a:schemeClr val="tx1"/>
                </a:solidFill>
                <a:latin typeface="+mn-lt"/>
                <a:ea typeface="+mn-ea"/>
                <a:cs typeface="+mn-cs"/>
              </a:rPr>
              <a:t>base</a:t>
            </a:r>
            <a:r>
              <a:rPr lang="en-US" sz="1200" kern="1200" dirty="0" smtClean="0">
                <a:solidFill>
                  <a:schemeClr val="tx1"/>
                </a:solidFill>
                <a:latin typeface="+mn-lt"/>
                <a:ea typeface="+mn-ea"/>
                <a:cs typeface="+mn-cs"/>
              </a:rPr>
              <a:t>.</a:t>
            </a:r>
            <a:endParaRPr lang="en-US" dirty="0"/>
          </a:p>
        </p:txBody>
      </p:sp>
      <p:sp>
        <p:nvSpPr>
          <p:cNvPr id="4" name="عنصر نائب لرقم الشريحة 3"/>
          <p:cNvSpPr>
            <a:spLocks noGrp="1"/>
          </p:cNvSpPr>
          <p:nvPr>
            <p:ph type="sldNum" sz="quarter" idx="10"/>
          </p:nvPr>
        </p:nvSpPr>
        <p:spPr/>
        <p:txBody>
          <a:bodyPr/>
          <a:lstStyle/>
          <a:p>
            <a:fld id="{7C9703B5-9590-49C0-95AD-D0B33F7D3665}" type="slidenum">
              <a:rPr lang="en-US" smtClean="0"/>
              <a:pPr/>
              <a:t>86</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All modern irreversible hydrocolloid impression materials have an accelerator incorporated into the powder and no longer need to be treated with a fixing solution.</a:t>
            </a:r>
            <a:endParaRPr lang="en-US" dirty="0"/>
          </a:p>
        </p:txBody>
      </p:sp>
      <p:sp>
        <p:nvSpPr>
          <p:cNvPr id="4" name="عنصر نائب لرقم الشريحة 3"/>
          <p:cNvSpPr>
            <a:spLocks noGrp="1"/>
          </p:cNvSpPr>
          <p:nvPr>
            <p:ph type="sldNum" sz="quarter" idx="10"/>
          </p:nvPr>
        </p:nvSpPr>
        <p:spPr/>
        <p:txBody>
          <a:bodyPr/>
          <a:lstStyle/>
          <a:p>
            <a:fld id="{DE4E1831-9122-4AC6-B93F-AF49D8BFF018}" type="slidenum">
              <a:rPr lang="en-US" smtClean="0"/>
              <a:pPr/>
              <a:t>23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No philosophical difference in the requirement of support and coverage by bases of distal extension RPDs and complete dentures, either maxillary or </a:t>
            </a:r>
            <a:r>
              <a:rPr lang="en-US" dirty="0" err="1" smtClean="0"/>
              <a:t>mandibular</a:t>
            </a:r>
            <a:r>
              <a:rPr lang="en-US" dirty="0" smtClean="0"/>
              <a:t>, because the objective of maximum support is the same</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44E75BEE-1362-46C9-8D9C-3EB29299987E}" type="slidenum">
              <a:rPr lang="en-US" smtClean="0"/>
              <a:pPr/>
              <a:t>90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4E75BEE-1362-46C9-8D9C-3EB29299987E}" type="slidenum">
              <a:rPr lang="en-US" smtClean="0"/>
              <a:pPr/>
              <a:t>91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Use of a disclosing media to identify interferences to completely seating the removable partial denture framework</a:t>
            </a:r>
            <a:endParaRPr lang="en-US" dirty="0"/>
          </a:p>
        </p:txBody>
      </p:sp>
      <p:sp>
        <p:nvSpPr>
          <p:cNvPr id="4" name="Slide Number Placeholder 3"/>
          <p:cNvSpPr>
            <a:spLocks noGrp="1"/>
          </p:cNvSpPr>
          <p:nvPr>
            <p:ph type="sldNum" sz="quarter" idx="10"/>
          </p:nvPr>
        </p:nvSpPr>
        <p:spPr/>
        <p:txBody>
          <a:bodyPr/>
          <a:lstStyle/>
          <a:p>
            <a:fld id="{44E75BEE-1362-46C9-8D9C-3EB29299987E}" type="slidenum">
              <a:rPr lang="en-US" smtClean="0"/>
              <a:pPr/>
              <a:t>93</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4E75BEE-1362-46C9-8D9C-3EB29299987E}" type="slidenum">
              <a:rPr lang="en-US" smtClean="0"/>
              <a:pPr/>
              <a:t>94</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All regions of cast that will be contacted by </a:t>
            </a:r>
            <a:r>
              <a:rPr lang="en-US" sz="1200" kern="1200" baseline="0" dirty="0" err="1" smtClean="0">
                <a:solidFill>
                  <a:schemeClr val="tx1"/>
                </a:solidFill>
                <a:latin typeface="+mn-lt"/>
                <a:ea typeface="+mn-ea"/>
                <a:cs typeface="+mn-cs"/>
              </a:rPr>
              <a:t>autopolymerizing</a:t>
            </a:r>
            <a:r>
              <a:rPr lang="en-US" sz="1200" kern="1200" baseline="0" dirty="0" smtClean="0">
                <a:solidFill>
                  <a:schemeClr val="tx1"/>
                </a:solidFill>
                <a:latin typeface="+mn-lt"/>
                <a:ea typeface="+mn-ea"/>
                <a:cs typeface="+mn-cs"/>
              </a:rPr>
              <a:t> acrylic resin or VLC resin are painted with tinfoil substitute (</a:t>
            </a:r>
            <a:r>
              <a:rPr lang="en-US" sz="1200" kern="1200" baseline="0" dirty="0" err="1" smtClean="0">
                <a:solidFill>
                  <a:schemeClr val="tx1"/>
                </a:solidFill>
                <a:latin typeface="+mn-lt"/>
                <a:ea typeface="+mn-ea"/>
                <a:cs typeface="+mn-cs"/>
              </a:rPr>
              <a:t>Alcote</a:t>
            </a:r>
            <a:r>
              <a:rPr lang="en-US" sz="1200" kern="1200" baseline="0" dirty="0" smtClean="0">
                <a:solidFill>
                  <a:schemeClr val="tx1"/>
                </a:solidFill>
                <a:latin typeface="+mn-lt"/>
                <a:ea typeface="+mn-ea"/>
                <a:cs typeface="+mn-cs"/>
              </a:rPr>
              <a:t>) or model release agent (MRA). A sheet of VLC resin material is adapted to cast and over the framework with finger pressure. Excess material over borders of cast is removed with sharp knife while material is still soft. </a:t>
            </a:r>
          </a:p>
          <a:p>
            <a:r>
              <a:rPr lang="en-US" sz="1200" kern="1200" baseline="0" dirty="0" smtClean="0">
                <a:solidFill>
                  <a:schemeClr val="tx1"/>
                </a:solidFill>
                <a:latin typeface="+mn-lt"/>
                <a:ea typeface="+mn-ea"/>
                <a:cs typeface="+mn-cs"/>
              </a:rPr>
              <a:t>Holes will be placed in trays corresponding to crest of residual ridge and </a:t>
            </a:r>
            <a:r>
              <a:rPr lang="en-US" sz="1200" kern="1200" baseline="0" dirty="0" err="1" smtClean="0">
                <a:solidFill>
                  <a:schemeClr val="tx1"/>
                </a:solidFill>
                <a:latin typeface="+mn-lt"/>
                <a:ea typeface="+mn-ea"/>
                <a:cs typeface="+mn-cs"/>
              </a:rPr>
              <a:t>retromolar</a:t>
            </a:r>
            <a:r>
              <a:rPr lang="en-US" sz="1200" kern="1200" baseline="0" dirty="0" smtClean="0">
                <a:solidFill>
                  <a:schemeClr val="tx1"/>
                </a:solidFill>
                <a:latin typeface="+mn-lt"/>
                <a:ea typeface="+mn-ea"/>
                <a:cs typeface="+mn-cs"/>
              </a:rPr>
              <a:t> pads to allow escape of excess impression material when impression is made. Holes should not be placed in trays in </a:t>
            </a:r>
            <a:r>
              <a:rPr lang="en-US" sz="1200" kern="1200" baseline="0" dirty="0" err="1" smtClean="0">
                <a:solidFill>
                  <a:schemeClr val="tx1"/>
                </a:solidFill>
                <a:latin typeface="+mn-lt"/>
                <a:ea typeface="+mn-ea"/>
                <a:cs typeface="+mn-cs"/>
              </a:rPr>
              <a:t>buccal</a:t>
            </a:r>
            <a:r>
              <a:rPr lang="en-US" sz="1200" kern="1200" baseline="0" dirty="0" smtClean="0">
                <a:solidFill>
                  <a:schemeClr val="tx1"/>
                </a:solidFill>
                <a:latin typeface="+mn-lt"/>
                <a:ea typeface="+mn-ea"/>
                <a:cs typeface="+mn-cs"/>
              </a:rPr>
              <a:t> shelf areas</a:t>
            </a:r>
            <a:endParaRPr lang="en-US" dirty="0"/>
          </a:p>
        </p:txBody>
      </p:sp>
      <p:sp>
        <p:nvSpPr>
          <p:cNvPr id="4" name="Slide Number Placeholder 3"/>
          <p:cNvSpPr>
            <a:spLocks noGrp="1"/>
          </p:cNvSpPr>
          <p:nvPr>
            <p:ph type="sldNum" sz="quarter" idx="10"/>
          </p:nvPr>
        </p:nvSpPr>
        <p:spPr/>
        <p:txBody>
          <a:bodyPr/>
          <a:lstStyle/>
          <a:p>
            <a:fld id="{44E75BEE-1362-46C9-8D9C-3EB29299987E}" type="slidenum">
              <a:rPr lang="en-US" smtClean="0"/>
              <a:pPr/>
              <a:t>95</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4E75BEE-1362-46C9-8D9C-3EB29299987E}" type="slidenum">
              <a:rPr lang="en-US" smtClean="0"/>
              <a:pPr/>
              <a:t>96</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4E75BEE-1362-46C9-8D9C-3EB29299987E}" type="slidenum">
              <a:rPr lang="en-US" smtClean="0"/>
              <a:pPr/>
              <a:t>97</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4E75BEE-1362-46C9-8D9C-3EB29299987E}" type="slidenum">
              <a:rPr lang="en-US" smtClean="0"/>
              <a:pPr/>
              <a:t>98</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4E75BEE-1362-46C9-8D9C-3EB29299987E}" type="slidenum">
              <a:rPr lang="en-US" smtClean="0"/>
              <a:pPr/>
              <a:t>99</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4E75BEE-1362-46C9-8D9C-3EB29299987E}" type="slidenum">
              <a:rPr lang="en-US" smtClean="0"/>
              <a:pPr/>
              <a:t>100</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Mixing time: 1 min</a:t>
            </a:r>
          </a:p>
          <a:p>
            <a:r>
              <a:rPr lang="en-US" sz="1200" kern="1200" baseline="0" dirty="0" smtClean="0">
                <a:solidFill>
                  <a:schemeClr val="tx1"/>
                </a:solidFill>
                <a:latin typeface="+mn-lt"/>
                <a:ea typeface="+mn-ea"/>
                <a:cs typeface="+mn-cs"/>
              </a:rPr>
              <a:t>Setting time: 2 -4.5 </a:t>
            </a:r>
            <a:r>
              <a:rPr lang="en-US" sz="1200" kern="1200" baseline="0" dirty="0" err="1" smtClean="0">
                <a:solidFill>
                  <a:schemeClr val="tx1"/>
                </a:solidFill>
                <a:latin typeface="+mn-lt"/>
                <a:ea typeface="+mn-ea"/>
                <a:cs typeface="+mn-cs"/>
              </a:rPr>
              <a:t>mins</a:t>
            </a:r>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Fast set:  1-2 </a:t>
            </a:r>
            <a:r>
              <a:rPr lang="en-US" sz="1200" kern="1200" baseline="0" dirty="0" err="1" smtClean="0">
                <a:solidFill>
                  <a:schemeClr val="tx1"/>
                </a:solidFill>
                <a:latin typeface="+mn-lt"/>
                <a:ea typeface="+mn-ea"/>
                <a:cs typeface="+mn-cs"/>
              </a:rPr>
              <a:t>mins</a:t>
            </a:r>
            <a:endParaRPr lang="en-US" sz="1200" kern="1200" baseline="0" dirty="0" smtClean="0">
              <a:solidFill>
                <a:schemeClr val="tx1"/>
              </a:solidFill>
              <a:latin typeface="+mn-lt"/>
              <a:ea typeface="+mn-ea"/>
              <a:cs typeface="+mn-cs"/>
            </a:endParaRPr>
          </a:p>
          <a:p>
            <a:endParaRPr lang="en-US" sz="1200" kern="1200" baseline="0" dirty="0" smtClean="0">
              <a:solidFill>
                <a:schemeClr val="tx1"/>
              </a:solidFill>
              <a:latin typeface="+mn-lt"/>
              <a:ea typeface="+mn-ea"/>
              <a:cs typeface="+mn-cs"/>
            </a:endParaRP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Do not alter powder liquid ratio to change setting time </a:t>
            </a:r>
          </a:p>
          <a:p>
            <a:endParaRPr lang="en-US" dirty="0"/>
          </a:p>
        </p:txBody>
      </p:sp>
      <p:sp>
        <p:nvSpPr>
          <p:cNvPr id="4" name="عنصر نائب لرقم الشريحة 3"/>
          <p:cNvSpPr>
            <a:spLocks noGrp="1"/>
          </p:cNvSpPr>
          <p:nvPr>
            <p:ph type="sldNum" sz="quarter" idx="10"/>
          </p:nvPr>
        </p:nvSpPr>
        <p:spPr/>
        <p:txBody>
          <a:bodyPr/>
          <a:lstStyle/>
          <a:p>
            <a:fld id="{DE4E1831-9122-4AC6-B93F-AF49D8BFF018}" type="slidenum">
              <a:rPr lang="en-US" smtClean="0"/>
              <a:pPr/>
              <a:t>24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4E75BEE-1362-46C9-8D9C-3EB29299987E}" type="slidenum">
              <a:rPr lang="en-US" smtClean="0"/>
              <a:pPr/>
              <a:t>101</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4E75BEE-1362-46C9-8D9C-3EB29299987E}" type="slidenum">
              <a:rPr lang="en-US" smtClean="0"/>
              <a:pPr/>
              <a:t>102</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4E75BEE-1362-46C9-8D9C-3EB29299987E}" type="slidenum">
              <a:rPr lang="en-US" smtClean="0"/>
              <a:pPr/>
              <a:t>103</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4E75BEE-1362-46C9-8D9C-3EB29299987E}" type="slidenum">
              <a:rPr lang="en-US" smtClean="0"/>
              <a:pPr/>
              <a:t>104</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4E75BEE-1362-46C9-8D9C-3EB29299987E}" type="slidenum">
              <a:rPr lang="en-US" smtClean="0"/>
              <a:pPr/>
              <a:t>106</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t>Because  a common clinical finding in the</a:t>
            </a:r>
            <a:r>
              <a:rPr lang="en-US" sz="1200" baseline="0" dirty="0" smtClean="0"/>
              <a:t> </a:t>
            </a:r>
            <a:r>
              <a:rPr lang="en-US" sz="1200" baseline="0" dirty="0" err="1" smtClean="0"/>
              <a:t>mandibular</a:t>
            </a:r>
            <a:r>
              <a:rPr lang="en-US" sz="1200" baseline="0" dirty="0" smtClean="0"/>
              <a:t> distal extension cases</a:t>
            </a:r>
            <a:r>
              <a:rPr lang="en-US" sz="1200" dirty="0" smtClean="0"/>
              <a:t> is a greater variation in tissue mobility and tissue distortion or </a:t>
            </a:r>
            <a:r>
              <a:rPr lang="en-US" sz="1200" dirty="0" err="1" smtClean="0"/>
              <a:t>displaceability</a:t>
            </a:r>
            <a:r>
              <a:rPr lang="en-US" sz="1200" dirty="0" smtClean="0"/>
              <a:t>, which necessitates some selective tissue placement to obtain the desired support from this tissue. This variability in tissue mobility is probably related to the pattern of </a:t>
            </a:r>
            <a:r>
              <a:rPr lang="en-US" sz="1200" dirty="0" err="1" smtClean="0"/>
              <a:t>mandibular</a:t>
            </a:r>
            <a:r>
              <a:rPr lang="en-US" sz="1200" dirty="0" smtClean="0"/>
              <a:t> residual ridge </a:t>
            </a:r>
            <a:r>
              <a:rPr lang="en-US" sz="1200" dirty="0" err="1" smtClean="0"/>
              <a:t>resorption</a:t>
            </a:r>
            <a:r>
              <a:rPr lang="en-US" sz="1200" dirty="0" smtClean="0"/>
              <a:t>. </a:t>
            </a:r>
          </a:p>
          <a:p>
            <a:endParaRPr lang="en-US" sz="1100" dirty="0" smtClean="0"/>
          </a:p>
          <a:p>
            <a:endParaRPr lang="en-US" dirty="0"/>
          </a:p>
        </p:txBody>
      </p:sp>
      <p:sp>
        <p:nvSpPr>
          <p:cNvPr id="4" name="Slide Number Placeholder 3"/>
          <p:cNvSpPr>
            <a:spLocks noGrp="1"/>
          </p:cNvSpPr>
          <p:nvPr>
            <p:ph type="sldNum" sz="quarter" idx="10"/>
          </p:nvPr>
        </p:nvSpPr>
        <p:spPr/>
        <p:txBody>
          <a:bodyPr/>
          <a:lstStyle/>
          <a:p>
            <a:fld id="{44E75BEE-1362-46C9-8D9C-3EB29299987E}" type="slidenum">
              <a:rPr lang="en-US" smtClean="0"/>
              <a:pPr/>
              <a:t>107</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t>Because of the nature of the </a:t>
            </a:r>
            <a:r>
              <a:rPr lang="en-US" sz="1200" dirty="0" err="1" smtClean="0"/>
              <a:t>masticatory</a:t>
            </a:r>
            <a:r>
              <a:rPr lang="en-US" sz="1200" dirty="0" smtClean="0"/>
              <a:t> mucosa and the amount of firm palatal tissue present to provide soft tissue support. This tissue seldom requires placement to provide the required support. If excessive tissue mobility is present, it is often best managed by surgical resection as this is a primary supporting area.</a:t>
            </a:r>
          </a:p>
          <a:p>
            <a:endParaRPr lang="en-US" sz="1100" dirty="0"/>
          </a:p>
        </p:txBody>
      </p:sp>
      <p:sp>
        <p:nvSpPr>
          <p:cNvPr id="4" name="Slide Number Placeholder 3"/>
          <p:cNvSpPr>
            <a:spLocks noGrp="1"/>
          </p:cNvSpPr>
          <p:nvPr>
            <p:ph type="sldNum" sz="quarter" idx="10"/>
          </p:nvPr>
        </p:nvSpPr>
        <p:spPr/>
        <p:txBody>
          <a:bodyPr/>
          <a:lstStyle/>
          <a:p>
            <a:fld id="{44E75BEE-1362-46C9-8D9C-3EB29299987E}" type="slidenum">
              <a:rPr lang="en-US" smtClean="0"/>
              <a:pPr/>
              <a:t>108</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4E75BEE-1362-46C9-8D9C-3EB29299987E}" type="slidenum">
              <a:rPr lang="en-US" smtClean="0"/>
              <a:pPr/>
              <a:t>109</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4E75BEE-1362-46C9-8D9C-3EB29299987E}" type="slidenum">
              <a:rPr lang="en-US" smtClean="0"/>
              <a:pPr/>
              <a:t>110</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4E75BEE-1362-46C9-8D9C-3EB29299987E}" type="slidenum">
              <a:rPr lang="en-US" smtClean="0"/>
              <a:pPr/>
              <a:t>112</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This can be prevented by pouring the cast immediately or by first immersing the impression in a solution of accelerator, if an accelerator is not included in the formula.</a:t>
            </a:r>
            <a:endParaRPr lang="en-US" dirty="0"/>
          </a:p>
        </p:txBody>
      </p:sp>
      <p:sp>
        <p:nvSpPr>
          <p:cNvPr id="4" name="عنصر نائب لرقم الشريحة 3"/>
          <p:cNvSpPr>
            <a:spLocks noGrp="1"/>
          </p:cNvSpPr>
          <p:nvPr>
            <p:ph type="sldNum" sz="quarter" idx="10"/>
          </p:nvPr>
        </p:nvSpPr>
        <p:spPr/>
        <p:txBody>
          <a:bodyPr/>
          <a:lstStyle/>
          <a:p>
            <a:fld id="{44E75BEE-1362-46C9-8D9C-3EB29299987E}" type="slidenum">
              <a:rPr lang="en-US" smtClean="0"/>
              <a:pPr/>
              <a:t>28</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4E75BEE-1362-46C9-8D9C-3EB29299987E}" type="slidenum">
              <a:rPr lang="en-US" smtClean="0"/>
              <a:pPr/>
              <a:t>113</a:t>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Dotted portion outlines crest of residual ridge, which should be recorded in its anatomic form in impression procedures. Similarly, </a:t>
            </a:r>
            <a:r>
              <a:rPr lang="en-US" sz="1200" kern="1200" baseline="0" dirty="0" err="1" smtClean="0">
                <a:solidFill>
                  <a:schemeClr val="tx1"/>
                </a:solidFill>
                <a:latin typeface="+mn-lt"/>
                <a:ea typeface="+mn-ea"/>
                <a:cs typeface="+mn-cs"/>
              </a:rPr>
              <a:t>retromolar</a:t>
            </a:r>
            <a:r>
              <a:rPr lang="en-US" sz="1200" kern="1200" baseline="0" dirty="0" smtClean="0">
                <a:solidFill>
                  <a:schemeClr val="tx1"/>
                </a:solidFill>
                <a:latin typeface="+mn-lt"/>
                <a:ea typeface="+mn-ea"/>
                <a:cs typeface="+mn-cs"/>
              </a:rPr>
              <a:t> pads should not be displaced by impression. </a:t>
            </a:r>
            <a:r>
              <a:rPr lang="en-US" sz="1200" kern="1200" baseline="0" dirty="0" err="1" smtClean="0">
                <a:solidFill>
                  <a:schemeClr val="tx1"/>
                </a:solidFill>
                <a:latin typeface="+mn-lt"/>
                <a:ea typeface="+mn-ea"/>
                <a:cs typeface="+mn-cs"/>
              </a:rPr>
              <a:t>Buccal</a:t>
            </a:r>
            <a:r>
              <a:rPr lang="en-US" sz="1200" kern="1200" baseline="0" dirty="0" smtClean="0">
                <a:solidFill>
                  <a:schemeClr val="tx1"/>
                </a:solidFill>
                <a:latin typeface="+mn-lt"/>
                <a:ea typeface="+mn-ea"/>
                <a:cs typeface="+mn-cs"/>
              </a:rPr>
              <a:t> shelf regions (diagonal lines) serve as primary support and therefore additional pressures may be placed on these regions for vertical support of denture base. Lingual slopes of residual ridge (cross-hatched) may furnish some vertical support to restoration; however, these regions principally resist horizontal rotational tendencies of denture base and should be recorded by impression in </a:t>
            </a:r>
            <a:r>
              <a:rPr lang="en-US" sz="1200" kern="1200" baseline="0" dirty="0" err="1" smtClean="0">
                <a:solidFill>
                  <a:schemeClr val="tx1"/>
                </a:solidFill>
                <a:latin typeface="+mn-lt"/>
                <a:ea typeface="+mn-ea"/>
                <a:cs typeface="+mn-cs"/>
              </a:rPr>
              <a:t>undisplaced</a:t>
            </a:r>
            <a:r>
              <a:rPr lang="en-US" sz="1200" kern="1200" baseline="0" dirty="0" smtClean="0">
                <a:solidFill>
                  <a:schemeClr val="tx1"/>
                </a:solidFill>
                <a:latin typeface="+mn-lt"/>
                <a:ea typeface="+mn-ea"/>
                <a:cs typeface="+mn-cs"/>
              </a:rPr>
              <a:t> form.</a:t>
            </a:r>
            <a:endParaRPr lang="en-US" dirty="0"/>
          </a:p>
        </p:txBody>
      </p:sp>
      <p:sp>
        <p:nvSpPr>
          <p:cNvPr id="4" name="عنصر نائب لرقم الشريحة 3"/>
          <p:cNvSpPr>
            <a:spLocks noGrp="1"/>
          </p:cNvSpPr>
          <p:nvPr>
            <p:ph type="sldNum" sz="quarter" idx="10"/>
          </p:nvPr>
        </p:nvSpPr>
        <p:spPr/>
        <p:txBody>
          <a:bodyPr/>
          <a:lstStyle/>
          <a:p>
            <a:fld id="{44E75BEE-1362-46C9-8D9C-3EB29299987E}" type="slidenum">
              <a:rPr lang="en-US" smtClean="0"/>
              <a:pPr/>
              <a:t>114</a:t>
            </a:fld>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Crest of maxillary residual ridge (diagonal lines) is primary supporting region for maxillary distal extension denture base. </a:t>
            </a:r>
            <a:r>
              <a:rPr lang="en-US" sz="1200" kern="1200" baseline="0" dirty="0" err="1" smtClean="0">
                <a:solidFill>
                  <a:schemeClr val="tx1"/>
                </a:solidFill>
                <a:latin typeface="+mn-lt"/>
                <a:ea typeface="+mn-ea"/>
                <a:cs typeface="+mn-cs"/>
              </a:rPr>
              <a:t>Buccal</a:t>
            </a:r>
            <a:r>
              <a:rPr lang="en-US" sz="1200" kern="1200" baseline="0" dirty="0" smtClean="0">
                <a:solidFill>
                  <a:schemeClr val="tx1"/>
                </a:solidFill>
                <a:latin typeface="+mn-lt"/>
                <a:ea typeface="+mn-ea"/>
                <a:cs typeface="+mn-cs"/>
              </a:rPr>
              <a:t> and palatal slopes may furnish limited vertical support to denture base. It seems logical that their primary role is to counteract horizontal rotational tendencies of denture base. Dotted portion outlines incisive papilla and median palatal </a:t>
            </a:r>
            <a:r>
              <a:rPr lang="en-US" sz="1200" kern="1200" baseline="0" dirty="0" err="1" smtClean="0">
                <a:solidFill>
                  <a:schemeClr val="tx1"/>
                </a:solidFill>
                <a:latin typeface="+mn-lt"/>
                <a:ea typeface="+mn-ea"/>
                <a:cs typeface="+mn-cs"/>
              </a:rPr>
              <a:t>raphe</a:t>
            </a:r>
            <a:r>
              <a:rPr lang="en-US" sz="1200" kern="1200" baseline="0" dirty="0" smtClean="0">
                <a:solidFill>
                  <a:schemeClr val="tx1"/>
                </a:solidFill>
                <a:latin typeface="+mn-lt"/>
                <a:ea typeface="+mn-ea"/>
                <a:cs typeface="+mn-cs"/>
              </a:rPr>
              <a:t>. Relief must be provided for these regions, especially if tissues covering palatal </a:t>
            </a:r>
            <a:r>
              <a:rPr lang="en-US" sz="1200" kern="1200" baseline="0" dirty="0" err="1" smtClean="0">
                <a:solidFill>
                  <a:schemeClr val="tx1"/>
                </a:solidFill>
                <a:latin typeface="+mn-lt"/>
                <a:ea typeface="+mn-ea"/>
                <a:cs typeface="+mn-cs"/>
              </a:rPr>
              <a:t>raphe</a:t>
            </a:r>
            <a:r>
              <a:rPr lang="en-US" sz="1200" kern="1200" baseline="0" dirty="0" smtClean="0">
                <a:solidFill>
                  <a:schemeClr val="tx1"/>
                </a:solidFill>
                <a:latin typeface="+mn-lt"/>
                <a:ea typeface="+mn-ea"/>
                <a:cs typeface="+mn-cs"/>
              </a:rPr>
              <a:t> are less displaceable than those covering crest of residual ridge.</a:t>
            </a:r>
            <a:endParaRPr lang="en-US" dirty="0"/>
          </a:p>
        </p:txBody>
      </p:sp>
      <p:sp>
        <p:nvSpPr>
          <p:cNvPr id="4" name="عنصر نائب لرقم الشريحة 3"/>
          <p:cNvSpPr>
            <a:spLocks noGrp="1"/>
          </p:cNvSpPr>
          <p:nvPr>
            <p:ph type="sldNum" sz="quarter" idx="10"/>
          </p:nvPr>
        </p:nvSpPr>
        <p:spPr/>
        <p:txBody>
          <a:bodyPr/>
          <a:lstStyle/>
          <a:p>
            <a:fld id="{44E75BEE-1362-46C9-8D9C-3EB29299987E}" type="slidenum">
              <a:rPr lang="en-US" smtClean="0"/>
              <a:pPr/>
              <a:t>115</a:t>
            </a:fld>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The broader the residual ridge coverage, the greater the distribution of the load, which results in less load per unit area. A denture base should cover as much of the residual ridge as possible and be extended the maximum amount within the physiological tolerance of the limiting border structures or tissue.</a:t>
            </a:r>
            <a:endParaRPr lang="en-US" dirty="0" smtClean="0"/>
          </a:p>
          <a:p>
            <a:endParaRPr lang="en-US" dirty="0"/>
          </a:p>
        </p:txBody>
      </p:sp>
      <p:sp>
        <p:nvSpPr>
          <p:cNvPr id="4" name="عنصر نائب لرقم الشريحة 3"/>
          <p:cNvSpPr>
            <a:spLocks noGrp="1"/>
          </p:cNvSpPr>
          <p:nvPr>
            <p:ph type="sldNum" sz="quarter" idx="10"/>
          </p:nvPr>
        </p:nvSpPr>
        <p:spPr/>
        <p:txBody>
          <a:bodyPr/>
          <a:lstStyle/>
          <a:p>
            <a:fld id="{44E75BEE-1362-46C9-8D9C-3EB29299987E}" type="slidenum">
              <a:rPr lang="en-US" smtClean="0"/>
              <a:pPr/>
              <a:t>117</a:t>
            </a:fld>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r>
              <a:rPr lang="en-US" sz="1200" b="1" kern="1200" baseline="0" dirty="0" smtClean="0">
                <a:solidFill>
                  <a:schemeClr val="tx1"/>
                </a:solidFill>
                <a:latin typeface="+mn-lt"/>
                <a:ea typeface="+mn-ea"/>
                <a:cs typeface="+mn-cs"/>
              </a:rPr>
              <a:t> Total </a:t>
            </a:r>
            <a:r>
              <a:rPr lang="en-US" sz="1200" b="1" kern="1200" baseline="0" dirty="0" err="1" smtClean="0">
                <a:solidFill>
                  <a:schemeClr val="tx1"/>
                </a:solidFill>
                <a:latin typeface="+mn-lt"/>
                <a:ea typeface="+mn-ea"/>
                <a:cs typeface="+mn-cs"/>
              </a:rPr>
              <a:t>occlusal</a:t>
            </a:r>
            <a:r>
              <a:rPr lang="en-US" sz="1200" b="1" kern="1200" baseline="0" dirty="0" smtClean="0">
                <a:solidFill>
                  <a:schemeClr val="tx1"/>
                </a:solidFill>
                <a:latin typeface="+mn-lt"/>
                <a:ea typeface="+mn-ea"/>
                <a:cs typeface="+mn-cs"/>
              </a:rPr>
              <a:t> load applied may be reduced by using comparatively </a:t>
            </a:r>
            <a:r>
              <a:rPr lang="en-US" sz="1200" kern="1200" baseline="0" dirty="0" smtClean="0">
                <a:solidFill>
                  <a:schemeClr val="tx1"/>
                </a:solidFill>
                <a:latin typeface="+mn-lt"/>
                <a:ea typeface="+mn-ea"/>
                <a:cs typeface="+mn-cs"/>
              </a:rPr>
              <a:t>smaller posterior teeth represented by right-hand illustration.  Less muscular force will be required to penetrate food bolus with reduced </a:t>
            </a:r>
            <a:r>
              <a:rPr lang="en-US" sz="1200" kern="1200" baseline="0" dirty="0" err="1" smtClean="0">
                <a:solidFill>
                  <a:schemeClr val="tx1"/>
                </a:solidFill>
                <a:latin typeface="+mn-lt"/>
                <a:ea typeface="+mn-ea"/>
                <a:cs typeface="+mn-cs"/>
              </a:rPr>
              <a:t>occlusal</a:t>
            </a:r>
            <a:r>
              <a:rPr lang="en-US" sz="1200" kern="1200" baseline="0" dirty="0" smtClean="0">
                <a:solidFill>
                  <a:schemeClr val="tx1"/>
                </a:solidFill>
                <a:latin typeface="+mn-lt"/>
                <a:ea typeface="+mn-ea"/>
                <a:cs typeface="+mn-cs"/>
              </a:rPr>
              <a:t> table, thereby reducing forces to supporting oral structures.</a:t>
            </a:r>
            <a:endParaRPr lang="en-US" dirty="0"/>
          </a:p>
        </p:txBody>
      </p:sp>
      <p:sp>
        <p:nvSpPr>
          <p:cNvPr id="4" name="عنصر نائب لرقم الشريحة 3"/>
          <p:cNvSpPr>
            <a:spLocks noGrp="1"/>
          </p:cNvSpPr>
          <p:nvPr>
            <p:ph type="sldNum" sz="quarter" idx="10"/>
          </p:nvPr>
        </p:nvSpPr>
        <p:spPr/>
        <p:txBody>
          <a:bodyPr/>
          <a:lstStyle/>
          <a:p>
            <a:fld id="{44E75BEE-1362-46C9-8D9C-3EB29299987E}" type="slidenum">
              <a:rPr lang="en-US" smtClean="0"/>
              <a:pPr/>
              <a:t>120</a:t>
            </a:fld>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A denture base processed to the functional form is generally less irregular and has greater area coverage than</a:t>
            </a:r>
          </a:p>
          <a:p>
            <a:r>
              <a:rPr lang="en-US" sz="1200" kern="1200" baseline="0" dirty="0" smtClean="0">
                <a:solidFill>
                  <a:schemeClr val="tx1"/>
                </a:solidFill>
                <a:latin typeface="+mn-lt"/>
                <a:ea typeface="+mn-ea"/>
                <a:cs typeface="+mn-cs"/>
              </a:rPr>
              <a:t>does a denture base processed to the anatomic or resting form. Moreover, and of far greater significance, a denture base made to anatomic form exhibits less stability under rotating and/or </a:t>
            </a:r>
            <a:r>
              <a:rPr lang="en-US" sz="1200" kern="1200" baseline="0" dirty="0" err="1" smtClean="0">
                <a:solidFill>
                  <a:schemeClr val="tx1"/>
                </a:solidFill>
                <a:latin typeface="+mn-lt"/>
                <a:ea typeface="+mn-ea"/>
                <a:cs typeface="+mn-cs"/>
              </a:rPr>
              <a:t>torquing</a:t>
            </a:r>
            <a:r>
              <a:rPr lang="en-US" sz="1200" kern="1200" baseline="0" dirty="0" smtClean="0">
                <a:solidFill>
                  <a:schemeClr val="tx1"/>
                </a:solidFill>
                <a:latin typeface="+mn-lt"/>
                <a:ea typeface="+mn-ea"/>
                <a:cs typeface="+mn-cs"/>
              </a:rPr>
              <a:t> forces than does a denture base processed to functional form and thus fails to maintain its </a:t>
            </a:r>
            <a:r>
              <a:rPr lang="en-US" sz="1200" kern="1200" baseline="0" dirty="0" err="1" smtClean="0">
                <a:solidFill>
                  <a:schemeClr val="tx1"/>
                </a:solidFill>
                <a:latin typeface="+mn-lt"/>
                <a:ea typeface="+mn-ea"/>
                <a:cs typeface="+mn-cs"/>
              </a:rPr>
              <a:t>occlusal</a:t>
            </a:r>
            <a:r>
              <a:rPr lang="en-US" sz="1200" kern="1200" baseline="0" dirty="0" smtClean="0">
                <a:solidFill>
                  <a:schemeClr val="tx1"/>
                </a:solidFill>
                <a:latin typeface="+mn-lt"/>
                <a:ea typeface="+mn-ea"/>
                <a:cs typeface="+mn-cs"/>
              </a:rPr>
              <a:t> relation with the opposing teeth.</a:t>
            </a:r>
            <a:endParaRPr lang="en-US" dirty="0"/>
          </a:p>
        </p:txBody>
      </p:sp>
      <p:sp>
        <p:nvSpPr>
          <p:cNvPr id="4" name="عنصر نائب لرقم الشريحة 3"/>
          <p:cNvSpPr>
            <a:spLocks noGrp="1"/>
          </p:cNvSpPr>
          <p:nvPr>
            <p:ph type="sldNum" sz="quarter" idx="10"/>
          </p:nvPr>
        </p:nvSpPr>
        <p:spPr/>
        <p:txBody>
          <a:bodyPr/>
          <a:lstStyle/>
          <a:p>
            <a:fld id="{44E75BEE-1362-46C9-8D9C-3EB29299987E}" type="slidenum">
              <a:rPr lang="en-US" smtClean="0"/>
              <a:pPr/>
              <a:t>121</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en-US" sz="1200" kern="1200" baseline="0" dirty="0" smtClean="0">
              <a:solidFill>
                <a:schemeClr val="tx1"/>
              </a:solidFill>
              <a:latin typeface="+mn-lt"/>
              <a:ea typeface="+mn-ea"/>
              <a:cs typeface="+mn-cs"/>
            </a:endParaRP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Non-Aqueous </a:t>
            </a:r>
            <a:r>
              <a:rPr lang="en-US" sz="1200" kern="1200" baseline="0" dirty="0" err="1" smtClean="0">
                <a:solidFill>
                  <a:schemeClr val="tx1"/>
                </a:solidFill>
                <a:latin typeface="+mn-lt"/>
                <a:ea typeface="+mn-ea"/>
                <a:cs typeface="+mn-cs"/>
              </a:rPr>
              <a:t>Elastomers</a:t>
            </a:r>
            <a:r>
              <a:rPr lang="en-US" sz="1200" kern="1200" baseline="0" dirty="0" smtClean="0">
                <a:solidFill>
                  <a:schemeClr val="tx1"/>
                </a:solidFill>
                <a:latin typeface="+mn-lt"/>
                <a:ea typeface="+mn-ea"/>
                <a:cs typeface="+mn-cs"/>
              </a:rPr>
              <a:t>:</a:t>
            </a:r>
          </a:p>
          <a:p>
            <a:r>
              <a:rPr lang="en-US" sz="1200" kern="1200" baseline="0" dirty="0" err="1" smtClean="0">
                <a:solidFill>
                  <a:schemeClr val="tx1"/>
                </a:solidFill>
                <a:latin typeface="+mn-lt"/>
                <a:ea typeface="+mn-ea"/>
                <a:cs typeface="+mn-cs"/>
              </a:rPr>
              <a:t>Polysulfides</a:t>
            </a:r>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Condensation Silicones</a:t>
            </a:r>
          </a:p>
          <a:p>
            <a:r>
              <a:rPr lang="en-US" sz="1200" kern="1200" baseline="0" dirty="0" smtClean="0">
                <a:solidFill>
                  <a:schemeClr val="tx1"/>
                </a:solidFill>
                <a:latin typeface="+mn-lt"/>
                <a:ea typeface="+mn-ea"/>
                <a:cs typeface="+mn-cs"/>
              </a:rPr>
              <a:t>Addition Curing Silicones</a:t>
            </a:r>
          </a:p>
          <a:p>
            <a:r>
              <a:rPr lang="en-US" sz="1200" kern="1200" baseline="0" dirty="0" err="1" smtClean="0">
                <a:solidFill>
                  <a:schemeClr val="tx1"/>
                </a:solidFill>
                <a:latin typeface="+mn-lt"/>
                <a:ea typeface="+mn-ea"/>
                <a:cs typeface="+mn-cs"/>
              </a:rPr>
              <a:t>Polyethers</a:t>
            </a:r>
            <a:endParaRPr lang="en-US" sz="1200" kern="1200" baseline="0" dirty="0" smtClean="0">
              <a:solidFill>
                <a:schemeClr val="tx1"/>
              </a:solidFill>
              <a:latin typeface="+mn-lt"/>
              <a:ea typeface="+mn-ea"/>
              <a:cs typeface="+mn-cs"/>
            </a:endParaRPr>
          </a:p>
          <a:p>
            <a:endParaRPr lang="en-US" dirty="0"/>
          </a:p>
        </p:txBody>
      </p:sp>
      <p:sp>
        <p:nvSpPr>
          <p:cNvPr id="4" name="عنصر نائب لرقم الشريحة 3"/>
          <p:cNvSpPr>
            <a:spLocks noGrp="1"/>
          </p:cNvSpPr>
          <p:nvPr>
            <p:ph type="sldNum" sz="quarter" idx="10"/>
          </p:nvPr>
        </p:nvSpPr>
        <p:spPr/>
        <p:txBody>
          <a:bodyPr/>
          <a:lstStyle/>
          <a:p>
            <a:fld id="{DE4E1831-9122-4AC6-B93F-AF49D8BFF018}" type="slidenum">
              <a:rPr lang="en-US" smtClean="0"/>
              <a:pPr/>
              <a:t>29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Offensive odor, </a:t>
            </a:r>
          </a:p>
          <a:p>
            <a:r>
              <a:rPr lang="en-US" sz="1200" kern="1200" baseline="0" dirty="0" smtClean="0">
                <a:solidFill>
                  <a:schemeClr val="tx1"/>
                </a:solidFill>
                <a:latin typeface="+mn-lt"/>
                <a:ea typeface="+mn-ea"/>
                <a:cs typeface="+mn-cs"/>
              </a:rPr>
              <a:t>Water accelerates the setting reaction</a:t>
            </a:r>
          </a:p>
          <a:p>
            <a:r>
              <a:rPr lang="en-US" sz="1200" kern="1200" baseline="0" dirty="0" smtClean="0">
                <a:solidFill>
                  <a:schemeClr val="tx1"/>
                </a:solidFill>
                <a:latin typeface="+mn-lt"/>
                <a:ea typeface="+mn-ea"/>
                <a:cs typeface="+mn-cs"/>
              </a:rPr>
              <a:t>Heat accelerates the setting reaction</a:t>
            </a:r>
          </a:p>
          <a:p>
            <a:endParaRPr lang="en-US" dirty="0"/>
          </a:p>
        </p:txBody>
      </p:sp>
      <p:sp>
        <p:nvSpPr>
          <p:cNvPr id="4" name="عنصر نائب لرقم الشريحة 3"/>
          <p:cNvSpPr>
            <a:spLocks noGrp="1"/>
          </p:cNvSpPr>
          <p:nvPr>
            <p:ph type="sldNum" sz="quarter" idx="10"/>
          </p:nvPr>
        </p:nvSpPr>
        <p:spPr/>
        <p:txBody>
          <a:bodyPr/>
          <a:lstStyle/>
          <a:p>
            <a:fld id="{DE4E1831-9122-4AC6-B93F-AF49D8BFF018}" type="slidenum">
              <a:rPr lang="en-US" smtClean="0"/>
              <a:pPr/>
              <a:t>31</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t>
            </a:r>
            <a:r>
              <a:rPr lang="en-US" dirty="0" err="1" smtClean="0"/>
              <a:t>Thixotropic</a:t>
            </a:r>
            <a:r>
              <a:rPr lang="en-US" dirty="0" smtClean="0"/>
              <a:t> (flow readily when stressed –when the tray is seated) and cease to flow thereafter; so produces good surface detail of hard and soft tissue without drawing back into the throat and make them </a:t>
            </a:r>
            <a:r>
              <a:rPr lang="en-US" dirty="0" smtClean="0">
                <a:latin typeface="Times New Roman" pitchFamily="26" charset="0"/>
                <a:cs typeface="Times New Roman" pitchFamily="26" charset="0"/>
              </a:rPr>
              <a:t>useful for border molding procedures</a:t>
            </a:r>
          </a:p>
          <a:p>
            <a:endParaRPr lang="en-US" dirty="0"/>
          </a:p>
        </p:txBody>
      </p:sp>
      <p:sp>
        <p:nvSpPr>
          <p:cNvPr id="4" name="عنصر نائب لرقم الشريحة 3"/>
          <p:cNvSpPr>
            <a:spLocks noGrp="1"/>
          </p:cNvSpPr>
          <p:nvPr>
            <p:ph type="sldNum" sz="quarter" idx="10"/>
          </p:nvPr>
        </p:nvSpPr>
        <p:spPr/>
        <p:txBody>
          <a:bodyPr/>
          <a:lstStyle/>
          <a:p>
            <a:fld id="{DE4E1831-9122-4AC6-B93F-AF49D8BFF018}" type="slidenum">
              <a:rPr lang="en-US" smtClean="0"/>
              <a:pPr/>
              <a:t>34</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Select a suitable, sterilized, perforated or rim lock impression tray that is large enough to provide a 4- to 5-mm thickness of the impression material between the teeth and tissue, and the tray.</a:t>
            </a:r>
            <a:endParaRPr lang="en-US" dirty="0"/>
          </a:p>
        </p:txBody>
      </p:sp>
      <p:sp>
        <p:nvSpPr>
          <p:cNvPr id="4" name="عنصر نائب لرقم الشريحة 3"/>
          <p:cNvSpPr>
            <a:spLocks noGrp="1"/>
          </p:cNvSpPr>
          <p:nvPr>
            <p:ph type="sldNum" sz="quarter" idx="10"/>
          </p:nvPr>
        </p:nvSpPr>
        <p:spPr/>
        <p:txBody>
          <a:bodyPr/>
          <a:lstStyle/>
          <a:p>
            <a:fld id="{DE4E1831-9122-4AC6-B93F-AF49D8BFF018}" type="slidenum">
              <a:rPr lang="en-US" smtClean="0"/>
              <a:pPr/>
              <a:t>48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sp>
        <p:nvSpPr>
          <p:cNvPr id="89090" name="Rectangle 2"/>
          <p:cNvSpPr>
            <a:spLocks noChangeArrowheads="1"/>
          </p:cNvSpPr>
          <p:nvPr/>
        </p:nvSpPr>
        <p:spPr bwMode="auto">
          <a:xfrm>
            <a:off x="0" y="0"/>
            <a:ext cx="1085850" cy="6854825"/>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endParaRPr lang="en-US"/>
          </a:p>
        </p:txBody>
      </p:sp>
      <p:sp>
        <p:nvSpPr>
          <p:cNvPr id="89091" name="Rectangle 3"/>
          <p:cNvSpPr>
            <a:spLocks noGrp="1" noChangeArrowheads="1"/>
          </p:cNvSpPr>
          <p:nvPr>
            <p:ph type="ctrTitle" sz="quarter"/>
          </p:nvPr>
        </p:nvSpPr>
        <p:spPr>
          <a:xfrm>
            <a:off x="1143000" y="2286000"/>
            <a:ext cx="7772400" cy="1143000"/>
          </a:xfrm>
        </p:spPr>
        <p:txBody>
          <a:bodyPr/>
          <a:lstStyle>
            <a:lvl1pPr algn="ctr">
              <a:defRPr/>
            </a:lvl1pPr>
          </a:lstStyle>
          <a:p>
            <a:r>
              <a:rPr lang="ar-SA" smtClean="0"/>
              <a:t>انقر لتحرير نمط العنوان الرئيسي</a:t>
            </a:r>
            <a:endParaRPr lang="en-US"/>
          </a:p>
        </p:txBody>
      </p:sp>
      <p:sp>
        <p:nvSpPr>
          <p:cNvPr id="89092" name="Rectangle 4"/>
          <p:cNvSpPr>
            <a:spLocks noGrp="1" noChangeArrowheads="1"/>
          </p:cNvSpPr>
          <p:nvPr>
            <p:ph type="subTitle" sz="quarter" idx="1"/>
          </p:nvPr>
        </p:nvSpPr>
        <p:spPr>
          <a:xfrm>
            <a:off x="1828800" y="3886200"/>
            <a:ext cx="6400800" cy="1752600"/>
          </a:xfrm>
        </p:spPr>
        <p:txBody>
          <a:bodyPr/>
          <a:lstStyle>
            <a:lvl1pPr marL="0" indent="0" algn="ctr">
              <a:buFont typeface="Symbol" pitchFamily="1" charset="2"/>
              <a:buNone/>
              <a:defRPr i="1">
                <a:solidFill>
                  <a:srgbClr val="FFFFFF"/>
                </a:solidFill>
              </a:defRPr>
            </a:lvl1pPr>
          </a:lstStyle>
          <a:p>
            <a:r>
              <a:rPr lang="ar-SA" smtClean="0"/>
              <a:t>انقر لتحرير نمط العنوان الثانوي الرئيسي</a:t>
            </a:r>
            <a:endParaRPr lang="en-US"/>
          </a:p>
        </p:txBody>
      </p:sp>
    </p:spTree>
  </p:cSld>
  <p:clrMapOvr>
    <a:masterClrMapping/>
  </p:clrMapOvr>
  <p:transition spd="med">
    <p:wedg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Tree>
  </p:cSld>
  <p:clrMapOvr>
    <a:masterClrMapping/>
  </p:clrMapOvr>
  <p:transition spd="med">
    <p:wedg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978650" y="609600"/>
            <a:ext cx="1944688" cy="5486400"/>
          </a:xfrm>
        </p:spPr>
        <p:txBody>
          <a:bodyPr vert="eaVert"/>
          <a:lstStyle/>
          <a:p>
            <a:r>
              <a:rPr lang="ar-SA" smtClean="0"/>
              <a:t>انقر لتحرير نمط العنوان الرئيسي</a:t>
            </a:r>
            <a:endParaRPr lang="en-US"/>
          </a:p>
        </p:txBody>
      </p:sp>
      <p:sp>
        <p:nvSpPr>
          <p:cNvPr id="3" name="عنصر نائب للعنوان العمودي 2"/>
          <p:cNvSpPr>
            <a:spLocks noGrp="1"/>
          </p:cNvSpPr>
          <p:nvPr>
            <p:ph type="body" orient="vert" idx="1"/>
          </p:nvPr>
        </p:nvSpPr>
        <p:spPr>
          <a:xfrm>
            <a:off x="1143000" y="609600"/>
            <a:ext cx="5683250" cy="5486400"/>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Tree>
  </p:cSld>
  <p:clrMapOvr>
    <a:masterClrMapping/>
  </p:clrMapOvr>
  <p:transition spd="med">
    <p:wedg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Tree>
  </p:cSld>
  <p:clrMapOvr>
    <a:masterClrMapping/>
  </p:clrMapOvr>
  <p:transition spd="med">
    <p:wedg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l">
              <a:defRPr sz="4000" b="1" cap="all"/>
            </a:lvl1p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ar-SA" smtClean="0"/>
              <a:t>انقر لتحرير أنماط النص الرئيسي</a:t>
            </a:r>
          </a:p>
        </p:txBody>
      </p:sp>
    </p:spTree>
  </p:cSld>
  <p:clrMapOvr>
    <a:masterClrMapping/>
  </p:clrMapOvr>
  <p:transition spd="med">
    <p:wedg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محتوى 2"/>
          <p:cNvSpPr>
            <a:spLocks noGrp="1"/>
          </p:cNvSpPr>
          <p:nvPr>
            <p:ph sz="half" idx="1"/>
          </p:nvPr>
        </p:nvSpPr>
        <p:spPr>
          <a:xfrm>
            <a:off x="1150938"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محتوى 3"/>
          <p:cNvSpPr>
            <a:spLocks noGrp="1"/>
          </p:cNvSpPr>
          <p:nvPr>
            <p:ph sz="half" idx="2"/>
          </p:nvPr>
        </p:nvSpPr>
        <p:spPr>
          <a:xfrm>
            <a:off x="5113338"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Tree>
  </p:cSld>
  <p:clrMapOvr>
    <a:masterClrMapping/>
  </p:clrMapOvr>
  <p:transition spd="med">
    <p:wedg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143000"/>
          </a:xfrm>
        </p:spPr>
        <p:txBody>
          <a:bodyPr/>
          <a:lstStyle>
            <a:lvl1pPr>
              <a:defRPr/>
            </a:lvl1p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Tree>
  </p:cSld>
  <p:clrMapOvr>
    <a:masterClrMapping/>
  </p:clrMapOvr>
  <p:transition spd="med">
    <p:wedg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Tree>
  </p:cSld>
  <p:clrMapOvr>
    <a:masterClrMapping/>
  </p:clrMapOvr>
  <p:transition spd="med">
    <p:wedg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Tree>
  </p:cSld>
  <p:clrMapOvr>
    <a:masterClrMapping/>
  </p:clrMapOvr>
  <p:transition spd="med">
    <p:wedg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l">
              <a:defRPr sz="2000" b="1"/>
            </a:lvl1pPr>
          </a:lstStyle>
          <a:p>
            <a:r>
              <a:rPr lang="ar-SA" smtClean="0"/>
              <a:t>انقر لتحرير نمط العنوان الرئيسي</a:t>
            </a:r>
            <a:endParaRPr lang="en-US"/>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Tree>
  </p:cSld>
  <p:clrMapOvr>
    <a:masterClrMapping/>
  </p:clrMapOvr>
  <p:transition spd="med">
    <p:wedg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l">
              <a:defRPr sz="2000" b="1"/>
            </a:lvl1pPr>
          </a:lstStyle>
          <a:p>
            <a:r>
              <a:rPr lang="ar-SA" smtClean="0"/>
              <a:t>انقر لتحرير نمط العنوان الرئيسي</a:t>
            </a:r>
            <a:endParaRPr lang="en-US"/>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انقر فوق الرمز لإضافة صورة</a:t>
            </a:r>
            <a:endParaRPr lang="en-US"/>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Tree>
  </p:cSld>
  <p:clrMapOvr>
    <a:masterClrMapping/>
  </p:clrMapOvr>
  <p:transition spd="med">
    <p:wedg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100000">
              <a:schemeClr val="bg1"/>
            </a:gs>
          </a:gsLst>
          <a:lin ang="5400000" scaled="1"/>
        </a:gradFill>
        <a:effectLst/>
      </p:bgPr>
    </p:bg>
    <p:spTree>
      <p:nvGrpSpPr>
        <p:cNvPr id="1" name=""/>
        <p:cNvGrpSpPr/>
        <p:nvPr/>
      </p:nvGrpSpPr>
      <p:grpSpPr>
        <a:xfrm>
          <a:off x="0" y="0"/>
          <a:ext cx="0" cy="0"/>
          <a:chOff x="0" y="0"/>
          <a:chExt cx="0" cy="0"/>
        </a:xfrm>
      </p:grpSpPr>
      <p:sp>
        <p:nvSpPr>
          <p:cNvPr id="88066" name="Rectangle 2"/>
          <p:cNvSpPr>
            <a:spLocks noChangeArrowheads="1"/>
          </p:cNvSpPr>
          <p:nvPr/>
        </p:nvSpPr>
        <p:spPr bwMode="auto">
          <a:xfrm>
            <a:off x="0" y="0"/>
            <a:ext cx="1085850" cy="6854825"/>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endParaRPr lang="en-US"/>
          </a:p>
        </p:txBody>
      </p:sp>
      <p:sp>
        <p:nvSpPr>
          <p:cNvPr id="88067" name="Rectangle 3"/>
          <p:cNvSpPr>
            <a:spLocks noGrp="1" noChangeArrowheads="1"/>
          </p:cNvSpPr>
          <p:nvPr>
            <p:ph type="title"/>
          </p:nvPr>
        </p:nvSpPr>
        <p:spPr bwMode="auto">
          <a:xfrm>
            <a:off x="1143000" y="609600"/>
            <a:ext cx="7772400" cy="11430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ar-SA" smtClean="0"/>
              <a:t>انقر لتحرير نمط العنوان الرئيسي</a:t>
            </a:r>
            <a:endParaRPr lang="en-US" smtClean="0"/>
          </a:p>
        </p:txBody>
      </p:sp>
      <p:sp>
        <p:nvSpPr>
          <p:cNvPr id="88068" name="Rectangle 4"/>
          <p:cNvSpPr>
            <a:spLocks noGrp="1" noChangeArrowheads="1"/>
          </p:cNvSpPr>
          <p:nvPr>
            <p:ph type="body" idx="1"/>
          </p:nvPr>
        </p:nvSpPr>
        <p:spPr bwMode="auto">
          <a:xfrm>
            <a:off x="1150938" y="1981200"/>
            <a:ext cx="7772400" cy="4114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smtClean="0"/>
          </a:p>
        </p:txBody>
      </p:sp>
    </p:spTree>
  </p:cSld>
  <p:clrMap bg1="dk2" tx1="lt1" bg2="dk1"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spd="med">
    <p:wedge/>
  </p:transition>
  <p:hf hdr="0" ftr="0" dt="0"/>
  <p:txStyles>
    <p:titleStyle>
      <a:lvl1pPr algn="l" rtl="0" eaLnBrk="1" fontAlgn="base" hangingPunct="1">
        <a:spcBef>
          <a:spcPct val="0"/>
        </a:spcBef>
        <a:spcAft>
          <a:spcPct val="0"/>
        </a:spcAft>
        <a:defRPr sz="4400" b="1">
          <a:solidFill>
            <a:srgbClr val="FFFF00"/>
          </a:solidFill>
          <a:effectLst>
            <a:outerShdw blurRad="38100" dist="38100" dir="2700000" algn="tl">
              <a:srgbClr val="000000"/>
            </a:outerShdw>
          </a:effectLst>
          <a:latin typeface="+mj-lt"/>
          <a:ea typeface="+mj-ea"/>
          <a:cs typeface="+mj-cs"/>
        </a:defRPr>
      </a:lvl1pPr>
      <a:lvl2pPr algn="l" rtl="0" eaLnBrk="1" fontAlgn="base" hangingPunct="1">
        <a:spcBef>
          <a:spcPct val="0"/>
        </a:spcBef>
        <a:spcAft>
          <a:spcPct val="0"/>
        </a:spcAft>
        <a:defRPr sz="4400" b="1">
          <a:solidFill>
            <a:srgbClr val="FFFF00"/>
          </a:solidFill>
          <a:effectLst>
            <a:outerShdw blurRad="38100" dist="38100" dir="2700000" algn="tl">
              <a:srgbClr val="000000"/>
            </a:outerShdw>
          </a:effectLst>
          <a:latin typeface="Times" pitchFamily="1" charset="0"/>
        </a:defRPr>
      </a:lvl2pPr>
      <a:lvl3pPr algn="l" rtl="0" eaLnBrk="1" fontAlgn="base" hangingPunct="1">
        <a:spcBef>
          <a:spcPct val="0"/>
        </a:spcBef>
        <a:spcAft>
          <a:spcPct val="0"/>
        </a:spcAft>
        <a:defRPr sz="4400" b="1">
          <a:solidFill>
            <a:srgbClr val="FFFF00"/>
          </a:solidFill>
          <a:effectLst>
            <a:outerShdw blurRad="38100" dist="38100" dir="2700000" algn="tl">
              <a:srgbClr val="000000"/>
            </a:outerShdw>
          </a:effectLst>
          <a:latin typeface="Times" pitchFamily="1" charset="0"/>
        </a:defRPr>
      </a:lvl3pPr>
      <a:lvl4pPr algn="l" rtl="0" eaLnBrk="1" fontAlgn="base" hangingPunct="1">
        <a:spcBef>
          <a:spcPct val="0"/>
        </a:spcBef>
        <a:spcAft>
          <a:spcPct val="0"/>
        </a:spcAft>
        <a:defRPr sz="4400" b="1">
          <a:solidFill>
            <a:srgbClr val="FFFF00"/>
          </a:solidFill>
          <a:effectLst>
            <a:outerShdw blurRad="38100" dist="38100" dir="2700000" algn="tl">
              <a:srgbClr val="000000"/>
            </a:outerShdw>
          </a:effectLst>
          <a:latin typeface="Times" pitchFamily="1" charset="0"/>
        </a:defRPr>
      </a:lvl4pPr>
      <a:lvl5pPr algn="l" rtl="0" eaLnBrk="1" fontAlgn="base" hangingPunct="1">
        <a:spcBef>
          <a:spcPct val="0"/>
        </a:spcBef>
        <a:spcAft>
          <a:spcPct val="0"/>
        </a:spcAft>
        <a:defRPr sz="4400" b="1">
          <a:solidFill>
            <a:srgbClr val="FFFF00"/>
          </a:solidFill>
          <a:effectLst>
            <a:outerShdw blurRad="38100" dist="38100" dir="2700000" algn="tl">
              <a:srgbClr val="000000"/>
            </a:outerShdw>
          </a:effectLst>
          <a:latin typeface="Times" pitchFamily="1" charset="0"/>
        </a:defRPr>
      </a:lvl5pPr>
      <a:lvl6pPr marL="457200" algn="l" rtl="0" eaLnBrk="1" fontAlgn="base" hangingPunct="1">
        <a:spcBef>
          <a:spcPct val="0"/>
        </a:spcBef>
        <a:spcAft>
          <a:spcPct val="0"/>
        </a:spcAft>
        <a:defRPr sz="4400" b="1">
          <a:solidFill>
            <a:srgbClr val="FFFF00"/>
          </a:solidFill>
          <a:effectLst>
            <a:outerShdw blurRad="38100" dist="38100" dir="2700000" algn="tl">
              <a:srgbClr val="000000"/>
            </a:outerShdw>
          </a:effectLst>
          <a:latin typeface="Times" pitchFamily="1" charset="0"/>
        </a:defRPr>
      </a:lvl6pPr>
      <a:lvl7pPr marL="914400" algn="l" rtl="0" eaLnBrk="1" fontAlgn="base" hangingPunct="1">
        <a:spcBef>
          <a:spcPct val="0"/>
        </a:spcBef>
        <a:spcAft>
          <a:spcPct val="0"/>
        </a:spcAft>
        <a:defRPr sz="4400" b="1">
          <a:solidFill>
            <a:srgbClr val="FFFF00"/>
          </a:solidFill>
          <a:effectLst>
            <a:outerShdw blurRad="38100" dist="38100" dir="2700000" algn="tl">
              <a:srgbClr val="000000"/>
            </a:outerShdw>
          </a:effectLst>
          <a:latin typeface="Times" pitchFamily="1" charset="0"/>
        </a:defRPr>
      </a:lvl7pPr>
      <a:lvl8pPr marL="1371600" algn="l" rtl="0" eaLnBrk="1" fontAlgn="base" hangingPunct="1">
        <a:spcBef>
          <a:spcPct val="0"/>
        </a:spcBef>
        <a:spcAft>
          <a:spcPct val="0"/>
        </a:spcAft>
        <a:defRPr sz="4400" b="1">
          <a:solidFill>
            <a:srgbClr val="FFFF00"/>
          </a:solidFill>
          <a:effectLst>
            <a:outerShdw blurRad="38100" dist="38100" dir="2700000" algn="tl">
              <a:srgbClr val="000000"/>
            </a:outerShdw>
          </a:effectLst>
          <a:latin typeface="Times" pitchFamily="1" charset="0"/>
        </a:defRPr>
      </a:lvl8pPr>
      <a:lvl9pPr marL="1828800" algn="l" rtl="0" eaLnBrk="1" fontAlgn="base" hangingPunct="1">
        <a:spcBef>
          <a:spcPct val="0"/>
        </a:spcBef>
        <a:spcAft>
          <a:spcPct val="0"/>
        </a:spcAft>
        <a:defRPr sz="4400" b="1">
          <a:solidFill>
            <a:srgbClr val="FFFF00"/>
          </a:solidFill>
          <a:effectLst>
            <a:outerShdw blurRad="38100" dist="38100" dir="2700000" algn="tl">
              <a:srgbClr val="000000"/>
            </a:outerShdw>
          </a:effectLst>
          <a:latin typeface="Times" pitchFamily="1" charset="0"/>
        </a:defRPr>
      </a:lvl9pPr>
    </p:titleStyle>
    <p:bodyStyle>
      <a:lvl1pPr marL="342900" indent="-342900" algn="l" rtl="0" eaLnBrk="1" fontAlgn="base" hangingPunct="1">
        <a:spcBef>
          <a:spcPct val="20000"/>
        </a:spcBef>
        <a:spcAft>
          <a:spcPct val="0"/>
        </a:spcAft>
        <a:buClr>
          <a:srgbClr val="FFFF00"/>
        </a:buClr>
        <a:buFont typeface="Symbol" pitchFamily="1" charset="2"/>
        <a:buChar char="·"/>
        <a:defRPr sz="3200" b="1">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lr>
          <a:schemeClr val="tx1"/>
        </a:buClr>
        <a:buFont typeface="Symbol" pitchFamily="1" charset="2"/>
        <a:buChar char="-"/>
        <a:defRPr sz="3200" b="1">
          <a:solidFill>
            <a:srgbClr val="FFFF00"/>
          </a:solidFill>
          <a:effectLst>
            <a:outerShdw blurRad="38100" dist="38100" dir="2700000" algn="tl">
              <a:srgbClr val="000000"/>
            </a:outerShdw>
          </a:effectLst>
          <a:latin typeface="+mn-lt"/>
        </a:defRPr>
      </a:lvl2pPr>
      <a:lvl3pPr marL="1143000" indent="-228600" algn="l" rtl="0" eaLnBrk="1" fontAlgn="base" hangingPunct="1">
        <a:spcBef>
          <a:spcPct val="20000"/>
        </a:spcBef>
        <a:spcAft>
          <a:spcPct val="0"/>
        </a:spcAft>
        <a:buClr>
          <a:srgbClr val="FFFF00"/>
        </a:buClr>
        <a:buFont typeface="Symbol" pitchFamily="1" charset="2"/>
        <a:buChar char="·"/>
        <a:defRPr sz="3200" b="1">
          <a:solidFill>
            <a:schemeClr val="tx1"/>
          </a:solidFill>
          <a:effectLst>
            <a:outerShdw blurRad="38100" dist="38100" dir="2700000" algn="tl">
              <a:srgbClr val="000000"/>
            </a:outerShdw>
          </a:effectLst>
          <a:latin typeface="+mn-lt"/>
        </a:defRPr>
      </a:lvl3pPr>
      <a:lvl4pPr marL="1600200" indent="-228600" algn="l" rtl="0" eaLnBrk="1" fontAlgn="base" hangingPunct="1">
        <a:spcBef>
          <a:spcPct val="20000"/>
        </a:spcBef>
        <a:spcAft>
          <a:spcPct val="0"/>
        </a:spcAft>
        <a:buClr>
          <a:schemeClr val="tx1"/>
        </a:buClr>
        <a:buSzPct val="100000"/>
        <a:buChar char="•"/>
        <a:defRPr sz="3200" b="1">
          <a:solidFill>
            <a:srgbClr val="FFCC66"/>
          </a:solidFill>
          <a:effectLst>
            <a:outerShdw blurRad="38100" dist="38100" dir="2700000" algn="tl">
              <a:srgbClr val="000000"/>
            </a:outerShdw>
          </a:effectLst>
          <a:latin typeface="+mn-lt"/>
        </a:defRPr>
      </a:lvl4pPr>
      <a:lvl5pPr marL="2057400" indent="-228600" algn="l" rtl="0" eaLnBrk="1" fontAlgn="base" hangingPunct="1">
        <a:spcBef>
          <a:spcPct val="20000"/>
        </a:spcBef>
        <a:spcAft>
          <a:spcPct val="0"/>
        </a:spcAft>
        <a:buClr>
          <a:schemeClr val="tx1"/>
        </a:buClr>
        <a:buSzPct val="100000"/>
        <a:buChar char="–"/>
        <a:defRPr sz="3200" b="1">
          <a:solidFill>
            <a:schemeClr val="tx1"/>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chemeClr val="tx1"/>
        </a:buClr>
        <a:buSzPct val="100000"/>
        <a:buChar char="–"/>
        <a:defRPr sz="3200" b="1">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tx1"/>
        </a:buClr>
        <a:buSzPct val="100000"/>
        <a:buChar char="–"/>
        <a:defRPr sz="3200" b="1">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tx1"/>
        </a:buClr>
        <a:buSzPct val="100000"/>
        <a:buChar char="–"/>
        <a:defRPr sz="3200" b="1">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tx1"/>
        </a:buClr>
        <a:buSzPct val="100000"/>
        <a:buChar char="–"/>
        <a:defRPr sz="3200" b="1">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45.jpeg"/></Relationships>
</file>

<file path=ppt/slides/_rels/slide10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12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5.xml"/><Relationship Id="rId4" Type="http://schemas.openxmlformats.org/officeDocument/2006/relationships/image" Target="../media/image18.jpe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34.gif"/><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34.gif"/><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sz="quarter"/>
          </p:nvPr>
        </p:nvSpPr>
        <p:spPr>
          <a:xfrm>
            <a:off x="1143000" y="1905000"/>
            <a:ext cx="7772400" cy="1143000"/>
          </a:xfrm>
        </p:spPr>
        <p:txBody>
          <a:bodyPr>
            <a:noAutofit/>
          </a:bodyPr>
          <a:lstStyle/>
          <a:p>
            <a:r>
              <a:rPr lang="en-US" b="1" dirty="0" smtClean="0"/>
              <a:t>Impression Materials for Removable &amp; Complete Dentures</a:t>
            </a:r>
            <a:endParaRPr lang="en-US" dirty="0"/>
          </a:p>
        </p:txBody>
      </p:sp>
      <p:sp>
        <p:nvSpPr>
          <p:cNvPr id="3" name="عنوان فرعي 2"/>
          <p:cNvSpPr>
            <a:spLocks noGrp="1"/>
          </p:cNvSpPr>
          <p:nvPr>
            <p:ph type="subTitle" sz="quarter" idx="1"/>
          </p:nvPr>
        </p:nvSpPr>
        <p:spPr>
          <a:xfrm>
            <a:off x="1676400" y="5638800"/>
            <a:ext cx="6400800" cy="1752600"/>
          </a:xfrm>
        </p:spPr>
        <p:txBody>
          <a:bodyPr/>
          <a:lstStyle/>
          <a:p>
            <a:r>
              <a:rPr lang="en-US" i="0" dirty="0" err="1" smtClean="0"/>
              <a:t>Rola</a:t>
            </a:r>
            <a:r>
              <a:rPr lang="en-US" i="0" dirty="0" smtClean="0"/>
              <a:t> </a:t>
            </a:r>
            <a:r>
              <a:rPr lang="en-US" i="0" dirty="0" err="1" smtClean="0"/>
              <a:t>Shadid</a:t>
            </a:r>
            <a:r>
              <a:rPr lang="en-US" i="0" dirty="0" smtClean="0"/>
              <a:t>, BDS, </a:t>
            </a:r>
            <a:r>
              <a:rPr lang="en-US" i="0" dirty="0" err="1" smtClean="0"/>
              <a:t>MSc</a:t>
            </a:r>
            <a:endParaRPr lang="en-US" i="0" dirty="0"/>
          </a:p>
        </p:txBody>
      </p:sp>
    </p:spTree>
  </p:cSld>
  <p:clrMapOvr>
    <a:masterClrMapping/>
  </p:clrMapOvr>
  <p:transition spd="med">
    <p:wedg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latin typeface="Times New Roman" pitchFamily="26" charset="0"/>
                <a:cs typeface="Times New Roman" pitchFamily="26" charset="0"/>
              </a:rPr>
              <a:t>Thermoplastic Impression Material</a:t>
            </a:r>
            <a:endParaRPr lang="en-US" dirty="0"/>
          </a:p>
        </p:txBody>
      </p:sp>
      <p:sp>
        <p:nvSpPr>
          <p:cNvPr id="3" name="عنصر نائب للمحتوى 2"/>
          <p:cNvSpPr>
            <a:spLocks noGrp="1"/>
          </p:cNvSpPr>
          <p:nvPr>
            <p:ph idx="1"/>
          </p:nvPr>
        </p:nvSpPr>
        <p:spPr/>
        <p:txBody>
          <a:bodyPr/>
          <a:lstStyle/>
          <a:p>
            <a:endParaRPr lang="en-US" dirty="0" smtClean="0">
              <a:latin typeface="Times New Roman" pitchFamily="26" charset="0"/>
              <a:cs typeface="Times New Roman" pitchFamily="26" charset="0"/>
            </a:endParaRPr>
          </a:p>
          <a:p>
            <a:r>
              <a:rPr lang="en-US" dirty="0" smtClean="0">
                <a:latin typeface="Times New Roman" pitchFamily="26" charset="0"/>
                <a:cs typeface="Times New Roman" pitchFamily="26" charset="0"/>
              </a:rPr>
              <a:t>Are those that become plastic at higher temperature and resume their original form when cooled</a:t>
            </a:r>
          </a:p>
          <a:p>
            <a:endParaRPr lang="en-US" dirty="0"/>
          </a:p>
        </p:txBody>
      </p:sp>
    </p:spTree>
  </p:cSld>
  <p:clrMapOvr>
    <a:masterClrMapping/>
  </p:clrMapOvr>
  <p:transition spd="med">
    <p:wedge/>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a:xfrm>
            <a:off x="685800" y="533400"/>
            <a:ext cx="7772400" cy="1143000"/>
          </a:xfrm>
        </p:spPr>
        <p:txBody>
          <a:bodyPr/>
          <a:lstStyle/>
          <a:p>
            <a:r>
              <a:rPr lang="en-US" sz="4000" dirty="0"/>
              <a:t>Altered Cast </a:t>
            </a:r>
            <a:r>
              <a:rPr lang="en-US" sz="4000" dirty="0" smtClean="0"/>
              <a:t>Impression Material</a:t>
            </a:r>
            <a:endParaRPr lang="en-US" sz="4000" dirty="0"/>
          </a:p>
        </p:txBody>
      </p:sp>
      <p:sp>
        <p:nvSpPr>
          <p:cNvPr id="111619" name="Rectangle 3"/>
          <p:cNvSpPr>
            <a:spLocks noGrp="1" noChangeArrowheads="1"/>
          </p:cNvSpPr>
          <p:nvPr>
            <p:ph idx="1"/>
          </p:nvPr>
        </p:nvSpPr>
        <p:spPr>
          <a:xfrm>
            <a:off x="533400" y="2209800"/>
            <a:ext cx="8229600" cy="4243388"/>
          </a:xfrm>
        </p:spPr>
        <p:txBody>
          <a:bodyPr/>
          <a:lstStyle/>
          <a:p>
            <a:pPr marL="342900" lvl="1" indent="-342900">
              <a:lnSpc>
                <a:spcPct val="90000"/>
              </a:lnSpc>
              <a:buClr>
                <a:srgbClr val="FFFF00"/>
              </a:buClr>
              <a:buFont typeface="Symbol" pitchFamily="1" charset="2"/>
              <a:buChar char="·"/>
            </a:pPr>
            <a:r>
              <a:rPr lang="en-US" dirty="0"/>
              <a:t>Polyvinyl </a:t>
            </a:r>
            <a:r>
              <a:rPr lang="en-US" dirty="0" err="1" smtClean="0"/>
              <a:t>siloxane</a:t>
            </a:r>
            <a:r>
              <a:rPr lang="en-US" dirty="0" smtClean="0"/>
              <a:t> (Light or medium body)</a:t>
            </a:r>
          </a:p>
          <a:p>
            <a:pPr>
              <a:lnSpc>
                <a:spcPct val="90000"/>
              </a:lnSpc>
              <a:buNone/>
            </a:pPr>
            <a:r>
              <a:rPr lang="en-US" dirty="0" smtClean="0">
                <a:solidFill>
                  <a:srgbClr val="FF0000"/>
                </a:solidFill>
              </a:rPr>
              <a:t>                       OR</a:t>
            </a:r>
          </a:p>
          <a:p>
            <a:pPr>
              <a:lnSpc>
                <a:spcPct val="90000"/>
              </a:lnSpc>
            </a:pPr>
            <a:r>
              <a:rPr lang="en-US" dirty="0" smtClean="0">
                <a:solidFill>
                  <a:srgbClr val="FFFF00"/>
                </a:solidFill>
              </a:rPr>
              <a:t>Metallic oxide paste impression material</a:t>
            </a:r>
          </a:p>
          <a:p>
            <a:pPr>
              <a:lnSpc>
                <a:spcPct val="90000"/>
              </a:lnSpc>
            </a:pPr>
            <a:endParaRPr lang="en-US" b="0" dirty="0"/>
          </a:p>
          <a:p>
            <a:pPr>
              <a:lnSpc>
                <a:spcPct val="90000"/>
              </a:lnSpc>
              <a:buNone/>
            </a:pPr>
            <a:r>
              <a:rPr lang="en-US" sz="2800" dirty="0" smtClean="0"/>
              <a:t>       Carefully </a:t>
            </a:r>
            <a:r>
              <a:rPr lang="en-US" sz="2800" dirty="0"/>
              <a:t>load </a:t>
            </a:r>
            <a:r>
              <a:rPr lang="en-US" sz="2800" dirty="0" smtClean="0"/>
              <a:t>tray</a:t>
            </a:r>
          </a:p>
          <a:p>
            <a:pPr>
              <a:lnSpc>
                <a:spcPct val="90000"/>
              </a:lnSpc>
              <a:buNone/>
            </a:pPr>
            <a:r>
              <a:rPr lang="en-US" sz="2800" dirty="0" smtClean="0"/>
              <a:t>       No </a:t>
            </a:r>
            <a:r>
              <a:rPr lang="en-US" sz="2800" dirty="0"/>
              <a:t>material under rests, </a:t>
            </a:r>
            <a:r>
              <a:rPr lang="en-US" sz="2800" dirty="0" smtClean="0"/>
              <a:t>guiding planes, </a:t>
            </a:r>
            <a:r>
              <a:rPr lang="en-US" sz="2800" dirty="0"/>
              <a:t>max. </a:t>
            </a:r>
            <a:r>
              <a:rPr lang="en-US" sz="2800" dirty="0" smtClean="0"/>
              <a:t>   </a:t>
            </a:r>
          </a:p>
          <a:p>
            <a:pPr>
              <a:lnSpc>
                <a:spcPct val="90000"/>
              </a:lnSpc>
              <a:buNone/>
            </a:pPr>
            <a:r>
              <a:rPr lang="en-US" sz="2800" dirty="0" smtClean="0"/>
              <a:t>       major connector, etc.</a:t>
            </a:r>
            <a:endParaRPr lang="en-US" sz="2800" dirty="0"/>
          </a:p>
          <a:p>
            <a:pPr>
              <a:lnSpc>
                <a:spcPct val="90000"/>
              </a:lnSpc>
              <a:buNone/>
            </a:pPr>
            <a:r>
              <a:rPr lang="en-US" sz="2800" dirty="0" smtClean="0"/>
              <a:t>       Seat </a:t>
            </a:r>
            <a:r>
              <a:rPr lang="en-US" sz="2800" dirty="0"/>
              <a:t>with pressure over </a:t>
            </a:r>
            <a:r>
              <a:rPr lang="en-US" sz="3600" dirty="0">
                <a:solidFill>
                  <a:srgbClr val="FF0000"/>
                </a:solidFill>
              </a:rPr>
              <a:t>R</a:t>
            </a:r>
            <a:r>
              <a:rPr lang="en-US" sz="3600" dirty="0" smtClean="0">
                <a:solidFill>
                  <a:srgbClr val="FF0000"/>
                </a:solidFill>
              </a:rPr>
              <a:t>ests</a:t>
            </a:r>
            <a:endParaRPr lang="en-US" sz="3600" dirty="0">
              <a:solidFill>
                <a:srgbClr val="FF0000"/>
              </a:solidFill>
            </a:endParaRPr>
          </a:p>
        </p:txBody>
      </p:sp>
    </p:spTree>
  </p:cSld>
  <p:clrMapOvr>
    <a:masterClrMapping/>
  </p:clrMapOvr>
  <p:transition spd="med">
    <p:wedge/>
  </p:transition>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7" name="Rectangle 5"/>
          <p:cNvSpPr>
            <a:spLocks noChangeArrowheads="1"/>
          </p:cNvSpPr>
          <p:nvPr/>
        </p:nvSpPr>
        <p:spPr bwMode="auto">
          <a:xfrm>
            <a:off x="990600" y="4038600"/>
            <a:ext cx="7620000" cy="2514600"/>
          </a:xfrm>
          <a:prstGeom prst="rect">
            <a:avLst/>
          </a:prstGeom>
          <a:solidFill>
            <a:schemeClr val="accent1"/>
          </a:solidFill>
          <a:ln w="12700" cap="sq">
            <a:solidFill>
              <a:schemeClr val="tx1"/>
            </a:solidFill>
            <a:miter lim="800000"/>
            <a:headEnd type="none" w="sm" len="sm"/>
            <a:tailEnd type="none" w="sm" len="sm"/>
          </a:ln>
          <a:effectLst>
            <a:outerShdw dist="107763" dir="2700000" algn="ctr" rotWithShape="0">
              <a:schemeClr val="bg2"/>
            </a:outerShdw>
          </a:effectLst>
        </p:spPr>
        <p:txBody>
          <a:bodyPr wrap="none" anchor="ctr"/>
          <a:lstStyle/>
          <a:p>
            <a:endParaRPr lang="en-US"/>
          </a:p>
        </p:txBody>
      </p:sp>
      <p:sp>
        <p:nvSpPr>
          <p:cNvPr id="110594" name="Rectangle 2"/>
          <p:cNvSpPr>
            <a:spLocks noGrp="1" noChangeArrowheads="1"/>
          </p:cNvSpPr>
          <p:nvPr>
            <p:ph type="title"/>
          </p:nvPr>
        </p:nvSpPr>
        <p:spPr/>
        <p:txBody>
          <a:bodyPr/>
          <a:lstStyle/>
          <a:p>
            <a:r>
              <a:rPr lang="en-US" dirty="0"/>
              <a:t>No Pressure Over </a:t>
            </a:r>
            <a:r>
              <a:rPr lang="en-US" dirty="0" err="1"/>
              <a:t>Gridwork</a:t>
            </a:r>
            <a:endParaRPr lang="en-US" dirty="0"/>
          </a:p>
        </p:txBody>
      </p:sp>
      <p:sp>
        <p:nvSpPr>
          <p:cNvPr id="110595" name="Rectangle 3"/>
          <p:cNvSpPr>
            <a:spLocks noGrp="1" noChangeArrowheads="1"/>
          </p:cNvSpPr>
          <p:nvPr>
            <p:ph idx="1"/>
          </p:nvPr>
        </p:nvSpPr>
        <p:spPr>
          <a:xfrm>
            <a:off x="1370013" y="2233613"/>
            <a:ext cx="6859587" cy="4114800"/>
          </a:xfrm>
        </p:spPr>
        <p:txBody>
          <a:bodyPr/>
          <a:lstStyle/>
          <a:p>
            <a:r>
              <a:rPr lang="en-US" sz="3400" b="0"/>
              <a:t>Fulcruming or tissue compression</a:t>
            </a:r>
          </a:p>
          <a:p>
            <a:r>
              <a:rPr lang="en-US" sz="3400" b="0"/>
              <a:t>Spring back and lack of tissue contact</a:t>
            </a:r>
          </a:p>
        </p:txBody>
      </p:sp>
      <p:pic>
        <p:nvPicPr>
          <p:cNvPr id="110596" name="Picture 4"/>
          <p:cNvPicPr>
            <a:picLocks noChangeAspect="1" noChangeArrowheads="1"/>
          </p:cNvPicPr>
          <p:nvPr/>
        </p:nvPicPr>
        <p:blipFill>
          <a:blip r:embed="rId3" cstate="print"/>
          <a:srcRect/>
          <a:stretch>
            <a:fillRect/>
          </a:stretch>
        </p:blipFill>
        <p:spPr bwMode="auto">
          <a:xfrm>
            <a:off x="1600200" y="4419600"/>
            <a:ext cx="6376988" cy="1652588"/>
          </a:xfrm>
          <a:prstGeom prst="rect">
            <a:avLst/>
          </a:prstGeom>
          <a:noFill/>
          <a:ln w="12700" cap="sq">
            <a:noFill/>
            <a:miter lim="800000"/>
            <a:headEnd type="none" w="sm" len="sm"/>
            <a:tailEnd type="none" w="sm" len="sm"/>
          </a:ln>
          <a:effectLst/>
        </p:spPr>
      </p:pic>
    </p:spTree>
  </p:cSld>
  <p:clrMapOvr>
    <a:masterClrMapping/>
  </p:clrMapOvr>
  <p:transition spd="med">
    <p:wedge/>
  </p:transition>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a:xfrm>
            <a:off x="687388" y="392113"/>
            <a:ext cx="8228012" cy="1341437"/>
          </a:xfrm>
        </p:spPr>
        <p:txBody>
          <a:bodyPr/>
          <a:lstStyle/>
          <a:p>
            <a:r>
              <a:rPr lang="en-US" dirty="0" smtClean="0"/>
              <a:t>8. Remove </a:t>
            </a:r>
            <a:r>
              <a:rPr lang="en-US" dirty="0"/>
              <a:t>&amp; Inspect Impression</a:t>
            </a:r>
          </a:p>
        </p:txBody>
      </p:sp>
      <p:sp>
        <p:nvSpPr>
          <p:cNvPr id="109571" name="Rectangle 3"/>
          <p:cNvSpPr>
            <a:spLocks noGrp="1" noChangeArrowheads="1"/>
          </p:cNvSpPr>
          <p:nvPr>
            <p:ph idx="1"/>
          </p:nvPr>
        </p:nvSpPr>
        <p:spPr>
          <a:xfrm>
            <a:off x="914400" y="2362200"/>
            <a:ext cx="4800600" cy="2797175"/>
          </a:xfrm>
        </p:spPr>
        <p:txBody>
          <a:bodyPr/>
          <a:lstStyle/>
          <a:p>
            <a:r>
              <a:rPr lang="en-US" sz="3000" b="0" dirty="0"/>
              <a:t>Absence of voids</a:t>
            </a:r>
          </a:p>
          <a:p>
            <a:r>
              <a:rPr lang="en-US" sz="3000" b="0" dirty="0"/>
              <a:t>Minimal </a:t>
            </a:r>
            <a:r>
              <a:rPr lang="en-US" sz="3000" b="0" dirty="0" err="1"/>
              <a:t>burnthrough</a:t>
            </a:r>
            <a:endParaRPr lang="en-US" sz="3000" b="0" dirty="0"/>
          </a:p>
          <a:p>
            <a:r>
              <a:rPr lang="en-US" sz="3000" b="0" dirty="0"/>
              <a:t>Covers supporting tissues</a:t>
            </a:r>
          </a:p>
          <a:p>
            <a:r>
              <a:rPr lang="en-US" sz="3000" b="0" dirty="0"/>
              <a:t>Fully seated, etc.</a:t>
            </a:r>
          </a:p>
        </p:txBody>
      </p:sp>
      <p:pic>
        <p:nvPicPr>
          <p:cNvPr id="109572" name="Picture 4"/>
          <p:cNvPicPr>
            <a:picLocks noChangeAspect="1" noChangeArrowheads="1"/>
          </p:cNvPicPr>
          <p:nvPr/>
        </p:nvPicPr>
        <p:blipFill>
          <a:blip r:embed="rId3" cstate="print"/>
          <a:srcRect l="12245" r="8163"/>
          <a:stretch>
            <a:fillRect/>
          </a:stretch>
        </p:blipFill>
        <p:spPr bwMode="auto">
          <a:xfrm>
            <a:off x="5105400" y="2133600"/>
            <a:ext cx="3657600" cy="3063875"/>
          </a:xfrm>
          <a:prstGeom prst="rect">
            <a:avLst/>
          </a:prstGeom>
          <a:noFill/>
        </p:spPr>
      </p:pic>
    </p:spTree>
  </p:cSld>
  <p:clrMapOvr>
    <a:masterClrMapping/>
  </p:clrMapOvr>
  <p:transition spd="med">
    <p:wedge/>
  </p:transition>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a:xfrm>
            <a:off x="838200" y="609600"/>
            <a:ext cx="7772400" cy="1217613"/>
          </a:xfrm>
        </p:spPr>
        <p:txBody>
          <a:bodyPr/>
          <a:lstStyle/>
          <a:p>
            <a:r>
              <a:rPr lang="en-US" dirty="0" smtClean="0"/>
              <a:t>9. Send </a:t>
            </a:r>
            <a:r>
              <a:rPr lang="en-US" dirty="0"/>
              <a:t>to Laboratory</a:t>
            </a:r>
          </a:p>
        </p:txBody>
      </p:sp>
      <p:sp>
        <p:nvSpPr>
          <p:cNvPr id="108547" name="Rectangle 3"/>
          <p:cNvSpPr>
            <a:spLocks noGrp="1" noChangeArrowheads="1"/>
          </p:cNvSpPr>
          <p:nvPr>
            <p:ph idx="1"/>
          </p:nvPr>
        </p:nvSpPr>
        <p:spPr>
          <a:xfrm>
            <a:off x="381000" y="1981200"/>
            <a:ext cx="5181600" cy="3124200"/>
          </a:xfrm>
        </p:spPr>
        <p:txBody>
          <a:bodyPr/>
          <a:lstStyle/>
          <a:p>
            <a:r>
              <a:rPr lang="en-US" sz="3000" dirty="0"/>
              <a:t>Lab Steps</a:t>
            </a:r>
          </a:p>
          <a:p>
            <a:pPr lvl="1"/>
            <a:r>
              <a:rPr lang="en-US" sz="2800" dirty="0"/>
              <a:t>Section residual ridge from cast</a:t>
            </a:r>
          </a:p>
          <a:p>
            <a:pPr lvl="1"/>
            <a:r>
              <a:rPr lang="en-US" sz="2800" u="sng" dirty="0"/>
              <a:t>Ensure no contact between impression &amp; cast</a:t>
            </a:r>
          </a:p>
          <a:p>
            <a:pPr lvl="1"/>
            <a:r>
              <a:rPr lang="en-US" sz="2800" dirty="0"/>
              <a:t>Place retentive grooves in cast</a:t>
            </a:r>
          </a:p>
          <a:p>
            <a:pPr lvl="1"/>
            <a:r>
              <a:rPr lang="en-US" sz="2800" dirty="0"/>
              <a:t>Sticky wax in place</a:t>
            </a:r>
          </a:p>
        </p:txBody>
      </p:sp>
      <p:pic>
        <p:nvPicPr>
          <p:cNvPr id="108549" name="Picture 5"/>
          <p:cNvPicPr>
            <a:picLocks noChangeAspect="1" noChangeArrowheads="1"/>
          </p:cNvPicPr>
          <p:nvPr/>
        </p:nvPicPr>
        <p:blipFill>
          <a:blip r:embed="rId3" cstate="print"/>
          <a:srcRect l="29213" b="12360"/>
          <a:stretch>
            <a:fillRect/>
          </a:stretch>
        </p:blipFill>
        <p:spPr bwMode="auto">
          <a:xfrm>
            <a:off x="5638800" y="2743200"/>
            <a:ext cx="3314700" cy="2735263"/>
          </a:xfrm>
          <a:prstGeom prst="rect">
            <a:avLst/>
          </a:prstGeom>
          <a:noFill/>
        </p:spPr>
      </p:pic>
    </p:spTree>
  </p:cSld>
  <p:clrMapOvr>
    <a:masterClrMapping/>
  </p:clrMapOvr>
  <p:transition spd="med">
    <p:wedge/>
  </p:transition>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526" name="Picture 6"/>
          <p:cNvPicPr>
            <a:picLocks noChangeAspect="1" noChangeArrowheads="1"/>
          </p:cNvPicPr>
          <p:nvPr/>
        </p:nvPicPr>
        <p:blipFill>
          <a:blip r:embed="rId3" cstate="print"/>
          <a:srcRect l="8450" r="15492" b="1408"/>
          <a:stretch>
            <a:fillRect/>
          </a:stretch>
        </p:blipFill>
        <p:spPr bwMode="auto">
          <a:xfrm>
            <a:off x="457200" y="685800"/>
            <a:ext cx="2971800" cy="2709863"/>
          </a:xfrm>
          <a:prstGeom prst="rect">
            <a:avLst/>
          </a:prstGeom>
          <a:noFill/>
        </p:spPr>
      </p:pic>
      <p:sp>
        <p:nvSpPr>
          <p:cNvPr id="107522" name="Rectangle 2"/>
          <p:cNvSpPr>
            <a:spLocks noGrp="1" noChangeArrowheads="1"/>
          </p:cNvSpPr>
          <p:nvPr>
            <p:ph type="title"/>
          </p:nvPr>
        </p:nvSpPr>
        <p:spPr>
          <a:xfrm>
            <a:off x="3962400" y="457200"/>
            <a:ext cx="4495800" cy="1217613"/>
          </a:xfrm>
        </p:spPr>
        <p:txBody>
          <a:bodyPr/>
          <a:lstStyle/>
          <a:p>
            <a:r>
              <a:rPr lang="en-US" dirty="0"/>
              <a:t>Lab Steps</a:t>
            </a:r>
          </a:p>
        </p:txBody>
      </p:sp>
      <p:sp>
        <p:nvSpPr>
          <p:cNvPr id="107523" name="Rectangle 3"/>
          <p:cNvSpPr>
            <a:spLocks noGrp="1" noChangeArrowheads="1"/>
          </p:cNvSpPr>
          <p:nvPr>
            <p:ph idx="1"/>
          </p:nvPr>
        </p:nvSpPr>
        <p:spPr>
          <a:xfrm>
            <a:off x="3429000" y="1828800"/>
            <a:ext cx="5499100" cy="3276600"/>
          </a:xfrm>
        </p:spPr>
        <p:txBody>
          <a:bodyPr/>
          <a:lstStyle/>
          <a:p>
            <a:pPr lvl="1"/>
            <a:r>
              <a:rPr lang="en-US" sz="3000" dirty="0">
                <a:solidFill>
                  <a:schemeClr val="tx1"/>
                </a:solidFill>
              </a:rPr>
              <a:t>Box impression</a:t>
            </a:r>
          </a:p>
          <a:p>
            <a:pPr lvl="1"/>
            <a:r>
              <a:rPr lang="en-US" sz="3000" dirty="0">
                <a:solidFill>
                  <a:schemeClr val="tx1"/>
                </a:solidFill>
              </a:rPr>
              <a:t>Ensure water tight seal</a:t>
            </a:r>
          </a:p>
          <a:p>
            <a:pPr lvl="1"/>
            <a:r>
              <a:rPr lang="en-US" sz="3000" dirty="0">
                <a:solidFill>
                  <a:schemeClr val="tx1"/>
                </a:solidFill>
              </a:rPr>
              <a:t>Seal retainer, major &amp; minor connector borders</a:t>
            </a:r>
          </a:p>
          <a:p>
            <a:pPr lvl="1"/>
            <a:r>
              <a:rPr lang="en-US" sz="3000" dirty="0">
                <a:solidFill>
                  <a:schemeClr val="tx1"/>
                </a:solidFill>
              </a:rPr>
              <a:t>Pour new ridge areas in </a:t>
            </a:r>
            <a:br>
              <a:rPr lang="en-US" sz="3000" dirty="0">
                <a:solidFill>
                  <a:schemeClr val="tx1"/>
                </a:solidFill>
              </a:rPr>
            </a:br>
            <a:r>
              <a:rPr lang="en-US" sz="3000" dirty="0">
                <a:solidFill>
                  <a:schemeClr val="tx1"/>
                </a:solidFill>
              </a:rPr>
              <a:t>different color stone</a:t>
            </a:r>
          </a:p>
        </p:txBody>
      </p:sp>
      <p:pic>
        <p:nvPicPr>
          <p:cNvPr id="107527" name="Picture 7"/>
          <p:cNvPicPr>
            <a:picLocks noChangeAspect="1" noChangeArrowheads="1"/>
          </p:cNvPicPr>
          <p:nvPr/>
        </p:nvPicPr>
        <p:blipFill>
          <a:blip r:embed="rId4" cstate="print"/>
          <a:srcRect l="16667" t="12500" r="11110"/>
          <a:stretch>
            <a:fillRect/>
          </a:stretch>
        </p:blipFill>
        <p:spPr bwMode="auto">
          <a:xfrm>
            <a:off x="517525" y="3505200"/>
            <a:ext cx="2911475" cy="2482850"/>
          </a:xfrm>
          <a:prstGeom prst="rect">
            <a:avLst/>
          </a:prstGeom>
          <a:noFill/>
        </p:spPr>
      </p:pic>
    </p:spTree>
  </p:cSld>
  <p:clrMapOvr>
    <a:masterClrMapping/>
  </p:clrMapOvr>
  <p:transition spd="med">
    <p:wedge/>
  </p:transition>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066800" y="4876800"/>
            <a:ext cx="7772400" cy="1143000"/>
          </a:xfrm>
        </p:spPr>
        <p:txBody>
          <a:bodyPr/>
          <a:lstStyle/>
          <a:p>
            <a:pPr lvl="1"/>
            <a:r>
              <a:rPr lang="en-US" sz="3600" dirty="0" smtClean="0"/>
              <a:t>Pour new ridge areas in different color stone</a:t>
            </a:r>
            <a:br>
              <a:rPr lang="en-US" sz="3600" dirty="0" smtClean="0"/>
            </a:br>
            <a:endParaRPr lang="en-US" dirty="0"/>
          </a:p>
        </p:txBody>
      </p:sp>
      <p:pic>
        <p:nvPicPr>
          <p:cNvPr id="4" name="Picture 2"/>
          <p:cNvPicPr>
            <a:picLocks noGrp="1" noChangeAspect="1" noChangeArrowheads="1"/>
          </p:cNvPicPr>
          <p:nvPr>
            <p:ph idx="1"/>
          </p:nvPr>
        </p:nvPicPr>
        <p:blipFill>
          <a:blip r:embed="rId2" cstate="print"/>
          <a:stretch>
            <a:fillRect/>
          </a:stretch>
        </p:blipFill>
        <p:spPr bwMode="auto">
          <a:xfrm>
            <a:off x="1066800" y="1676400"/>
            <a:ext cx="7772400" cy="2746751"/>
          </a:xfrm>
          <a:prstGeom prst="rect">
            <a:avLst/>
          </a:prstGeom>
          <a:noFill/>
          <a:ln w="9525">
            <a:noFill/>
            <a:miter lim="800000"/>
            <a:headEnd/>
            <a:tailEnd/>
          </a:ln>
        </p:spPr>
      </p:pic>
    </p:spTree>
  </p:cSld>
  <p:clrMapOvr>
    <a:masterClrMapping/>
  </p:clrMapOvr>
  <p:transition spd="med">
    <p:wedge/>
  </p:transition>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p:txBody>
          <a:bodyPr/>
          <a:lstStyle/>
          <a:p>
            <a:r>
              <a:rPr lang="en-US" sz="4000" dirty="0"/>
              <a:t>Problems with the Altered Cast Technique</a:t>
            </a:r>
          </a:p>
        </p:txBody>
      </p:sp>
      <p:sp>
        <p:nvSpPr>
          <p:cNvPr id="106499" name="Rectangle 3"/>
          <p:cNvSpPr>
            <a:spLocks noGrp="1" noChangeArrowheads="1"/>
          </p:cNvSpPr>
          <p:nvPr>
            <p:ph idx="1"/>
          </p:nvPr>
        </p:nvSpPr>
        <p:spPr>
          <a:xfrm>
            <a:off x="1295400" y="2438400"/>
            <a:ext cx="6489700" cy="3100388"/>
          </a:xfrm>
        </p:spPr>
        <p:txBody>
          <a:bodyPr/>
          <a:lstStyle/>
          <a:p>
            <a:r>
              <a:rPr lang="en-US" sz="3000" b="0"/>
              <a:t>If tray is added carelessly, it can alter passive relationship</a:t>
            </a:r>
          </a:p>
          <a:p>
            <a:r>
              <a:rPr lang="en-US" sz="3000" b="0"/>
              <a:t>Excess impression material under framework</a:t>
            </a:r>
          </a:p>
          <a:p>
            <a:r>
              <a:rPr lang="en-US" sz="3000" b="0"/>
              <a:t>If inadequately sealed, stone over teeth, can’t articulate model</a:t>
            </a:r>
          </a:p>
        </p:txBody>
      </p:sp>
    </p:spTree>
  </p:cSld>
  <p:clrMapOvr>
    <a:masterClrMapping/>
  </p:clrMapOvr>
  <p:transition spd="med">
    <p:wedge/>
  </p:transition>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838200" y="2590800"/>
            <a:ext cx="7772400" cy="1143000"/>
          </a:xfrm>
        </p:spPr>
        <p:txBody>
          <a:bodyPr/>
          <a:lstStyle/>
          <a:p>
            <a:r>
              <a:rPr lang="en-US" sz="3600" dirty="0" smtClean="0"/>
              <a:t>Why is the altered cast method most commonly used for </a:t>
            </a:r>
            <a:r>
              <a:rPr lang="en-US" sz="3600" dirty="0" err="1" smtClean="0"/>
              <a:t>mandibular</a:t>
            </a:r>
            <a:r>
              <a:rPr lang="en-US" sz="3600" dirty="0" smtClean="0"/>
              <a:t> distal extension RPD not for maxillary? </a:t>
            </a:r>
            <a:endParaRPr lang="en-US" sz="3600" dirty="0"/>
          </a:p>
        </p:txBody>
      </p:sp>
      <p:pic>
        <p:nvPicPr>
          <p:cNvPr id="4" name="Picture 3" descr="MCj04238280000[1]"/>
          <p:cNvPicPr>
            <a:picLocks noGrp="1" noChangeAspect="1" noChangeArrowheads="1"/>
          </p:cNvPicPr>
          <p:nvPr>
            <p:ph idx="1"/>
          </p:nvPr>
        </p:nvPicPr>
        <p:blipFill>
          <a:blip r:embed="rId3" cstate="print"/>
          <a:srcRect/>
          <a:stretch>
            <a:fillRect/>
          </a:stretch>
        </p:blipFill>
        <p:spPr>
          <a:xfrm>
            <a:off x="7620000" y="228600"/>
            <a:ext cx="1257300" cy="1993900"/>
          </a:xfrm>
          <a:prstGeom prst="rect">
            <a:avLst/>
          </a:prstGeom>
          <a:noFill/>
          <a:ln/>
        </p:spPr>
      </p:pic>
    </p:spTree>
  </p:cSld>
  <p:clrMapOvr>
    <a:masterClrMapping/>
  </p:clrMapOvr>
  <p:transition spd="med">
    <p:wedge/>
  </p:transition>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838200" y="2590800"/>
            <a:ext cx="7772400" cy="1143000"/>
          </a:xfrm>
        </p:spPr>
        <p:txBody>
          <a:bodyPr/>
          <a:lstStyle/>
          <a:p>
            <a:r>
              <a:rPr lang="en-US" sz="4000" dirty="0" smtClean="0"/>
              <a:t>Why is the altered cast method seldom used in the maxillary arch? </a:t>
            </a:r>
            <a:endParaRPr lang="en-US" sz="4000" dirty="0"/>
          </a:p>
        </p:txBody>
      </p:sp>
      <p:pic>
        <p:nvPicPr>
          <p:cNvPr id="4" name="Picture 3" descr="MCj04238280000[1]"/>
          <p:cNvPicPr>
            <a:picLocks noGrp="1" noChangeAspect="1" noChangeArrowheads="1"/>
          </p:cNvPicPr>
          <p:nvPr>
            <p:ph idx="1"/>
          </p:nvPr>
        </p:nvPicPr>
        <p:blipFill>
          <a:blip r:embed="rId3" cstate="print"/>
          <a:srcRect/>
          <a:stretch>
            <a:fillRect/>
          </a:stretch>
        </p:blipFill>
        <p:spPr>
          <a:xfrm>
            <a:off x="7620000" y="228600"/>
            <a:ext cx="1257300" cy="1993900"/>
          </a:xfrm>
          <a:prstGeom prst="rect">
            <a:avLst/>
          </a:prstGeom>
          <a:noFill/>
          <a:ln/>
        </p:spPr>
      </p:pic>
    </p:spTree>
  </p:cSld>
  <p:clrMapOvr>
    <a:masterClrMapping/>
  </p:clrMapOvr>
  <p:transition spd="med">
    <p:wedge/>
  </p:transition>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a:xfrm>
            <a:off x="685800" y="304800"/>
            <a:ext cx="7772400" cy="1217613"/>
          </a:xfrm>
        </p:spPr>
        <p:txBody>
          <a:bodyPr/>
          <a:lstStyle/>
          <a:p>
            <a:r>
              <a:rPr lang="en-US" dirty="0"/>
              <a:t>Record Base for Wax Setup</a:t>
            </a:r>
          </a:p>
        </p:txBody>
      </p:sp>
      <p:sp>
        <p:nvSpPr>
          <p:cNvPr id="105475" name="Rectangle 3"/>
          <p:cNvSpPr>
            <a:spLocks noGrp="1" noChangeArrowheads="1"/>
          </p:cNvSpPr>
          <p:nvPr>
            <p:ph idx="1"/>
          </p:nvPr>
        </p:nvSpPr>
        <p:spPr>
          <a:xfrm>
            <a:off x="228600" y="1828800"/>
            <a:ext cx="5638800" cy="4800600"/>
          </a:xfrm>
        </p:spPr>
        <p:txBody>
          <a:bodyPr/>
          <a:lstStyle/>
          <a:p>
            <a:r>
              <a:rPr lang="en-US" sz="3400" dirty="0"/>
              <a:t>Place Denture Base</a:t>
            </a:r>
          </a:p>
          <a:p>
            <a:pPr lvl="1"/>
            <a:r>
              <a:rPr lang="en-US" sz="3000" dirty="0"/>
              <a:t>Hard </a:t>
            </a:r>
            <a:r>
              <a:rPr lang="en-US" sz="3000" dirty="0" err="1"/>
              <a:t>baseplate</a:t>
            </a:r>
            <a:r>
              <a:rPr lang="en-US" sz="3000" dirty="0"/>
              <a:t> wax</a:t>
            </a:r>
          </a:p>
          <a:p>
            <a:pPr lvl="2"/>
            <a:r>
              <a:rPr lang="en-US" sz="2500" dirty="0"/>
              <a:t>Easier to remove during processing</a:t>
            </a:r>
          </a:p>
          <a:p>
            <a:pPr lvl="2"/>
            <a:r>
              <a:rPr lang="en-US" sz="2500" dirty="0"/>
              <a:t>Can melt or distort</a:t>
            </a:r>
          </a:p>
          <a:p>
            <a:pPr lvl="1"/>
            <a:r>
              <a:rPr lang="en-US" sz="3000" dirty="0"/>
              <a:t>Acrylic resin</a:t>
            </a:r>
          </a:p>
          <a:p>
            <a:pPr lvl="2"/>
            <a:r>
              <a:rPr lang="en-US" sz="2500" dirty="0"/>
              <a:t>Harder to remove</a:t>
            </a:r>
          </a:p>
          <a:p>
            <a:pPr lvl="2"/>
            <a:r>
              <a:rPr lang="en-US" sz="2500" dirty="0"/>
              <a:t>More rigid and </a:t>
            </a:r>
            <a:r>
              <a:rPr lang="en-US" sz="2400" dirty="0"/>
              <a:t>stable for jaw relation</a:t>
            </a:r>
          </a:p>
        </p:txBody>
      </p:sp>
      <p:pic>
        <p:nvPicPr>
          <p:cNvPr id="105477" name="Picture 5"/>
          <p:cNvPicPr>
            <a:picLocks noChangeAspect="1" noChangeArrowheads="1"/>
          </p:cNvPicPr>
          <p:nvPr/>
        </p:nvPicPr>
        <p:blipFill>
          <a:blip r:embed="rId3" cstate="print"/>
          <a:srcRect/>
          <a:stretch>
            <a:fillRect/>
          </a:stretch>
        </p:blipFill>
        <p:spPr bwMode="auto">
          <a:xfrm>
            <a:off x="5181600" y="2362200"/>
            <a:ext cx="3733800" cy="2489200"/>
          </a:xfrm>
          <a:prstGeom prst="rect">
            <a:avLst/>
          </a:prstGeom>
          <a:noFill/>
        </p:spPr>
      </p:pic>
    </p:spTree>
  </p:cSld>
  <p:clrMapOvr>
    <a:masterClrMapping/>
  </p:clrMapOvr>
  <p:transition spd="med">
    <p:wedg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latin typeface="Times New Roman" pitchFamily="26" charset="0"/>
                <a:cs typeface="Times New Roman" pitchFamily="26" charset="0"/>
              </a:rPr>
              <a:t>Modeling plastic</a:t>
            </a:r>
            <a:endParaRPr lang="en-US" dirty="0"/>
          </a:p>
        </p:txBody>
      </p:sp>
      <p:sp>
        <p:nvSpPr>
          <p:cNvPr id="3" name="عنصر نائب للمحتوى 2"/>
          <p:cNvSpPr>
            <a:spLocks noGrp="1"/>
          </p:cNvSpPr>
          <p:nvPr>
            <p:ph idx="1"/>
          </p:nvPr>
        </p:nvSpPr>
        <p:spPr/>
        <p:txBody>
          <a:bodyPr/>
          <a:lstStyle/>
          <a:p>
            <a:r>
              <a:rPr lang="en-US" dirty="0" smtClean="0">
                <a:latin typeface="Times New Roman" pitchFamily="26" charset="0"/>
                <a:cs typeface="Times New Roman" pitchFamily="26" charset="0"/>
              </a:rPr>
              <a:t>It is manufactured in several different colors, each color being an indication of the temperature range at which the material is plastic and workable</a:t>
            </a:r>
          </a:p>
          <a:p>
            <a:r>
              <a:rPr lang="en-US" dirty="0" smtClean="0">
                <a:latin typeface="Times New Roman" pitchFamily="26" charset="0"/>
                <a:cs typeface="Times New Roman" pitchFamily="26" charset="0"/>
              </a:rPr>
              <a:t>If modeling plastic is softened at a temperature above that intended by the manufacturer , the material becomes brittle and unpredictable , also there is the danger of burning patient's mouth</a:t>
            </a:r>
          </a:p>
          <a:p>
            <a:endParaRPr lang="en-US" dirty="0" smtClean="0">
              <a:latin typeface="Times New Roman" pitchFamily="26" charset="0"/>
              <a:cs typeface="Times New Roman" pitchFamily="26" charset="0"/>
            </a:endParaRPr>
          </a:p>
          <a:p>
            <a:endParaRPr lang="en-US" dirty="0"/>
          </a:p>
        </p:txBody>
      </p:sp>
    </p:spTree>
  </p:cSld>
  <p:clrMapOvr>
    <a:masterClrMapping/>
  </p:clrMapOvr>
  <p:transition spd="med">
    <p:wedge/>
  </p:transition>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p:txBody>
          <a:bodyPr/>
          <a:lstStyle/>
          <a:p>
            <a:r>
              <a:rPr lang="en-US"/>
              <a:t>Jaw Relation Records</a:t>
            </a:r>
          </a:p>
        </p:txBody>
      </p:sp>
      <p:sp>
        <p:nvSpPr>
          <p:cNvPr id="104451" name="Rectangle 3"/>
          <p:cNvSpPr>
            <a:spLocks noGrp="1" noChangeArrowheads="1"/>
          </p:cNvSpPr>
          <p:nvPr>
            <p:ph idx="1"/>
          </p:nvPr>
        </p:nvSpPr>
        <p:spPr>
          <a:xfrm>
            <a:off x="228600" y="2057400"/>
            <a:ext cx="6489700" cy="4114800"/>
          </a:xfrm>
        </p:spPr>
        <p:txBody>
          <a:bodyPr/>
          <a:lstStyle/>
          <a:p>
            <a:r>
              <a:rPr lang="en-US" sz="3400" dirty="0"/>
              <a:t>Mount Casts on Articulators</a:t>
            </a:r>
          </a:p>
          <a:p>
            <a:pPr lvl="1"/>
            <a:r>
              <a:rPr lang="en-US" sz="3000" dirty="0" smtClean="0"/>
              <a:t>Centric </a:t>
            </a:r>
            <a:r>
              <a:rPr lang="en-US" sz="3000" dirty="0"/>
              <a:t>Record</a:t>
            </a:r>
          </a:p>
          <a:p>
            <a:pPr lvl="2"/>
            <a:r>
              <a:rPr lang="en-US" sz="2500" dirty="0"/>
              <a:t> Maxilla to mandible position</a:t>
            </a:r>
          </a:p>
          <a:p>
            <a:pPr lvl="1"/>
            <a:r>
              <a:rPr lang="en-US" sz="3000" dirty="0"/>
              <a:t>Protrusive Record</a:t>
            </a:r>
          </a:p>
          <a:p>
            <a:pPr lvl="2"/>
            <a:r>
              <a:rPr lang="en-US" sz="2500" dirty="0"/>
              <a:t>Program articulator for excursions</a:t>
            </a:r>
          </a:p>
        </p:txBody>
      </p:sp>
      <p:pic>
        <p:nvPicPr>
          <p:cNvPr id="104453" name="Picture 5"/>
          <p:cNvPicPr>
            <a:picLocks noChangeAspect="1" noChangeArrowheads="1"/>
          </p:cNvPicPr>
          <p:nvPr/>
        </p:nvPicPr>
        <p:blipFill>
          <a:blip r:embed="rId3" cstate="print"/>
          <a:srcRect/>
          <a:stretch>
            <a:fillRect/>
          </a:stretch>
        </p:blipFill>
        <p:spPr bwMode="auto">
          <a:xfrm>
            <a:off x="5981700" y="2286000"/>
            <a:ext cx="3162300" cy="2108200"/>
          </a:xfrm>
          <a:prstGeom prst="rect">
            <a:avLst/>
          </a:prstGeom>
          <a:noFill/>
        </p:spPr>
      </p:pic>
    </p:spTree>
  </p:cSld>
  <p:clrMapOvr>
    <a:masterClrMapping/>
  </p:clrMapOvr>
  <p:transition spd="med">
    <p:wedge/>
  </p:transition>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References</a:t>
            </a:r>
            <a:endParaRPr lang="en-US" dirty="0"/>
          </a:p>
        </p:txBody>
      </p:sp>
      <p:sp>
        <p:nvSpPr>
          <p:cNvPr id="3" name="عنصر نائب للمحتوى 2"/>
          <p:cNvSpPr>
            <a:spLocks noGrp="1"/>
          </p:cNvSpPr>
          <p:nvPr>
            <p:ph idx="1"/>
          </p:nvPr>
        </p:nvSpPr>
        <p:spPr/>
        <p:txBody>
          <a:bodyPr/>
          <a:lstStyle/>
          <a:p>
            <a:r>
              <a:rPr lang="en-US" dirty="0" smtClean="0"/>
              <a:t>McCracken’s Removable </a:t>
            </a:r>
            <a:r>
              <a:rPr lang="en-US" dirty="0" err="1" smtClean="0"/>
              <a:t>Prosthodontics</a:t>
            </a:r>
            <a:r>
              <a:rPr lang="en-US" dirty="0" smtClean="0"/>
              <a:t>, 11</a:t>
            </a:r>
            <a:r>
              <a:rPr lang="en-US" baseline="30000" dirty="0" smtClean="0"/>
              <a:t>th</a:t>
            </a:r>
            <a:r>
              <a:rPr lang="en-US" dirty="0" smtClean="0"/>
              <a:t> Edition 2005 by McGivney GP, Carr AB.  </a:t>
            </a:r>
            <a:r>
              <a:rPr lang="en-US" smtClean="0"/>
              <a:t>Chapter 16</a:t>
            </a:r>
            <a:endParaRPr lang="en-US" dirty="0" smtClean="0"/>
          </a:p>
          <a:p>
            <a:r>
              <a:rPr lang="en-US" dirty="0" smtClean="0"/>
              <a:t>Dalhousie continual education</a:t>
            </a:r>
            <a:endParaRPr lang="en-US" dirty="0"/>
          </a:p>
        </p:txBody>
      </p:sp>
    </p:spTree>
  </p:cSld>
  <p:clrMapOvr>
    <a:masterClrMapping/>
  </p:clrMapOvr>
  <p:transition spd="med">
    <p:wedge/>
  </p:transition>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sz="quarter"/>
          </p:nvPr>
        </p:nvSpPr>
        <p:spPr>
          <a:xfrm>
            <a:off x="914400" y="1295400"/>
            <a:ext cx="8001000" cy="1143000"/>
          </a:xfrm>
        </p:spPr>
        <p:txBody>
          <a:bodyPr>
            <a:normAutofit fontScale="90000"/>
          </a:bodyPr>
          <a:lstStyle/>
          <a:p>
            <a:r>
              <a:rPr lang="en-US" dirty="0" smtClean="0"/>
              <a:t>Support for the Distal Extension Denture Base</a:t>
            </a:r>
            <a:endParaRPr lang="en-US" dirty="0"/>
          </a:p>
        </p:txBody>
      </p:sp>
    </p:spTree>
  </p:cSld>
  <p:clrMapOvr>
    <a:masterClrMapping/>
  </p:clrMapOvr>
  <p:transition spd="med">
    <p:wedge/>
  </p:transition>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sz="3200" dirty="0" smtClean="0"/>
              <a:t>Factors Influencing Support of the Distal Extension Base</a:t>
            </a:r>
            <a:endParaRPr lang="en-US" sz="3200" dirty="0"/>
          </a:p>
        </p:txBody>
      </p:sp>
      <p:sp>
        <p:nvSpPr>
          <p:cNvPr id="3" name="عنصر نائب للمحتوى 2"/>
          <p:cNvSpPr>
            <a:spLocks noGrp="1"/>
          </p:cNvSpPr>
          <p:nvPr>
            <p:ph idx="1"/>
          </p:nvPr>
        </p:nvSpPr>
        <p:spPr/>
        <p:txBody>
          <a:bodyPr/>
          <a:lstStyle/>
          <a:p>
            <a:pPr>
              <a:buNone/>
            </a:pPr>
            <a:r>
              <a:rPr lang="en-US" dirty="0" smtClean="0"/>
              <a:t>1. </a:t>
            </a:r>
            <a:r>
              <a:rPr lang="en-US" sz="2800" dirty="0" smtClean="0"/>
              <a:t>Contour and quality of the residual ridge</a:t>
            </a:r>
          </a:p>
          <a:p>
            <a:pPr>
              <a:buNone/>
            </a:pPr>
            <a:r>
              <a:rPr lang="en-US" sz="2800" dirty="0" smtClean="0"/>
              <a:t>2. Extent of residual ridge coverage by the denture base</a:t>
            </a:r>
          </a:p>
          <a:p>
            <a:pPr>
              <a:buNone/>
            </a:pPr>
            <a:r>
              <a:rPr lang="en-US" sz="2800" dirty="0" smtClean="0"/>
              <a:t>3. Type and accuracy of the impression registration</a:t>
            </a:r>
          </a:p>
          <a:p>
            <a:pPr>
              <a:buNone/>
            </a:pPr>
            <a:r>
              <a:rPr lang="en-US" sz="2800" dirty="0" smtClean="0"/>
              <a:t>4. Accuracy of the fit of the denture base</a:t>
            </a:r>
          </a:p>
          <a:p>
            <a:pPr>
              <a:buNone/>
            </a:pPr>
            <a:r>
              <a:rPr lang="en-US" sz="2800" dirty="0" smtClean="0"/>
              <a:t>5. Design of RPD framework</a:t>
            </a:r>
          </a:p>
          <a:p>
            <a:pPr>
              <a:buNone/>
            </a:pPr>
            <a:r>
              <a:rPr lang="en-US" sz="2800" dirty="0" smtClean="0"/>
              <a:t>6. Total </a:t>
            </a:r>
            <a:r>
              <a:rPr lang="en-US" sz="2800" dirty="0" err="1" smtClean="0"/>
              <a:t>occlusal</a:t>
            </a:r>
            <a:r>
              <a:rPr lang="en-US" sz="2800" dirty="0" smtClean="0"/>
              <a:t> load applied</a:t>
            </a:r>
            <a:endParaRPr lang="en-US" sz="2800" dirty="0"/>
          </a:p>
        </p:txBody>
      </p:sp>
    </p:spTree>
  </p:cSld>
  <p:clrMapOvr>
    <a:masterClrMapping/>
  </p:clrMapOvr>
  <p:transition spd="med">
    <p:wedge/>
  </p:transition>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sz="3600" dirty="0" smtClean="0"/>
              <a:t>Contour and Quality of the Residual Ridge (</a:t>
            </a:r>
            <a:r>
              <a:rPr lang="en-US" sz="3600" dirty="0" err="1" smtClean="0"/>
              <a:t>Mandibular</a:t>
            </a:r>
            <a:r>
              <a:rPr lang="en-US" sz="3600" dirty="0" smtClean="0"/>
              <a:t>)</a:t>
            </a:r>
            <a:endParaRPr lang="en-US" sz="3600" dirty="0"/>
          </a:p>
        </p:txBody>
      </p:sp>
      <p:pic>
        <p:nvPicPr>
          <p:cNvPr id="1026" name="Picture 2"/>
          <p:cNvPicPr>
            <a:picLocks noGrp="1" noChangeAspect="1" noChangeArrowheads="1"/>
          </p:cNvPicPr>
          <p:nvPr>
            <p:ph idx="1"/>
          </p:nvPr>
        </p:nvPicPr>
        <p:blipFill>
          <a:blip r:embed="rId3" cstate="print"/>
          <a:srcRect/>
          <a:stretch>
            <a:fillRect/>
          </a:stretch>
        </p:blipFill>
        <p:spPr bwMode="auto">
          <a:xfrm>
            <a:off x="2438400" y="2133600"/>
            <a:ext cx="4810125" cy="3362325"/>
          </a:xfrm>
          <a:prstGeom prst="rect">
            <a:avLst/>
          </a:prstGeom>
          <a:noFill/>
          <a:ln w="9525">
            <a:noFill/>
            <a:miter lim="800000"/>
            <a:headEnd/>
            <a:tailEnd/>
          </a:ln>
        </p:spPr>
      </p:pic>
    </p:spTree>
  </p:cSld>
  <p:clrMapOvr>
    <a:masterClrMapping/>
  </p:clrMapOvr>
  <p:transition spd="med">
    <p:wedge/>
  </p:transition>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sz="3600" dirty="0" smtClean="0"/>
              <a:t>Contour and Quality of the Residual Ridge (Maxillary)</a:t>
            </a:r>
            <a:endParaRPr lang="en-US" sz="3600" dirty="0"/>
          </a:p>
        </p:txBody>
      </p:sp>
      <p:pic>
        <p:nvPicPr>
          <p:cNvPr id="2050" name="Picture 2"/>
          <p:cNvPicPr>
            <a:picLocks noGrp="1" noChangeAspect="1" noChangeArrowheads="1"/>
          </p:cNvPicPr>
          <p:nvPr>
            <p:ph idx="1"/>
          </p:nvPr>
        </p:nvPicPr>
        <p:blipFill>
          <a:blip r:embed="rId3" cstate="print"/>
          <a:stretch>
            <a:fillRect/>
          </a:stretch>
        </p:blipFill>
        <p:spPr bwMode="auto">
          <a:xfrm>
            <a:off x="2646363" y="2395537"/>
            <a:ext cx="4781550" cy="3286125"/>
          </a:xfrm>
          <a:prstGeom prst="rect">
            <a:avLst/>
          </a:prstGeom>
          <a:noFill/>
          <a:ln w="9525">
            <a:noFill/>
            <a:miter lim="800000"/>
            <a:headEnd/>
            <a:tailEnd/>
          </a:ln>
        </p:spPr>
      </p:pic>
    </p:spTree>
  </p:cSld>
  <p:clrMapOvr>
    <a:masterClrMapping/>
  </p:clrMapOvr>
  <p:transition spd="med">
    <p:wedge/>
  </p:transition>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sz="3600" dirty="0" smtClean="0"/>
              <a:t>Contour and Quality of the Residual Ridge</a:t>
            </a:r>
            <a:endParaRPr lang="en-US" sz="3600" dirty="0"/>
          </a:p>
        </p:txBody>
      </p:sp>
      <p:sp>
        <p:nvSpPr>
          <p:cNvPr id="3" name="عنصر نائب للمحتوى 2"/>
          <p:cNvSpPr>
            <a:spLocks noGrp="1"/>
          </p:cNvSpPr>
          <p:nvPr>
            <p:ph idx="1"/>
          </p:nvPr>
        </p:nvSpPr>
        <p:spPr/>
        <p:txBody>
          <a:bodyPr/>
          <a:lstStyle/>
          <a:p>
            <a:r>
              <a:rPr lang="en-US" sz="2400" dirty="0" smtClean="0"/>
              <a:t>The immediate crest of the bone of the maxillary</a:t>
            </a:r>
          </a:p>
          <a:p>
            <a:pPr>
              <a:buNone/>
            </a:pPr>
            <a:r>
              <a:rPr lang="en-US" sz="2400" dirty="0" smtClean="0"/>
              <a:t> residual ridge may consist primarily of </a:t>
            </a:r>
            <a:r>
              <a:rPr lang="en-US" sz="2400" dirty="0" err="1" smtClean="0"/>
              <a:t>cancellous</a:t>
            </a:r>
            <a:endParaRPr lang="en-US" sz="2400" dirty="0" smtClean="0"/>
          </a:p>
          <a:p>
            <a:pPr>
              <a:buNone/>
            </a:pPr>
            <a:r>
              <a:rPr lang="en-US" sz="2400" dirty="0" smtClean="0"/>
              <a:t>bone. Unlike in the mandible, oral tissue that overlies</a:t>
            </a:r>
          </a:p>
          <a:p>
            <a:pPr>
              <a:buNone/>
            </a:pPr>
            <a:r>
              <a:rPr lang="en-US" sz="2400" dirty="0" smtClean="0"/>
              <a:t>the maxillary residual alveolar bone is usually of a</a:t>
            </a:r>
          </a:p>
          <a:p>
            <a:pPr>
              <a:buNone/>
            </a:pPr>
            <a:r>
              <a:rPr lang="en-US" sz="2400" dirty="0" smtClean="0"/>
              <a:t>firm, dense nature (similar to the mucosa of the hard</a:t>
            </a:r>
          </a:p>
          <a:p>
            <a:pPr>
              <a:buNone/>
            </a:pPr>
            <a:r>
              <a:rPr lang="en-US" sz="2400" dirty="0" smtClean="0"/>
              <a:t>palate) or can be surgically prepared to support a</a:t>
            </a:r>
          </a:p>
          <a:p>
            <a:pPr>
              <a:buNone/>
            </a:pPr>
            <a:r>
              <a:rPr lang="en-US" sz="2400" dirty="0" smtClean="0"/>
              <a:t>denture base. </a:t>
            </a:r>
            <a:endParaRPr lang="en-US" sz="2400" dirty="0"/>
          </a:p>
        </p:txBody>
      </p:sp>
    </p:spTree>
  </p:cSld>
  <p:clrMapOvr>
    <a:masterClrMapping/>
  </p:clrMapOvr>
  <p:transition spd="med">
    <p:wedge/>
  </p:transition>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sz="3200" dirty="0" smtClean="0"/>
              <a:t>Extent of Residual Ridge Coverage by the Denture Base</a:t>
            </a:r>
            <a:endParaRPr lang="en-US" sz="3200" dirty="0"/>
          </a:p>
        </p:txBody>
      </p:sp>
      <p:pic>
        <p:nvPicPr>
          <p:cNvPr id="3074" name="Picture 2"/>
          <p:cNvPicPr>
            <a:picLocks noGrp="1" noChangeAspect="1" noChangeArrowheads="1"/>
          </p:cNvPicPr>
          <p:nvPr>
            <p:ph idx="1"/>
          </p:nvPr>
        </p:nvPicPr>
        <p:blipFill>
          <a:blip r:embed="rId3" cstate="print"/>
          <a:stretch>
            <a:fillRect/>
          </a:stretch>
        </p:blipFill>
        <p:spPr bwMode="auto">
          <a:xfrm>
            <a:off x="1150938" y="2723097"/>
            <a:ext cx="7772400" cy="2631006"/>
          </a:xfrm>
          <a:prstGeom prst="rect">
            <a:avLst/>
          </a:prstGeom>
          <a:noFill/>
          <a:ln w="9525">
            <a:noFill/>
            <a:miter lim="800000"/>
            <a:headEnd/>
            <a:tailEnd/>
          </a:ln>
        </p:spPr>
      </p:pic>
    </p:spTree>
  </p:cSld>
  <p:clrMapOvr>
    <a:masterClrMapping/>
  </p:clrMapOvr>
  <p:transition spd="med">
    <p:wedge/>
  </p:transition>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sz="3600" dirty="0" smtClean="0"/>
              <a:t>Design of RPD Framework</a:t>
            </a:r>
            <a:endParaRPr lang="en-US" sz="3600" dirty="0"/>
          </a:p>
        </p:txBody>
      </p:sp>
      <p:sp>
        <p:nvSpPr>
          <p:cNvPr id="4" name="عنصر نائب للمحتوى 3"/>
          <p:cNvSpPr>
            <a:spLocks noGrp="1"/>
          </p:cNvSpPr>
          <p:nvPr>
            <p:ph idx="1"/>
          </p:nvPr>
        </p:nvSpPr>
        <p:spPr>
          <a:xfrm>
            <a:off x="1371600" y="1981200"/>
            <a:ext cx="6324600" cy="4114800"/>
          </a:xfrm>
        </p:spPr>
        <p:txBody>
          <a:bodyPr/>
          <a:lstStyle/>
          <a:p>
            <a:pPr>
              <a:buNone/>
            </a:pPr>
            <a:r>
              <a:rPr lang="en-US" dirty="0" err="1" smtClean="0">
                <a:solidFill>
                  <a:srgbClr val="FF0000"/>
                </a:solidFill>
              </a:rPr>
              <a:t>Mesial</a:t>
            </a:r>
            <a:r>
              <a:rPr lang="en-US" dirty="0" smtClean="0">
                <a:solidFill>
                  <a:srgbClr val="FF0000"/>
                </a:solidFill>
              </a:rPr>
              <a:t> Rest Concept</a:t>
            </a:r>
          </a:p>
          <a:p>
            <a:pPr lvl="1">
              <a:buFont typeface="Wingdings" pitchFamily="2" charset="2"/>
              <a:buChar char="Ø"/>
            </a:pPr>
            <a:r>
              <a:rPr lang="en-US" sz="2400" dirty="0" smtClean="0"/>
              <a:t>Provides axis of rotation that directs applied forces in more vertical direction so more of residual ridge receives vertically directed </a:t>
            </a:r>
            <a:r>
              <a:rPr lang="en-US" sz="2400" dirty="0" err="1" smtClean="0"/>
              <a:t>occlusal</a:t>
            </a:r>
            <a:r>
              <a:rPr lang="en-US" sz="2400" dirty="0" smtClean="0"/>
              <a:t> forces to support denture base</a:t>
            </a:r>
          </a:p>
          <a:p>
            <a:pPr lvl="1">
              <a:buFont typeface="Wingdings" pitchFamily="2" charset="2"/>
              <a:buChar char="Ø"/>
            </a:pPr>
            <a:r>
              <a:rPr lang="en-US" sz="2400" dirty="0" smtClean="0"/>
              <a:t> Will tend to tip terminal abutment tooth </a:t>
            </a:r>
            <a:r>
              <a:rPr lang="en-US" sz="2400" dirty="0" err="1" smtClean="0"/>
              <a:t>mesially</a:t>
            </a:r>
            <a:r>
              <a:rPr lang="en-US" sz="2400" dirty="0" smtClean="0"/>
              <a:t> &amp; thus be reinforced by other adjacent teeth</a:t>
            </a:r>
          </a:p>
        </p:txBody>
      </p:sp>
    </p:spTree>
  </p:cSld>
  <p:clrMapOvr>
    <a:masterClrMapping/>
  </p:clrMapOvr>
  <p:transition spd="med">
    <p:wedge/>
  </p:transition>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sz="3600" dirty="0" smtClean="0"/>
              <a:t>Total </a:t>
            </a:r>
            <a:r>
              <a:rPr lang="en-US" sz="3600" dirty="0" err="1" smtClean="0"/>
              <a:t>Occlusal</a:t>
            </a:r>
            <a:r>
              <a:rPr lang="en-US" sz="3600" dirty="0" smtClean="0"/>
              <a:t> Load Applied</a:t>
            </a:r>
            <a:endParaRPr lang="en-US" sz="3600" dirty="0"/>
          </a:p>
        </p:txBody>
      </p:sp>
      <p:sp>
        <p:nvSpPr>
          <p:cNvPr id="3" name="عنصر نائب للمحتوى 2"/>
          <p:cNvSpPr>
            <a:spLocks noGrp="1"/>
          </p:cNvSpPr>
          <p:nvPr>
            <p:ph idx="1"/>
          </p:nvPr>
        </p:nvSpPr>
        <p:spPr/>
        <p:txBody>
          <a:bodyPr/>
          <a:lstStyle/>
          <a:p>
            <a:r>
              <a:rPr lang="en-US" sz="2800" dirty="0" smtClean="0"/>
              <a:t>The number of artificial teeth, the width of their </a:t>
            </a:r>
            <a:r>
              <a:rPr lang="en-US" sz="2800" dirty="0" err="1" smtClean="0"/>
              <a:t>occlusal</a:t>
            </a:r>
            <a:r>
              <a:rPr lang="en-US" sz="2800" dirty="0" smtClean="0"/>
              <a:t> surfaces, and their </a:t>
            </a:r>
            <a:r>
              <a:rPr lang="en-US" sz="2800" dirty="0" err="1" smtClean="0"/>
              <a:t>occlusal</a:t>
            </a:r>
            <a:r>
              <a:rPr lang="en-US" sz="2800" dirty="0" smtClean="0"/>
              <a:t> efficiency influence the total </a:t>
            </a:r>
            <a:r>
              <a:rPr lang="en-US" sz="2800" dirty="0" err="1" smtClean="0"/>
              <a:t>occlusal</a:t>
            </a:r>
            <a:r>
              <a:rPr lang="en-US" sz="2800" dirty="0" smtClean="0"/>
              <a:t> load applied to RPD</a:t>
            </a:r>
          </a:p>
          <a:p>
            <a:r>
              <a:rPr lang="en-US" sz="2800" dirty="0" err="1" smtClean="0"/>
              <a:t>Kaires</a:t>
            </a:r>
            <a:r>
              <a:rPr lang="en-US" sz="2800" dirty="0" smtClean="0"/>
              <a:t> concluded "the reduction of the size of the </a:t>
            </a:r>
            <a:r>
              <a:rPr lang="en-US" sz="2800" dirty="0" err="1" smtClean="0"/>
              <a:t>occlusal</a:t>
            </a:r>
            <a:r>
              <a:rPr lang="en-US" sz="2800" dirty="0" smtClean="0"/>
              <a:t> table reduces the  vertical and horizontal forces that act on RPD &amp; lessens the stress on the abutment teeth &amp; supporting tissue</a:t>
            </a:r>
            <a:endParaRPr lang="en-US" sz="2800" dirty="0"/>
          </a:p>
        </p:txBody>
      </p:sp>
    </p:spTree>
  </p:cSld>
  <p:clrMapOvr>
    <a:masterClrMapping/>
  </p:clrMapOvr>
  <p:transition spd="med">
    <p:wedg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latin typeface="Times New Roman" pitchFamily="26" charset="0"/>
                <a:cs typeface="Times New Roman" pitchFamily="26" charset="0"/>
              </a:rPr>
              <a:t>Modeling plastic Forms</a:t>
            </a:r>
            <a:endParaRPr lang="en-US" dirty="0"/>
          </a:p>
        </p:txBody>
      </p:sp>
      <p:sp>
        <p:nvSpPr>
          <p:cNvPr id="3" name="عنصر نائب للمحتوى 2"/>
          <p:cNvSpPr>
            <a:spLocks noGrp="1"/>
          </p:cNvSpPr>
          <p:nvPr>
            <p:ph idx="1"/>
          </p:nvPr>
        </p:nvSpPr>
        <p:spPr/>
        <p:txBody>
          <a:bodyPr/>
          <a:lstStyle/>
          <a:p>
            <a:pPr marL="609600" indent="-609600">
              <a:buNone/>
            </a:pPr>
            <a:r>
              <a:rPr lang="en-US" dirty="0" smtClean="0">
                <a:latin typeface="Times New Roman" pitchFamily="26" charset="0"/>
                <a:cs typeface="Times New Roman" pitchFamily="26" charset="0"/>
              </a:rPr>
              <a:t>1. Red brown  material in cake form </a:t>
            </a:r>
          </a:p>
          <a:p>
            <a:pPr marL="609600" indent="-609600">
              <a:buNone/>
            </a:pPr>
            <a:r>
              <a:rPr lang="en-US" dirty="0" smtClean="0">
                <a:latin typeface="Times New Roman" pitchFamily="26" charset="0"/>
                <a:cs typeface="Times New Roman" pitchFamily="26" charset="0"/>
              </a:rPr>
              <a:t>2. Red, gray, green modeling plastics in stick form </a:t>
            </a:r>
          </a:p>
          <a:p>
            <a:endParaRPr lang="en-US" dirty="0"/>
          </a:p>
        </p:txBody>
      </p:sp>
    </p:spTree>
  </p:cSld>
  <p:clrMapOvr>
    <a:masterClrMapping/>
  </p:clrMapOvr>
  <p:transition spd="med">
    <p:wedge/>
  </p:transition>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219200" y="152400"/>
            <a:ext cx="7772400" cy="1143000"/>
          </a:xfrm>
        </p:spPr>
        <p:txBody>
          <a:bodyPr/>
          <a:lstStyle/>
          <a:p>
            <a:r>
              <a:rPr lang="en-US" dirty="0" smtClean="0"/>
              <a:t>Total </a:t>
            </a:r>
            <a:r>
              <a:rPr lang="en-US" dirty="0" err="1" smtClean="0"/>
              <a:t>Occlusal</a:t>
            </a:r>
            <a:r>
              <a:rPr lang="en-US" dirty="0" smtClean="0"/>
              <a:t> Load Applied</a:t>
            </a:r>
            <a:endParaRPr lang="en-US" dirty="0"/>
          </a:p>
        </p:txBody>
      </p:sp>
      <p:pic>
        <p:nvPicPr>
          <p:cNvPr id="1026" name="Picture 2"/>
          <p:cNvPicPr>
            <a:picLocks noGrp="1" noChangeAspect="1" noChangeArrowheads="1"/>
          </p:cNvPicPr>
          <p:nvPr>
            <p:ph idx="1"/>
          </p:nvPr>
        </p:nvPicPr>
        <p:blipFill>
          <a:blip r:embed="rId3" cstate="print"/>
          <a:srcRect/>
          <a:stretch>
            <a:fillRect/>
          </a:stretch>
        </p:blipFill>
        <p:spPr bwMode="auto">
          <a:xfrm>
            <a:off x="1600200" y="1676400"/>
            <a:ext cx="6553200" cy="2362200"/>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a:stretch>
            <a:fillRect/>
          </a:stretch>
        </p:blipFill>
        <p:spPr bwMode="auto">
          <a:xfrm>
            <a:off x="2514600" y="4419600"/>
            <a:ext cx="4000500" cy="2190750"/>
          </a:xfrm>
          <a:prstGeom prst="rect">
            <a:avLst/>
          </a:prstGeom>
          <a:noFill/>
          <a:ln w="9525">
            <a:noFill/>
            <a:miter lim="800000"/>
            <a:headEnd/>
            <a:tailEnd/>
          </a:ln>
        </p:spPr>
      </p:pic>
    </p:spTree>
  </p:cSld>
  <p:clrMapOvr>
    <a:masterClrMapping/>
  </p:clrMapOvr>
  <p:transition spd="med">
    <p:wedge/>
  </p:transition>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sz="3200" dirty="0" smtClean="0"/>
              <a:t>Type and Accuracy of the Impression Registration</a:t>
            </a:r>
            <a:endParaRPr lang="en-US" sz="3200" dirty="0"/>
          </a:p>
        </p:txBody>
      </p:sp>
      <p:pic>
        <p:nvPicPr>
          <p:cNvPr id="4098" name="Picture 2"/>
          <p:cNvPicPr>
            <a:picLocks noGrp="1" noChangeAspect="1" noChangeArrowheads="1"/>
          </p:cNvPicPr>
          <p:nvPr>
            <p:ph idx="1"/>
          </p:nvPr>
        </p:nvPicPr>
        <p:blipFill>
          <a:blip r:embed="rId3" cstate="print"/>
          <a:srcRect/>
          <a:stretch>
            <a:fillRect/>
          </a:stretch>
        </p:blipFill>
        <p:spPr bwMode="auto">
          <a:xfrm>
            <a:off x="1143000" y="1752600"/>
            <a:ext cx="7772400" cy="2746751"/>
          </a:xfrm>
          <a:prstGeom prst="rect">
            <a:avLst/>
          </a:prstGeom>
          <a:noFill/>
          <a:ln w="9525">
            <a:noFill/>
            <a:miter lim="800000"/>
            <a:headEnd/>
            <a:tailEnd/>
          </a:ln>
        </p:spPr>
      </p:pic>
      <p:sp>
        <p:nvSpPr>
          <p:cNvPr id="4" name="مستطيل 3"/>
          <p:cNvSpPr/>
          <p:nvPr/>
        </p:nvSpPr>
        <p:spPr>
          <a:xfrm>
            <a:off x="990600" y="4648200"/>
            <a:ext cx="8153400" cy="1477328"/>
          </a:xfrm>
          <a:prstGeom prst="rect">
            <a:avLst/>
          </a:prstGeom>
        </p:spPr>
        <p:txBody>
          <a:bodyPr wrap="square">
            <a:spAutoFit/>
          </a:bodyPr>
          <a:lstStyle/>
          <a:p>
            <a:r>
              <a:rPr lang="en-US" dirty="0" smtClean="0"/>
              <a:t>Comparison of anatomic and functional ridge forms. Original </a:t>
            </a:r>
            <a:r>
              <a:rPr lang="en-US" dirty="0" err="1" smtClean="0"/>
              <a:t>mandibular</a:t>
            </a:r>
            <a:endParaRPr lang="en-US" dirty="0" smtClean="0"/>
          </a:p>
          <a:p>
            <a:r>
              <a:rPr lang="en-US" dirty="0" smtClean="0"/>
              <a:t>cast showing left residual ridge area recorded in its anatomic form. </a:t>
            </a:r>
            <a:r>
              <a:rPr lang="en-US" dirty="0" err="1" smtClean="0"/>
              <a:t>Buccal</a:t>
            </a:r>
            <a:r>
              <a:rPr lang="en-US" dirty="0" smtClean="0"/>
              <a:t> shelf region is outlined.  Right: same cast after left residual ridge area has been </a:t>
            </a:r>
            <a:r>
              <a:rPr lang="en-US" dirty="0" err="1" smtClean="0"/>
              <a:t>repoured</a:t>
            </a:r>
            <a:r>
              <a:rPr lang="en-US" dirty="0" smtClean="0"/>
              <a:t> to its functional form as recorded by secondary impression. Functional form is less </a:t>
            </a:r>
            <a:r>
              <a:rPr lang="en-US" dirty="0" err="1" smtClean="0"/>
              <a:t>irreqular</a:t>
            </a:r>
            <a:r>
              <a:rPr lang="en-US" dirty="0" smtClean="0"/>
              <a:t> * </a:t>
            </a:r>
            <a:endParaRPr lang="en-US" dirty="0"/>
          </a:p>
        </p:txBody>
      </p:sp>
    </p:spTree>
  </p:cSld>
  <p:clrMapOvr>
    <a:masterClrMapping/>
  </p:clrMapOvr>
  <p:transition spd="med">
    <p:wedge/>
  </p:transition>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References</a:t>
            </a:r>
            <a:endParaRPr lang="en-US" dirty="0"/>
          </a:p>
        </p:txBody>
      </p:sp>
      <p:sp>
        <p:nvSpPr>
          <p:cNvPr id="3" name="عنصر نائب للمحتوى 2"/>
          <p:cNvSpPr>
            <a:spLocks noGrp="1"/>
          </p:cNvSpPr>
          <p:nvPr>
            <p:ph idx="1"/>
          </p:nvPr>
        </p:nvSpPr>
        <p:spPr/>
        <p:txBody>
          <a:bodyPr/>
          <a:lstStyle/>
          <a:p>
            <a:r>
              <a:rPr lang="en-US" dirty="0" smtClean="0"/>
              <a:t>McCracken’s Removable </a:t>
            </a:r>
            <a:r>
              <a:rPr lang="en-US" dirty="0" err="1" smtClean="0"/>
              <a:t>Prosthodontics</a:t>
            </a:r>
            <a:r>
              <a:rPr lang="en-US" dirty="0" smtClean="0"/>
              <a:t>, 11</a:t>
            </a:r>
            <a:r>
              <a:rPr lang="en-US" baseline="30000" dirty="0" smtClean="0"/>
              <a:t>th</a:t>
            </a:r>
            <a:r>
              <a:rPr lang="en-US" dirty="0" smtClean="0"/>
              <a:t> Edition 2005 by McGivney GP, Carr AB.  </a:t>
            </a:r>
            <a:r>
              <a:rPr lang="en-US" smtClean="0"/>
              <a:t>Chapter 16</a:t>
            </a:r>
            <a:endParaRPr lang="en-US" dirty="0" smtClean="0"/>
          </a:p>
        </p:txBody>
      </p:sp>
    </p:spTree>
  </p:cSld>
  <p:clrMapOvr>
    <a:masterClrMapping/>
  </p:clrMapOvr>
  <p:transition spd="med">
    <p:wedg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latin typeface="Times New Roman" pitchFamily="26" charset="0"/>
                <a:cs typeface="Times New Roman" pitchFamily="26" charset="0"/>
              </a:rPr>
              <a:t>Modeling plastic </a:t>
            </a:r>
            <a:endParaRPr lang="en-US" dirty="0"/>
          </a:p>
        </p:txBody>
      </p:sp>
      <p:sp>
        <p:nvSpPr>
          <p:cNvPr id="3" name="عنصر نائب للمحتوى 2"/>
          <p:cNvSpPr>
            <a:spLocks noGrp="1"/>
          </p:cNvSpPr>
          <p:nvPr>
            <p:ph idx="1"/>
          </p:nvPr>
        </p:nvSpPr>
        <p:spPr/>
        <p:txBody>
          <a:bodyPr/>
          <a:lstStyle/>
          <a:p>
            <a:pPr>
              <a:lnSpc>
                <a:spcPct val="80000"/>
              </a:lnSpc>
            </a:pPr>
            <a:r>
              <a:rPr lang="en-US" dirty="0" smtClean="0">
                <a:latin typeface="Times New Roman" pitchFamily="26" charset="0"/>
                <a:cs typeface="Times New Roman" pitchFamily="26" charset="0"/>
              </a:rPr>
              <a:t>Used in border molding of impression tray</a:t>
            </a:r>
          </a:p>
          <a:p>
            <a:pPr>
              <a:lnSpc>
                <a:spcPct val="80000"/>
              </a:lnSpc>
              <a:buNone/>
            </a:pPr>
            <a:endParaRPr lang="en-US" dirty="0" smtClean="0">
              <a:latin typeface="Times New Roman" pitchFamily="26" charset="0"/>
              <a:cs typeface="Times New Roman" pitchFamily="26" charset="0"/>
            </a:endParaRPr>
          </a:p>
          <a:p>
            <a:pPr>
              <a:lnSpc>
                <a:spcPct val="80000"/>
              </a:lnSpc>
            </a:pPr>
            <a:r>
              <a:rPr lang="en-US" dirty="0" smtClean="0">
                <a:latin typeface="Times New Roman" pitchFamily="26" charset="0"/>
                <a:cs typeface="Times New Roman" pitchFamily="26" charset="0"/>
              </a:rPr>
              <a:t>The modeling plastic are used as a secondary impression material to record edentulous ridges in partial denture construction (building up the underside of the denture before recording the tissue with secondary impression material) </a:t>
            </a:r>
          </a:p>
          <a:p>
            <a:endParaRPr lang="en-US" dirty="0"/>
          </a:p>
        </p:txBody>
      </p:sp>
    </p:spTree>
  </p:cSld>
  <p:clrMapOvr>
    <a:masterClrMapping/>
  </p:clrMapOvr>
  <p:transition spd="med">
    <p:wedg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latin typeface="Times New Roman" pitchFamily="26" charset="0"/>
                <a:cs typeface="Times New Roman" pitchFamily="26" charset="0"/>
              </a:rPr>
              <a:t>Red brown  material in cake form</a:t>
            </a:r>
            <a:endParaRPr lang="en-US" dirty="0"/>
          </a:p>
        </p:txBody>
      </p:sp>
      <p:sp>
        <p:nvSpPr>
          <p:cNvPr id="3" name="عنصر نائب للمحتوى 2"/>
          <p:cNvSpPr>
            <a:spLocks noGrp="1"/>
          </p:cNvSpPr>
          <p:nvPr>
            <p:ph idx="1"/>
          </p:nvPr>
        </p:nvSpPr>
        <p:spPr>
          <a:xfrm>
            <a:off x="838200" y="1752600"/>
            <a:ext cx="8077200" cy="4114800"/>
          </a:xfrm>
        </p:spPr>
        <p:txBody>
          <a:bodyPr/>
          <a:lstStyle/>
          <a:p>
            <a:r>
              <a:rPr lang="en-US" dirty="0" smtClean="0">
                <a:latin typeface="Times New Roman" pitchFamily="26" charset="0"/>
                <a:cs typeface="Times New Roman" pitchFamily="26" charset="0"/>
              </a:rPr>
              <a:t>The most commonly used modeling plastic for corrected impressions of extension base areas for Kennedy Class I and II partial denture bases</a:t>
            </a:r>
          </a:p>
          <a:p>
            <a:r>
              <a:rPr lang="en-US" dirty="0" smtClean="0">
                <a:latin typeface="Times New Roman" pitchFamily="26" charset="0"/>
                <a:cs typeface="Times New Roman" pitchFamily="26" charset="0"/>
              </a:rPr>
              <a:t>It should be dipped and kneaded until soft and subjected to no more heat than necessary before loading the tray and positioning it in the mouth, then it should be chilled in cold water after each removal from the mouth</a:t>
            </a:r>
          </a:p>
          <a:p>
            <a:endParaRPr lang="en-US" dirty="0"/>
          </a:p>
        </p:txBody>
      </p:sp>
    </p:spTree>
  </p:cSld>
  <p:clrMapOvr>
    <a:masterClrMapping/>
  </p:clrMapOvr>
  <p:transition spd="med">
    <p:wedg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latin typeface="Times New Roman" pitchFamily="26" charset="0"/>
                <a:cs typeface="Times New Roman" pitchFamily="26" charset="0"/>
              </a:rPr>
              <a:t>Red, gray, green modeling plastics in stick form</a:t>
            </a:r>
            <a:endParaRPr lang="en-US" dirty="0"/>
          </a:p>
        </p:txBody>
      </p:sp>
      <p:sp>
        <p:nvSpPr>
          <p:cNvPr id="3" name="عنصر نائب للمحتوى 2"/>
          <p:cNvSpPr>
            <a:spLocks noGrp="1"/>
          </p:cNvSpPr>
          <p:nvPr>
            <p:ph idx="1"/>
          </p:nvPr>
        </p:nvSpPr>
        <p:spPr/>
        <p:txBody>
          <a:bodyPr/>
          <a:lstStyle/>
          <a:p>
            <a:pPr>
              <a:lnSpc>
                <a:spcPct val="80000"/>
              </a:lnSpc>
            </a:pPr>
            <a:r>
              <a:rPr lang="en-US" sz="2800" dirty="0" smtClean="0">
                <a:latin typeface="Times New Roman" pitchFamily="26" charset="0"/>
                <a:cs typeface="Times New Roman" pitchFamily="26" charset="0"/>
              </a:rPr>
              <a:t>Used in border molding of impression tray</a:t>
            </a:r>
          </a:p>
          <a:p>
            <a:pPr>
              <a:lnSpc>
                <a:spcPct val="80000"/>
              </a:lnSpc>
              <a:buNone/>
            </a:pPr>
            <a:endParaRPr lang="en-US" sz="2800" dirty="0" smtClean="0">
              <a:latin typeface="Times New Roman" pitchFamily="26" charset="0"/>
              <a:cs typeface="Times New Roman" pitchFamily="26" charset="0"/>
            </a:endParaRPr>
          </a:p>
          <a:p>
            <a:pPr>
              <a:lnSpc>
                <a:spcPct val="80000"/>
              </a:lnSpc>
            </a:pPr>
            <a:r>
              <a:rPr lang="en-US" sz="2800" dirty="0" smtClean="0">
                <a:latin typeface="Times New Roman" pitchFamily="26" charset="0"/>
                <a:cs typeface="Times New Roman" pitchFamily="26" charset="0"/>
              </a:rPr>
              <a:t>Red and gray sticks have a higher and broader working range than do the cake of like color</a:t>
            </a:r>
          </a:p>
          <a:p>
            <a:pPr>
              <a:lnSpc>
                <a:spcPct val="80000"/>
              </a:lnSpc>
              <a:buNone/>
            </a:pPr>
            <a:endParaRPr lang="en-US" sz="2800" dirty="0" smtClean="0">
              <a:latin typeface="Times New Roman" pitchFamily="26" charset="0"/>
              <a:cs typeface="Times New Roman" pitchFamily="26" charset="0"/>
            </a:endParaRPr>
          </a:p>
          <a:p>
            <a:pPr>
              <a:lnSpc>
                <a:spcPct val="80000"/>
              </a:lnSpc>
            </a:pPr>
            <a:r>
              <a:rPr lang="en-US" sz="2800" dirty="0" smtClean="0">
                <a:latin typeface="Times New Roman" pitchFamily="26" charset="0"/>
                <a:cs typeface="Times New Roman" pitchFamily="26" charset="0"/>
              </a:rPr>
              <a:t>The modeling plastic are used as a secondary impression material to record edentulous ridges in partial denture construction, when this is done it is generally used only as a mean of building up the underside of the denture before recording the tissue with secondary impression material </a:t>
            </a:r>
          </a:p>
          <a:p>
            <a:endParaRPr lang="en-US" dirty="0"/>
          </a:p>
        </p:txBody>
      </p:sp>
    </p:spTree>
  </p:cSld>
  <p:clrMapOvr>
    <a:masterClrMapping/>
  </p:clrMapOvr>
  <p:transition spd="med">
    <p:wedg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914400" y="304800"/>
            <a:ext cx="7772400" cy="1143000"/>
          </a:xfrm>
        </p:spPr>
        <p:txBody>
          <a:bodyPr/>
          <a:lstStyle/>
          <a:p>
            <a:pPr algn="ctr"/>
            <a:r>
              <a:rPr lang="en-US" dirty="0" smtClean="0"/>
              <a:t/>
            </a:r>
            <a:br>
              <a:rPr lang="en-US" dirty="0" smtClean="0"/>
            </a:br>
            <a:r>
              <a:rPr lang="en-US" dirty="0" smtClean="0"/>
              <a:t/>
            </a:r>
            <a:br>
              <a:rPr lang="en-US" dirty="0" smtClean="0"/>
            </a:br>
            <a:r>
              <a:rPr lang="en-US" dirty="0" smtClean="0">
                <a:latin typeface="Times New Roman" pitchFamily="26" charset="0"/>
                <a:cs typeface="Times New Roman" pitchFamily="26" charset="0"/>
              </a:rPr>
              <a:t>Modeling Plastic (</a:t>
            </a:r>
            <a:r>
              <a:rPr lang="en-US" dirty="0" smtClean="0"/>
              <a:t>Compound) </a:t>
            </a:r>
            <a:br>
              <a:rPr lang="en-US" dirty="0" smtClean="0"/>
            </a:br>
            <a:endParaRPr lang="en-US" dirty="0"/>
          </a:p>
        </p:txBody>
      </p:sp>
      <p:pic>
        <p:nvPicPr>
          <p:cNvPr id="4" name="عنصر نائب للمحتوى 3"/>
          <p:cNvPicPr>
            <a:picLocks noGrp="1"/>
          </p:cNvPicPr>
          <p:nvPr>
            <p:ph idx="1"/>
          </p:nvPr>
        </p:nvPicPr>
        <p:blipFill>
          <a:blip r:embed="rId2" cstate="print"/>
          <a:srcRect/>
          <a:stretch>
            <a:fillRect/>
          </a:stretch>
        </p:blipFill>
        <p:spPr bwMode="auto">
          <a:xfrm>
            <a:off x="914400" y="2133600"/>
            <a:ext cx="3401647" cy="3505200"/>
          </a:xfrm>
          <a:prstGeom prst="rect">
            <a:avLst/>
          </a:prstGeom>
          <a:noFill/>
          <a:ln w="9525">
            <a:noFill/>
            <a:miter lim="800000"/>
            <a:headEnd/>
            <a:tailEnd/>
          </a:ln>
        </p:spPr>
      </p:pic>
      <p:pic>
        <p:nvPicPr>
          <p:cNvPr id="2050" name="Picture 2"/>
          <p:cNvPicPr>
            <a:picLocks noChangeAspect="1" noChangeArrowheads="1"/>
          </p:cNvPicPr>
          <p:nvPr/>
        </p:nvPicPr>
        <p:blipFill>
          <a:blip r:embed="rId3" cstate="print"/>
          <a:srcRect/>
          <a:stretch>
            <a:fillRect/>
          </a:stretch>
        </p:blipFill>
        <p:spPr bwMode="auto">
          <a:xfrm>
            <a:off x="4800600" y="2057400"/>
            <a:ext cx="3995738" cy="3738563"/>
          </a:xfrm>
          <a:prstGeom prst="rect">
            <a:avLst/>
          </a:prstGeom>
          <a:noFill/>
          <a:ln w="9525">
            <a:noFill/>
            <a:miter lim="800000"/>
            <a:headEnd/>
            <a:tailEnd/>
          </a:ln>
        </p:spPr>
      </p:pic>
    </p:spTree>
  </p:cSld>
  <p:clrMapOvr>
    <a:masterClrMapping/>
  </p:clrMapOvr>
  <p:transition spd="med">
    <p:wedg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latin typeface="Times New Roman" pitchFamily="26" charset="0"/>
                <a:cs typeface="Times New Roman" pitchFamily="26" charset="0"/>
              </a:rPr>
              <a:t>Impression waxes and natural resins</a:t>
            </a:r>
            <a:endParaRPr lang="en-US" dirty="0"/>
          </a:p>
        </p:txBody>
      </p:sp>
      <p:sp>
        <p:nvSpPr>
          <p:cNvPr id="3" name="عنصر نائب للمحتوى 2"/>
          <p:cNvSpPr>
            <a:spLocks noGrp="1"/>
          </p:cNvSpPr>
          <p:nvPr>
            <p:ph idx="1"/>
          </p:nvPr>
        </p:nvSpPr>
        <p:spPr/>
        <p:txBody>
          <a:bodyPr/>
          <a:lstStyle/>
          <a:p>
            <a:pPr>
              <a:lnSpc>
                <a:spcPct val="80000"/>
              </a:lnSpc>
            </a:pPr>
            <a:r>
              <a:rPr lang="en-US" dirty="0" smtClean="0">
                <a:latin typeface="Times New Roman" pitchFamily="26" charset="0"/>
                <a:cs typeface="Times New Roman" pitchFamily="26" charset="0"/>
              </a:rPr>
              <a:t>They are mouth temperature waxes</a:t>
            </a:r>
          </a:p>
          <a:p>
            <a:pPr>
              <a:lnSpc>
                <a:spcPct val="80000"/>
              </a:lnSpc>
              <a:buNone/>
            </a:pPr>
            <a:endParaRPr lang="en-US" dirty="0" smtClean="0">
              <a:latin typeface="Times New Roman" pitchFamily="26" charset="0"/>
              <a:cs typeface="Times New Roman" pitchFamily="26" charset="0"/>
            </a:endParaRPr>
          </a:p>
          <a:p>
            <a:pPr>
              <a:lnSpc>
                <a:spcPct val="80000"/>
              </a:lnSpc>
            </a:pPr>
            <a:r>
              <a:rPr lang="en-US" dirty="0" smtClean="0">
                <a:latin typeface="Times New Roman" pitchFamily="26" charset="0"/>
                <a:cs typeface="Times New Roman" pitchFamily="26" charset="0"/>
              </a:rPr>
              <a:t>Iowa may be used as a secondary impression material or as impression material for relining</a:t>
            </a:r>
          </a:p>
          <a:p>
            <a:pPr>
              <a:lnSpc>
                <a:spcPct val="80000"/>
              </a:lnSpc>
              <a:buNone/>
            </a:pPr>
            <a:endParaRPr lang="en-US" dirty="0" smtClean="0">
              <a:latin typeface="Times New Roman" pitchFamily="26" charset="0"/>
              <a:cs typeface="Times New Roman" pitchFamily="26" charset="0"/>
            </a:endParaRPr>
          </a:p>
          <a:p>
            <a:pPr>
              <a:lnSpc>
                <a:spcPct val="80000"/>
              </a:lnSpc>
            </a:pPr>
            <a:r>
              <a:rPr lang="en-US" dirty="0" smtClean="0">
                <a:latin typeface="Times New Roman" pitchFamily="26" charset="0"/>
                <a:cs typeface="Times New Roman" pitchFamily="26" charset="0"/>
              </a:rPr>
              <a:t>Since mouth temperature waxes have the ability to flow as long as they are inside mouth they permit equalization of pressure and prevent over displacement of tissues</a:t>
            </a:r>
            <a:endParaRPr lang="en-US" dirty="0"/>
          </a:p>
        </p:txBody>
      </p:sp>
    </p:spTree>
  </p:cSld>
  <p:clrMapOvr>
    <a:masterClrMapping/>
  </p:clrMapOvr>
  <p:transition spd="med">
    <p:wedg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latin typeface="Times New Roman" pitchFamily="26" charset="0"/>
                <a:cs typeface="Times New Roman" pitchFamily="26" charset="0"/>
              </a:rPr>
              <a:t>Impression waxes and natural resins</a:t>
            </a:r>
            <a:endParaRPr lang="en-US" dirty="0"/>
          </a:p>
        </p:txBody>
      </p:sp>
      <p:sp>
        <p:nvSpPr>
          <p:cNvPr id="3" name="عنصر نائب للمحتوى 2"/>
          <p:cNvSpPr>
            <a:spLocks noGrp="1"/>
          </p:cNvSpPr>
          <p:nvPr>
            <p:ph idx="1"/>
          </p:nvPr>
        </p:nvSpPr>
        <p:spPr>
          <a:xfrm>
            <a:off x="838200" y="1981200"/>
            <a:ext cx="8085138" cy="4114800"/>
          </a:xfrm>
        </p:spPr>
        <p:txBody>
          <a:bodyPr/>
          <a:lstStyle/>
          <a:p>
            <a:r>
              <a:rPr lang="en-US" sz="2800" dirty="0" smtClean="0">
                <a:latin typeface="Times New Roman" pitchFamily="26" charset="0"/>
                <a:cs typeface="Times New Roman" pitchFamily="26" charset="0"/>
              </a:rPr>
              <a:t>Impression waxes may be used to correct borders of impressions made of more rigid materials</a:t>
            </a:r>
            <a:r>
              <a:rPr lang="en-US" sz="2800" dirty="0" smtClean="0"/>
              <a:t> (useful for correction of small imperfection in </a:t>
            </a:r>
            <a:r>
              <a:rPr lang="en-US" sz="2800" dirty="0" err="1" smtClean="0"/>
              <a:t>ZnOE</a:t>
            </a:r>
            <a:r>
              <a:rPr lang="en-US" sz="2800" dirty="0" smtClean="0"/>
              <a:t> impression)</a:t>
            </a:r>
            <a:endParaRPr lang="en-US" sz="2800" dirty="0" smtClean="0">
              <a:latin typeface="Times New Roman" pitchFamily="26" charset="0"/>
              <a:cs typeface="Times New Roman" pitchFamily="26" charset="0"/>
            </a:endParaRPr>
          </a:p>
          <a:p>
            <a:r>
              <a:rPr lang="en-US" sz="2800" dirty="0" smtClean="0">
                <a:latin typeface="Times New Roman" pitchFamily="26" charset="0"/>
                <a:cs typeface="Times New Roman" pitchFamily="26" charset="0"/>
              </a:rPr>
              <a:t>Other type of waxes have more resinous base , they are used to record tissues under an </a:t>
            </a:r>
            <a:r>
              <a:rPr lang="en-US" sz="2800" dirty="0" err="1" smtClean="0">
                <a:latin typeface="Times New Roman" pitchFamily="26" charset="0"/>
                <a:cs typeface="Times New Roman" pitchFamily="26" charset="0"/>
              </a:rPr>
              <a:t>occlusal</a:t>
            </a:r>
            <a:r>
              <a:rPr lang="en-US" sz="2800" dirty="0" smtClean="0">
                <a:latin typeface="Times New Roman" pitchFamily="26" charset="0"/>
                <a:cs typeface="Times New Roman" pitchFamily="26" charset="0"/>
              </a:rPr>
              <a:t> load</a:t>
            </a:r>
          </a:p>
          <a:p>
            <a:r>
              <a:rPr lang="en-US" sz="2800" dirty="0" smtClean="0">
                <a:latin typeface="Times New Roman" pitchFamily="26" charset="0"/>
                <a:cs typeface="Times New Roman" pitchFamily="26" charset="0"/>
              </a:rPr>
              <a:t>Resinous waxes are not ordinarily used in partial denture impression technique except for secondary impression</a:t>
            </a:r>
            <a:r>
              <a:rPr lang="en-US" sz="2800" dirty="0" smtClean="0"/>
              <a:t> for recording partial lower free end </a:t>
            </a:r>
            <a:endParaRPr lang="en-US" sz="2800" dirty="0" smtClean="0">
              <a:latin typeface="Times New Roman" pitchFamily="26" charset="0"/>
              <a:cs typeface="Times New Roman" pitchFamily="26" charset="0"/>
            </a:endParaRPr>
          </a:p>
          <a:p>
            <a:endParaRPr lang="en-US" dirty="0"/>
          </a:p>
        </p:txBody>
      </p:sp>
    </p:spTree>
  </p:cSld>
  <p:clrMapOvr>
    <a:masterClrMapping/>
  </p:clrMapOvr>
  <p:transition spd="med">
    <p:wedg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latin typeface="Times New Roman" pitchFamily="26" charset="0"/>
                <a:cs typeface="Times New Roman" pitchFamily="26" charset="0"/>
              </a:rPr>
              <a:t>Elastic materials</a:t>
            </a:r>
            <a:endParaRPr lang="en-US" dirty="0"/>
          </a:p>
        </p:txBody>
      </p:sp>
      <p:sp>
        <p:nvSpPr>
          <p:cNvPr id="3" name="عنصر نائب للمحتوى 2"/>
          <p:cNvSpPr>
            <a:spLocks noGrp="1"/>
          </p:cNvSpPr>
          <p:nvPr>
            <p:ph idx="1"/>
          </p:nvPr>
        </p:nvSpPr>
        <p:spPr/>
        <p:txBody>
          <a:bodyPr/>
          <a:lstStyle/>
          <a:p>
            <a:pPr>
              <a:buFont typeface="Wingdings" pitchFamily="10" charset="2"/>
              <a:buChar char=""/>
            </a:pPr>
            <a:r>
              <a:rPr lang="en-US" dirty="0" smtClean="0">
                <a:latin typeface="Times New Roman" pitchFamily="26" charset="0"/>
                <a:cs typeface="Times New Roman" pitchFamily="26" charset="0"/>
              </a:rPr>
              <a:t>Are those that remain in an elastic or flexible state after they have set and have been removed from the mouth</a:t>
            </a:r>
          </a:p>
          <a:p>
            <a:endParaRPr lang="en-US" dirty="0" smtClean="0">
              <a:latin typeface="Times New Roman" pitchFamily="26" charset="0"/>
              <a:cs typeface="Times New Roman" pitchFamily="26" charset="0"/>
            </a:endParaRPr>
          </a:p>
          <a:p>
            <a:endParaRPr lang="en-US" dirty="0"/>
          </a:p>
        </p:txBody>
      </p:sp>
    </p:spTree>
  </p:cSld>
  <p:clrMapOvr>
    <a:masterClrMapping/>
  </p:clrMapOvr>
  <p:transition spd="med">
    <p:wedg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pic>
        <p:nvPicPr>
          <p:cNvPr id="4" name="Picture 5"/>
          <p:cNvPicPr>
            <a:picLocks noGrp="1" noChangeAspect="1" noChangeArrowheads="1"/>
          </p:cNvPicPr>
          <p:nvPr>
            <p:ph idx="1"/>
          </p:nvPr>
        </p:nvPicPr>
        <p:blipFill>
          <a:blip r:embed="rId2" cstate="print"/>
          <a:srcRect/>
          <a:stretch>
            <a:fillRect/>
          </a:stretch>
        </p:blipFill>
        <p:spPr>
          <a:xfrm>
            <a:off x="1" y="0"/>
            <a:ext cx="9144000" cy="6858000"/>
          </a:xfrm>
          <a:noFill/>
          <a:ln/>
        </p:spPr>
      </p:pic>
    </p:spTree>
  </p:cSld>
  <p:clrMapOvr>
    <a:masterClrMapping/>
  </p:clrMapOvr>
  <p:transition spd="med">
    <p:wedg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latin typeface="Times New Roman" pitchFamily="26" charset="0"/>
                <a:cs typeface="Times New Roman" pitchFamily="26" charset="0"/>
              </a:rPr>
              <a:t>Hydrocolloids </a:t>
            </a:r>
            <a:endParaRPr lang="en-US" dirty="0"/>
          </a:p>
        </p:txBody>
      </p:sp>
      <p:sp>
        <p:nvSpPr>
          <p:cNvPr id="3" name="عنصر نائب للمحتوى 2"/>
          <p:cNvSpPr>
            <a:spLocks noGrp="1"/>
          </p:cNvSpPr>
          <p:nvPr>
            <p:ph idx="1"/>
          </p:nvPr>
        </p:nvSpPr>
        <p:spPr/>
        <p:txBody>
          <a:bodyPr/>
          <a:lstStyle/>
          <a:p>
            <a:r>
              <a:rPr lang="en-US" dirty="0" smtClean="0">
                <a:latin typeface="Times New Roman" pitchFamily="26" charset="0"/>
                <a:cs typeface="Times New Roman" pitchFamily="26" charset="0"/>
              </a:rPr>
              <a:t>Reversible vs. irreversible hydrocolloids</a:t>
            </a:r>
          </a:p>
          <a:p>
            <a:pPr>
              <a:lnSpc>
                <a:spcPct val="80000"/>
              </a:lnSpc>
            </a:pPr>
            <a:r>
              <a:rPr lang="en-US" dirty="0" smtClean="0">
                <a:latin typeface="Times New Roman" pitchFamily="26" charset="0"/>
                <a:cs typeface="Times New Roman" pitchFamily="26" charset="0"/>
              </a:rPr>
              <a:t>All hydrocolloids are dimensionally stable only during a brief period of time </a:t>
            </a:r>
          </a:p>
          <a:p>
            <a:pPr>
              <a:lnSpc>
                <a:spcPct val="80000"/>
              </a:lnSpc>
              <a:buNone/>
            </a:pPr>
            <a:endParaRPr lang="en-US" dirty="0" smtClean="0">
              <a:latin typeface="Times New Roman" pitchFamily="26" charset="0"/>
              <a:cs typeface="Times New Roman" pitchFamily="26" charset="0"/>
            </a:endParaRPr>
          </a:p>
          <a:p>
            <a:pPr>
              <a:lnSpc>
                <a:spcPct val="80000"/>
              </a:lnSpc>
            </a:pPr>
            <a:r>
              <a:rPr lang="en-US" dirty="0" smtClean="0">
                <a:latin typeface="Times New Roman" pitchFamily="26" charset="0"/>
                <a:cs typeface="Times New Roman" pitchFamily="26" charset="0"/>
              </a:rPr>
              <a:t>They are hydrophilic materials so can gain water and expand (</a:t>
            </a:r>
            <a:r>
              <a:rPr lang="en-US" dirty="0" err="1" smtClean="0">
                <a:latin typeface="Times New Roman" pitchFamily="26" charset="0"/>
                <a:cs typeface="Times New Roman" pitchFamily="26" charset="0"/>
              </a:rPr>
              <a:t>imbibition</a:t>
            </a:r>
            <a:r>
              <a:rPr lang="en-US" dirty="0" smtClean="0">
                <a:latin typeface="Times New Roman" pitchFamily="26" charset="0"/>
                <a:cs typeface="Times New Roman" pitchFamily="26" charset="0"/>
              </a:rPr>
              <a:t>), so must not be immersed in water </a:t>
            </a:r>
          </a:p>
          <a:p>
            <a:pPr>
              <a:lnSpc>
                <a:spcPct val="80000"/>
              </a:lnSpc>
              <a:buNone/>
            </a:pPr>
            <a:endParaRPr lang="en-US" dirty="0" smtClean="0">
              <a:latin typeface="Times New Roman" pitchFamily="26" charset="0"/>
              <a:cs typeface="Times New Roman" pitchFamily="26" charset="0"/>
            </a:endParaRPr>
          </a:p>
          <a:p>
            <a:pPr>
              <a:lnSpc>
                <a:spcPct val="80000"/>
              </a:lnSpc>
            </a:pPr>
            <a:r>
              <a:rPr lang="en-US" dirty="0" smtClean="0">
                <a:latin typeface="Times New Roman" pitchFamily="26" charset="0"/>
                <a:cs typeface="Times New Roman" pitchFamily="26" charset="0"/>
              </a:rPr>
              <a:t>They lose water rapidly and shrink if exposed to air </a:t>
            </a:r>
          </a:p>
          <a:p>
            <a:pPr>
              <a:lnSpc>
                <a:spcPct val="80000"/>
              </a:lnSpc>
            </a:pPr>
            <a:endParaRPr lang="en-US" dirty="0" smtClean="0">
              <a:latin typeface="Times New Roman" pitchFamily="26" charset="0"/>
              <a:cs typeface="Times New Roman" pitchFamily="26" charset="0"/>
            </a:endParaRPr>
          </a:p>
          <a:p>
            <a:endParaRPr lang="en-US" dirty="0"/>
          </a:p>
        </p:txBody>
      </p:sp>
    </p:spTree>
  </p:cSld>
  <p:clrMapOvr>
    <a:masterClrMapping/>
  </p:clrMapOvr>
  <p:transition spd="med">
    <p:wedg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latin typeface="Times New Roman" pitchFamily="26" charset="0"/>
                <a:cs typeface="Times New Roman" pitchFamily="26" charset="0"/>
              </a:rPr>
              <a:t>Hydrocolloids</a:t>
            </a:r>
            <a:endParaRPr lang="en-US" dirty="0"/>
          </a:p>
        </p:txBody>
      </p:sp>
      <p:sp>
        <p:nvSpPr>
          <p:cNvPr id="3" name="عنصر نائب للمحتوى 2"/>
          <p:cNvSpPr>
            <a:spLocks noGrp="1"/>
          </p:cNvSpPr>
          <p:nvPr>
            <p:ph idx="1"/>
          </p:nvPr>
        </p:nvSpPr>
        <p:spPr/>
        <p:txBody>
          <a:bodyPr/>
          <a:lstStyle/>
          <a:p>
            <a:r>
              <a:rPr lang="en-US" dirty="0" smtClean="0">
                <a:latin typeface="Times New Roman" pitchFamily="26" charset="0"/>
                <a:cs typeface="Times New Roman" pitchFamily="26" charset="0"/>
              </a:rPr>
              <a:t>The principal difference between reversible and irreversible hydrocolloids is that reversible hydrocolloid convert from the gel form to sol by application of heat , it may be revert to gel form while irreversible hydrocolloids become a gel via a chemical reaction and this change is irreversible</a:t>
            </a:r>
          </a:p>
          <a:p>
            <a:endParaRPr lang="en-US" dirty="0"/>
          </a:p>
        </p:txBody>
      </p:sp>
    </p:spTree>
  </p:cSld>
  <p:clrMapOvr>
    <a:masterClrMapping/>
  </p:clrMapOvr>
  <p:transition spd="med">
    <p:wedg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latin typeface="Times New Roman" pitchFamily="26" charset="0"/>
                <a:cs typeface="Times New Roman" pitchFamily="26" charset="0"/>
              </a:rPr>
              <a:t>Hydrocolloids</a:t>
            </a:r>
            <a:endParaRPr lang="en-US" dirty="0"/>
          </a:p>
        </p:txBody>
      </p:sp>
      <p:sp>
        <p:nvSpPr>
          <p:cNvPr id="3" name="عنصر نائب للمحتوى 2"/>
          <p:cNvSpPr>
            <a:spLocks noGrp="1"/>
          </p:cNvSpPr>
          <p:nvPr>
            <p:ph idx="1"/>
          </p:nvPr>
        </p:nvSpPr>
        <p:spPr/>
        <p:txBody>
          <a:bodyPr/>
          <a:lstStyle/>
          <a:p>
            <a:r>
              <a:rPr lang="en-US" dirty="0" smtClean="0">
                <a:latin typeface="Times New Roman" pitchFamily="26" charset="0"/>
                <a:cs typeface="Times New Roman" pitchFamily="26" charset="0"/>
              </a:rPr>
              <a:t>They should be poured immediately no more than 15 minutes delay and stored during this period in a saturated atmosphere  ( wrapping impression in a damp paper towel )</a:t>
            </a:r>
          </a:p>
          <a:p>
            <a:endParaRPr lang="en-US" dirty="0"/>
          </a:p>
        </p:txBody>
      </p:sp>
    </p:spTree>
  </p:cSld>
  <p:clrMapOvr>
    <a:masterClrMapping/>
  </p:clrMapOvr>
  <p:transition spd="med">
    <p:wedg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latin typeface="Times New Roman" pitchFamily="26" charset="0"/>
                <a:cs typeface="Times New Roman" pitchFamily="26" charset="0"/>
              </a:rPr>
              <a:t>Hydrocolloids</a:t>
            </a:r>
            <a:endParaRPr lang="en-US" dirty="0"/>
          </a:p>
        </p:txBody>
      </p:sp>
      <p:sp>
        <p:nvSpPr>
          <p:cNvPr id="3" name="عنصر نائب للمحتوى 2"/>
          <p:cNvSpPr>
            <a:spLocks noGrp="1"/>
          </p:cNvSpPr>
          <p:nvPr>
            <p:ph idx="1"/>
          </p:nvPr>
        </p:nvSpPr>
        <p:spPr/>
        <p:txBody>
          <a:bodyPr/>
          <a:lstStyle/>
          <a:p>
            <a:pPr>
              <a:lnSpc>
                <a:spcPct val="90000"/>
              </a:lnSpc>
            </a:pPr>
            <a:r>
              <a:rPr lang="en-US" dirty="0" smtClean="0">
                <a:latin typeface="Times New Roman" pitchFamily="26" charset="0"/>
                <a:cs typeface="Times New Roman" pitchFamily="26" charset="0"/>
              </a:rPr>
              <a:t>Hydrocolloids exhibit a phenomenon known as </a:t>
            </a:r>
            <a:r>
              <a:rPr lang="en-US" dirty="0" err="1" smtClean="0">
                <a:latin typeface="Times New Roman" pitchFamily="26" charset="0"/>
                <a:cs typeface="Times New Roman" pitchFamily="26" charset="0"/>
              </a:rPr>
              <a:t>syneresis</a:t>
            </a:r>
            <a:r>
              <a:rPr lang="en-US" dirty="0" smtClean="0">
                <a:latin typeface="Times New Roman" pitchFamily="26" charset="0"/>
                <a:cs typeface="Times New Roman" pitchFamily="26" charset="0"/>
              </a:rPr>
              <a:t> , which is associated with the giving off a </a:t>
            </a:r>
            <a:r>
              <a:rPr lang="en-US" dirty="0" err="1" smtClean="0">
                <a:latin typeface="Times New Roman" pitchFamily="26" charset="0"/>
                <a:cs typeface="Times New Roman" pitchFamily="26" charset="0"/>
              </a:rPr>
              <a:t>mucinous</a:t>
            </a:r>
            <a:r>
              <a:rPr lang="en-US" dirty="0" smtClean="0">
                <a:latin typeface="Times New Roman" pitchFamily="26" charset="0"/>
                <a:cs typeface="Times New Roman" pitchFamily="26" charset="0"/>
              </a:rPr>
              <a:t> exudates that will affect the gypsum material and produce soft or chalky cast surface</a:t>
            </a:r>
          </a:p>
          <a:p>
            <a:pPr>
              <a:lnSpc>
                <a:spcPct val="90000"/>
              </a:lnSpc>
              <a:buNone/>
            </a:pPr>
            <a:endParaRPr lang="en-US" dirty="0" smtClean="0">
              <a:latin typeface="Times New Roman" pitchFamily="26" charset="0"/>
              <a:cs typeface="Times New Roman" pitchFamily="26" charset="0"/>
            </a:endParaRPr>
          </a:p>
          <a:p>
            <a:pPr>
              <a:lnSpc>
                <a:spcPct val="90000"/>
              </a:lnSpc>
            </a:pPr>
            <a:r>
              <a:rPr lang="en-US" dirty="0" smtClean="0">
                <a:latin typeface="Times New Roman" pitchFamily="26" charset="0"/>
                <a:cs typeface="Times New Roman" pitchFamily="26" charset="0"/>
              </a:rPr>
              <a:t>This can be prevented by pouring the cast immediately and using some chemical accelerators as potassium sulfate *</a:t>
            </a:r>
          </a:p>
          <a:p>
            <a:endParaRPr lang="en-US" dirty="0"/>
          </a:p>
        </p:txBody>
      </p:sp>
    </p:spTree>
  </p:cSld>
  <p:clrMapOvr>
    <a:masterClrMapping/>
  </p:clrMapOvr>
  <p:transition spd="med">
    <p:wedg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latin typeface="Times New Roman" pitchFamily="26" charset="0"/>
                <a:cs typeface="Times New Roman" pitchFamily="26" charset="0"/>
              </a:rPr>
              <a:t>Irreversible hydrocolloids (Alginate) *</a:t>
            </a:r>
            <a:endParaRPr lang="en-US" dirty="0"/>
          </a:p>
        </p:txBody>
      </p:sp>
      <p:sp>
        <p:nvSpPr>
          <p:cNvPr id="3" name="عنصر نائب للمحتوى 2"/>
          <p:cNvSpPr>
            <a:spLocks noGrp="1"/>
          </p:cNvSpPr>
          <p:nvPr>
            <p:ph idx="1"/>
          </p:nvPr>
        </p:nvSpPr>
        <p:spPr/>
        <p:txBody>
          <a:bodyPr/>
          <a:lstStyle/>
          <a:p>
            <a:r>
              <a:rPr lang="en-US" dirty="0" smtClean="0">
                <a:latin typeface="Times New Roman" pitchFamily="26" charset="0"/>
                <a:cs typeface="Times New Roman" pitchFamily="26" charset="0"/>
              </a:rPr>
              <a:t>Used for making diagnostic casts, orthodontic treatment casts, master casts for removable partial denture </a:t>
            </a:r>
          </a:p>
          <a:p>
            <a:pPr>
              <a:buNone/>
            </a:pPr>
            <a:endParaRPr lang="en-US" dirty="0"/>
          </a:p>
        </p:txBody>
      </p:sp>
    </p:spTree>
  </p:cSld>
  <p:clrMapOvr>
    <a:masterClrMapping/>
  </p:clrMapOvr>
  <p:transition spd="med">
    <p:wedg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Advantages of Alginate</a:t>
            </a:r>
            <a:endParaRPr lang="en-US" dirty="0"/>
          </a:p>
        </p:txBody>
      </p:sp>
      <p:sp>
        <p:nvSpPr>
          <p:cNvPr id="3" name="عنصر نائب للمحتوى 2"/>
          <p:cNvSpPr>
            <a:spLocks noGrp="1"/>
          </p:cNvSpPr>
          <p:nvPr>
            <p:ph idx="1"/>
          </p:nvPr>
        </p:nvSpPr>
        <p:spPr/>
        <p:txBody>
          <a:bodyPr/>
          <a:lstStyle/>
          <a:p>
            <a:pPr marL="609600" indent="-609600"/>
            <a:r>
              <a:rPr lang="en-US" dirty="0" smtClean="0">
                <a:latin typeface="Times New Roman" pitchFamily="26" charset="0"/>
                <a:cs typeface="Times New Roman" pitchFamily="26" charset="0"/>
              </a:rPr>
              <a:t>Pour well with stone</a:t>
            </a:r>
          </a:p>
          <a:p>
            <a:pPr marL="609600" indent="-609600">
              <a:buNone/>
            </a:pPr>
            <a:endParaRPr lang="en-US" dirty="0" smtClean="0">
              <a:latin typeface="Times New Roman" pitchFamily="26" charset="0"/>
              <a:cs typeface="Times New Roman" pitchFamily="26" charset="0"/>
            </a:endParaRPr>
          </a:p>
          <a:p>
            <a:pPr marL="609600" indent="-609600"/>
            <a:r>
              <a:rPr lang="en-US" dirty="0" smtClean="0">
                <a:latin typeface="Times New Roman" pitchFamily="26" charset="0"/>
                <a:cs typeface="Times New Roman" pitchFamily="26" charset="0"/>
              </a:rPr>
              <a:t>Pleasant taste , odor , nontoxic , </a:t>
            </a:r>
            <a:r>
              <a:rPr lang="en-US" dirty="0" err="1" smtClean="0">
                <a:latin typeface="Times New Roman" pitchFamily="26" charset="0"/>
                <a:cs typeface="Times New Roman" pitchFamily="26" charset="0"/>
              </a:rPr>
              <a:t>nonstaining</a:t>
            </a:r>
            <a:r>
              <a:rPr lang="en-US" dirty="0" smtClean="0">
                <a:latin typeface="Times New Roman" pitchFamily="26" charset="0"/>
                <a:cs typeface="Times New Roman" pitchFamily="26" charset="0"/>
              </a:rPr>
              <a:t> and inexpensive</a:t>
            </a:r>
          </a:p>
          <a:p>
            <a:pPr>
              <a:buNone/>
            </a:pPr>
            <a:endParaRPr lang="en-US" dirty="0"/>
          </a:p>
        </p:txBody>
      </p:sp>
    </p:spTree>
  </p:cSld>
  <p:clrMapOvr>
    <a:masterClrMapping/>
  </p:clrMapOvr>
  <p:transition spd="med">
    <p:wedg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Disadvantages of Alginate</a:t>
            </a:r>
            <a:endParaRPr lang="en-US" dirty="0"/>
          </a:p>
        </p:txBody>
      </p:sp>
      <p:sp>
        <p:nvSpPr>
          <p:cNvPr id="3" name="عنصر نائب للمحتوى 2"/>
          <p:cNvSpPr>
            <a:spLocks noGrp="1"/>
          </p:cNvSpPr>
          <p:nvPr>
            <p:ph idx="1"/>
          </p:nvPr>
        </p:nvSpPr>
        <p:spPr/>
        <p:txBody>
          <a:bodyPr/>
          <a:lstStyle/>
          <a:p>
            <a:pPr marL="609600" indent="-609600"/>
            <a:r>
              <a:rPr lang="en-US" dirty="0" smtClean="0">
                <a:latin typeface="Times New Roman" pitchFamily="26" charset="0"/>
                <a:cs typeface="Times New Roman" pitchFamily="26" charset="0"/>
              </a:rPr>
              <a:t>Low tear strength</a:t>
            </a:r>
          </a:p>
          <a:p>
            <a:pPr marL="609600" indent="-609600">
              <a:buNone/>
            </a:pPr>
            <a:endParaRPr lang="en-US" dirty="0" smtClean="0">
              <a:latin typeface="Times New Roman" pitchFamily="26" charset="0"/>
              <a:cs typeface="Times New Roman" pitchFamily="26" charset="0"/>
            </a:endParaRPr>
          </a:p>
          <a:p>
            <a:pPr marL="609600" indent="-609600"/>
            <a:r>
              <a:rPr lang="en-US" dirty="0" smtClean="0">
                <a:latin typeface="Times New Roman" pitchFamily="26" charset="0"/>
                <a:cs typeface="Times New Roman" pitchFamily="26" charset="0"/>
              </a:rPr>
              <a:t>Provide less surface details than other materials</a:t>
            </a:r>
          </a:p>
          <a:p>
            <a:pPr marL="609600" indent="-609600">
              <a:buNone/>
            </a:pPr>
            <a:endParaRPr lang="en-US" dirty="0" smtClean="0">
              <a:latin typeface="Times New Roman" pitchFamily="26" charset="0"/>
              <a:cs typeface="Times New Roman" pitchFamily="26" charset="0"/>
            </a:endParaRPr>
          </a:p>
          <a:p>
            <a:pPr marL="609600" indent="-609600"/>
            <a:r>
              <a:rPr lang="en-US" dirty="0" smtClean="0">
                <a:latin typeface="Times New Roman" pitchFamily="26" charset="0"/>
                <a:cs typeface="Times New Roman" pitchFamily="26" charset="0"/>
              </a:rPr>
              <a:t>Not dimensionally stable</a:t>
            </a:r>
            <a:r>
              <a:rPr lang="ar-SA" dirty="0" smtClean="0">
                <a:latin typeface="Times New Roman" pitchFamily="26" charset="0"/>
                <a:cs typeface="Times New Roman" pitchFamily="26" charset="0"/>
              </a:rPr>
              <a:t> </a:t>
            </a:r>
            <a:endParaRPr lang="en-US" dirty="0" smtClean="0">
              <a:latin typeface="Times New Roman" pitchFamily="26" charset="0"/>
              <a:cs typeface="Times New Roman" pitchFamily="26" charset="0"/>
            </a:endParaRPr>
          </a:p>
          <a:p>
            <a:pPr>
              <a:buNone/>
            </a:pPr>
            <a:endParaRPr lang="en-US" dirty="0"/>
          </a:p>
        </p:txBody>
      </p:sp>
    </p:spTree>
  </p:cSld>
  <p:clrMapOvr>
    <a:masterClrMapping/>
  </p:clrMapOvr>
  <p:transition spd="med">
    <p:wedg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Disadvantages of Alginate</a:t>
            </a:r>
            <a:endParaRPr lang="en-US" dirty="0"/>
          </a:p>
        </p:txBody>
      </p:sp>
      <p:sp>
        <p:nvSpPr>
          <p:cNvPr id="3" name="عنصر نائب للمحتوى 2"/>
          <p:cNvSpPr>
            <a:spLocks noGrp="1"/>
          </p:cNvSpPr>
          <p:nvPr>
            <p:ph idx="1"/>
          </p:nvPr>
        </p:nvSpPr>
        <p:spPr>
          <a:xfrm>
            <a:off x="1143000" y="1828800"/>
            <a:ext cx="7772400" cy="4114800"/>
          </a:xfrm>
        </p:spPr>
        <p:txBody>
          <a:bodyPr/>
          <a:lstStyle/>
          <a:p>
            <a:r>
              <a:rPr lang="en-US" sz="2800" dirty="0" err="1" smtClean="0">
                <a:latin typeface="Times New Roman" pitchFamily="26" charset="0"/>
                <a:cs typeface="Times New Roman" pitchFamily="26" charset="0"/>
              </a:rPr>
              <a:t>Gelation</a:t>
            </a:r>
            <a:r>
              <a:rPr lang="en-US" sz="2800" dirty="0" smtClean="0">
                <a:latin typeface="Times New Roman" pitchFamily="26" charset="0"/>
                <a:cs typeface="Times New Roman" pitchFamily="26" charset="0"/>
              </a:rPr>
              <a:t> reaction takes place next to the tissues and any movement of the tray during setting will result in internal stresses that will cause impression distortion</a:t>
            </a:r>
          </a:p>
          <a:p>
            <a:pPr>
              <a:buNone/>
            </a:pPr>
            <a:endParaRPr lang="en-US" sz="2800" dirty="0" smtClean="0">
              <a:latin typeface="Times New Roman" pitchFamily="26" charset="0"/>
              <a:cs typeface="Times New Roman" pitchFamily="26" charset="0"/>
            </a:endParaRPr>
          </a:p>
          <a:p>
            <a:r>
              <a:rPr lang="en-US" sz="2800" dirty="0" smtClean="0">
                <a:latin typeface="Times New Roman" pitchFamily="26" charset="0"/>
                <a:cs typeface="Times New Roman" pitchFamily="26" charset="0"/>
              </a:rPr>
              <a:t>It must be introduced to the mouth at approximately 70 F which result in an immediate increase in the viscosity and surface tension , air bubbles are harder to dispel and so more air will be trapped than </a:t>
            </a:r>
            <a:r>
              <a:rPr lang="en-US" sz="2800" dirty="0" smtClean="0"/>
              <a:t>in a reversible impression.</a:t>
            </a:r>
            <a:endParaRPr lang="en-US" sz="2800" dirty="0"/>
          </a:p>
        </p:txBody>
      </p:sp>
    </p:spTree>
  </p:cSld>
  <p:clrMapOvr>
    <a:masterClrMapping/>
  </p:clrMapOvr>
  <p:transition spd="med">
    <p:wedg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sz="3200" dirty="0" smtClean="0"/>
              <a:t>Precautions to be Observed in the</a:t>
            </a:r>
            <a:br>
              <a:rPr lang="en-US" sz="3200" dirty="0" smtClean="0"/>
            </a:br>
            <a:r>
              <a:rPr lang="en-US" sz="3200" dirty="0" smtClean="0"/>
              <a:t>Handling of Hydrocolloid Impressions</a:t>
            </a:r>
            <a:endParaRPr lang="en-US" sz="3200" dirty="0"/>
          </a:p>
        </p:txBody>
      </p:sp>
      <p:sp>
        <p:nvSpPr>
          <p:cNvPr id="3" name="عنصر نائب للمحتوى 2"/>
          <p:cNvSpPr>
            <a:spLocks noGrp="1"/>
          </p:cNvSpPr>
          <p:nvPr>
            <p:ph idx="1"/>
          </p:nvPr>
        </p:nvSpPr>
        <p:spPr/>
        <p:txBody>
          <a:bodyPr/>
          <a:lstStyle/>
          <a:p>
            <a:r>
              <a:rPr lang="en-US" dirty="0" smtClean="0"/>
              <a:t>Should not be exposed to air</a:t>
            </a:r>
          </a:p>
          <a:p>
            <a:r>
              <a:rPr lang="en-US" dirty="0" smtClean="0"/>
              <a:t>Should not be immersed in water </a:t>
            </a:r>
          </a:p>
          <a:p>
            <a:r>
              <a:rPr lang="en-US" dirty="0" err="1" smtClean="0"/>
              <a:t>Mucinous</a:t>
            </a:r>
            <a:r>
              <a:rPr lang="en-US" dirty="0" smtClean="0"/>
              <a:t> </a:t>
            </a:r>
            <a:r>
              <a:rPr lang="en-US" dirty="0" err="1" smtClean="0"/>
              <a:t>exudate</a:t>
            </a:r>
            <a:r>
              <a:rPr lang="en-US" dirty="0" smtClean="0"/>
              <a:t> has a retarding effect on the chemical reaction of gypsum products *</a:t>
            </a:r>
          </a:p>
          <a:p>
            <a:r>
              <a:rPr lang="en-US" dirty="0" smtClean="0"/>
              <a:t>Should be protected from dehydration by placing it in a humid atmosphere or wrapping in a damp paper towel</a:t>
            </a:r>
          </a:p>
        </p:txBody>
      </p:sp>
    </p:spTree>
  </p:cSld>
  <p:clrMapOvr>
    <a:masterClrMapping/>
  </p:clrMapOvr>
  <p:transition spd="med">
    <p:wedg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sz="3600" dirty="0" smtClean="0">
                <a:latin typeface="Times New Roman" pitchFamily="26" charset="0"/>
                <a:cs typeface="Times New Roman" pitchFamily="26" charset="0"/>
              </a:rPr>
              <a:t>Mercaptan rubber – base impression materials (Polysulfide, Thiokol)</a:t>
            </a:r>
            <a:endParaRPr lang="en-US" sz="3600" dirty="0"/>
          </a:p>
        </p:txBody>
      </p:sp>
      <p:sp>
        <p:nvSpPr>
          <p:cNvPr id="3" name="عنصر نائب للمحتوى 2"/>
          <p:cNvSpPr>
            <a:spLocks noGrp="1"/>
          </p:cNvSpPr>
          <p:nvPr>
            <p:ph idx="1"/>
          </p:nvPr>
        </p:nvSpPr>
        <p:spPr/>
        <p:txBody>
          <a:bodyPr/>
          <a:lstStyle/>
          <a:p>
            <a:r>
              <a:rPr lang="en-US" dirty="0" smtClean="0">
                <a:latin typeface="Times New Roman" pitchFamily="26" charset="0"/>
                <a:cs typeface="Times New Roman" pitchFamily="26" charset="0"/>
              </a:rPr>
              <a:t>It can be used for RPD impressions especially for altered cast technique or secondary impression</a:t>
            </a:r>
          </a:p>
          <a:p>
            <a:pPr>
              <a:buNone/>
            </a:pPr>
            <a:endParaRPr lang="en-US" dirty="0" smtClean="0">
              <a:latin typeface="Times New Roman" pitchFamily="26" charset="0"/>
              <a:cs typeface="Times New Roman" pitchFamily="26" charset="0"/>
            </a:endParaRPr>
          </a:p>
          <a:p>
            <a:r>
              <a:rPr lang="en-US" dirty="0" smtClean="0">
                <a:latin typeface="Times New Roman" pitchFamily="26" charset="0"/>
                <a:cs typeface="Times New Roman" pitchFamily="26" charset="0"/>
              </a:rPr>
              <a:t>To be accurate the impression must have a uniform thickness that does not exceed 3mm</a:t>
            </a:r>
          </a:p>
          <a:p>
            <a:pPr>
              <a:buNone/>
            </a:pPr>
            <a:endParaRPr lang="en-US" dirty="0"/>
          </a:p>
        </p:txBody>
      </p:sp>
    </p:spTree>
  </p:cSld>
  <p:clrMapOvr>
    <a:masterClrMapping/>
  </p:clrMapOvr>
  <p:transition spd="med">
    <p:wedg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Rigid Impression Materials</a:t>
            </a:r>
            <a:endParaRPr lang="en-US" dirty="0"/>
          </a:p>
        </p:txBody>
      </p:sp>
      <p:sp>
        <p:nvSpPr>
          <p:cNvPr id="3" name="عنصر نائب للمحتوى 2"/>
          <p:cNvSpPr>
            <a:spLocks noGrp="1"/>
          </p:cNvSpPr>
          <p:nvPr>
            <p:ph idx="1"/>
          </p:nvPr>
        </p:nvSpPr>
        <p:spPr/>
        <p:txBody>
          <a:bodyPr/>
          <a:lstStyle/>
          <a:p>
            <a:r>
              <a:rPr lang="en-US" dirty="0" smtClean="0">
                <a:latin typeface="Times New Roman" pitchFamily="26" charset="0"/>
                <a:cs typeface="Times New Roman" pitchFamily="26" charset="0"/>
              </a:rPr>
              <a:t>Are those that set to a rigid consistency</a:t>
            </a:r>
          </a:p>
          <a:p>
            <a:endParaRPr lang="en-US" dirty="0" smtClean="0">
              <a:latin typeface="Times New Roman" pitchFamily="26" charset="0"/>
              <a:cs typeface="Times New Roman" pitchFamily="26" charset="0"/>
            </a:endParaRPr>
          </a:p>
          <a:p>
            <a:pPr>
              <a:buNone/>
            </a:pPr>
            <a:r>
              <a:rPr lang="en-US" dirty="0" smtClean="0">
                <a:latin typeface="Times New Roman" pitchFamily="26" charset="0"/>
                <a:cs typeface="Times New Roman" pitchFamily="26" charset="0"/>
              </a:rPr>
              <a:t> </a:t>
            </a:r>
          </a:p>
          <a:p>
            <a:r>
              <a:rPr lang="en-US" dirty="0" smtClean="0">
                <a:latin typeface="Times New Roman" pitchFamily="26" charset="0"/>
                <a:cs typeface="Times New Roman" pitchFamily="26" charset="0"/>
              </a:rPr>
              <a:t>It is capable of recording tooth and tissue details accurately , they cannot be removed from the mouth without fracture and reassembly </a:t>
            </a:r>
          </a:p>
          <a:p>
            <a:endParaRPr lang="en-US" dirty="0"/>
          </a:p>
        </p:txBody>
      </p:sp>
    </p:spTree>
  </p:cSld>
  <p:clrMapOvr>
    <a:masterClrMapping/>
  </p:clrMapOvr>
  <p:transition spd="med">
    <p:wedg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143000" y="304800"/>
            <a:ext cx="7772400" cy="1143000"/>
          </a:xfrm>
        </p:spPr>
        <p:txBody>
          <a:bodyPr/>
          <a:lstStyle/>
          <a:p>
            <a:r>
              <a:rPr lang="en-US" dirty="0" err="1" smtClean="0">
                <a:latin typeface="Times New Roman" pitchFamily="26" charset="0"/>
                <a:cs typeface="Times New Roman" pitchFamily="26" charset="0"/>
              </a:rPr>
              <a:t>Mercaptan</a:t>
            </a:r>
            <a:r>
              <a:rPr lang="en-US" dirty="0" smtClean="0">
                <a:latin typeface="Times New Roman" pitchFamily="26" charset="0"/>
                <a:cs typeface="Times New Roman" pitchFamily="26" charset="0"/>
              </a:rPr>
              <a:t> rubber – base</a:t>
            </a:r>
            <a:endParaRPr lang="en-US" dirty="0"/>
          </a:p>
        </p:txBody>
      </p:sp>
      <p:sp>
        <p:nvSpPr>
          <p:cNvPr id="3" name="عنصر نائب للمحتوى 2"/>
          <p:cNvSpPr>
            <a:spLocks noGrp="1"/>
          </p:cNvSpPr>
          <p:nvPr>
            <p:ph idx="1"/>
          </p:nvPr>
        </p:nvSpPr>
        <p:spPr>
          <a:xfrm>
            <a:off x="838200" y="1524000"/>
            <a:ext cx="7772400" cy="4114800"/>
          </a:xfrm>
        </p:spPr>
        <p:txBody>
          <a:bodyPr/>
          <a:lstStyle/>
          <a:p>
            <a:pPr marL="609600" indent="-609600">
              <a:lnSpc>
                <a:spcPct val="80000"/>
              </a:lnSpc>
            </a:pPr>
            <a:r>
              <a:rPr lang="en-US" dirty="0" smtClean="0">
                <a:latin typeface="Times New Roman" pitchFamily="26" charset="0"/>
                <a:cs typeface="Times New Roman" pitchFamily="26" charset="0"/>
              </a:rPr>
              <a:t>Materials that are highly cross_ linked </a:t>
            </a:r>
          </a:p>
          <a:p>
            <a:pPr marL="609600" indent="-609600">
              <a:lnSpc>
                <a:spcPct val="80000"/>
              </a:lnSpc>
              <a:buNone/>
            </a:pPr>
            <a:r>
              <a:rPr lang="en-US" dirty="0" smtClean="0">
                <a:latin typeface="Times New Roman" pitchFamily="26" charset="0"/>
                <a:cs typeface="Times New Roman" pitchFamily="26" charset="0"/>
              </a:rPr>
              <a:t>     (medium and heavy body ) do not recover well from deformation and should not be used in large multiple undercuts</a:t>
            </a:r>
          </a:p>
          <a:p>
            <a:pPr marL="609600" indent="-609600">
              <a:lnSpc>
                <a:spcPct val="80000"/>
              </a:lnSpc>
              <a:buNone/>
            </a:pPr>
            <a:endParaRPr lang="en-US" dirty="0" smtClean="0">
              <a:latin typeface="Times New Roman" pitchFamily="26" charset="0"/>
              <a:cs typeface="Times New Roman" pitchFamily="26" charset="0"/>
            </a:endParaRPr>
          </a:p>
          <a:p>
            <a:pPr marL="609600" indent="-609600">
              <a:lnSpc>
                <a:spcPct val="80000"/>
              </a:lnSpc>
            </a:pPr>
            <a:r>
              <a:rPr lang="en-US" dirty="0" smtClean="0">
                <a:latin typeface="Times New Roman" pitchFamily="26" charset="0"/>
                <a:cs typeface="Times New Roman" pitchFamily="26" charset="0"/>
              </a:rPr>
              <a:t>The long term dimensional stability is poor because of water loss</a:t>
            </a:r>
          </a:p>
          <a:p>
            <a:pPr marL="609600" indent="-609600">
              <a:lnSpc>
                <a:spcPct val="80000"/>
              </a:lnSpc>
              <a:buNone/>
            </a:pPr>
            <a:endParaRPr lang="en-US" dirty="0" smtClean="0">
              <a:latin typeface="Times New Roman" pitchFamily="26" charset="0"/>
              <a:cs typeface="Times New Roman" pitchFamily="26" charset="0"/>
            </a:endParaRPr>
          </a:p>
          <a:p>
            <a:pPr marL="609600" indent="-609600">
              <a:lnSpc>
                <a:spcPct val="80000"/>
              </a:lnSpc>
            </a:pPr>
            <a:r>
              <a:rPr lang="en-US" dirty="0" smtClean="0">
                <a:latin typeface="Times New Roman" pitchFamily="26" charset="0"/>
                <a:cs typeface="Times New Roman" pitchFamily="26" charset="0"/>
              </a:rPr>
              <a:t>It should be left for 7 to 15 minutes to rebound from deformation after it is removed from mouth    </a:t>
            </a:r>
          </a:p>
          <a:p>
            <a:endParaRPr lang="en-US" dirty="0"/>
          </a:p>
        </p:txBody>
      </p:sp>
    </p:spTree>
  </p:cSld>
  <p:clrMapOvr>
    <a:masterClrMapping/>
  </p:clrMapOvr>
  <p:transition spd="med">
    <p:wedg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143000" y="228600"/>
            <a:ext cx="7772400" cy="1143000"/>
          </a:xfrm>
        </p:spPr>
        <p:txBody>
          <a:bodyPr/>
          <a:lstStyle/>
          <a:p>
            <a:r>
              <a:rPr lang="en-US" dirty="0" err="1" smtClean="0">
                <a:latin typeface="Times New Roman" pitchFamily="26" charset="0"/>
                <a:cs typeface="Times New Roman" pitchFamily="26" charset="0"/>
              </a:rPr>
              <a:t>Mercaptan</a:t>
            </a:r>
            <a:r>
              <a:rPr lang="en-US" dirty="0" smtClean="0">
                <a:latin typeface="Times New Roman" pitchFamily="26" charset="0"/>
                <a:cs typeface="Times New Roman" pitchFamily="26" charset="0"/>
              </a:rPr>
              <a:t> rubber – base</a:t>
            </a:r>
            <a:endParaRPr lang="en-US" dirty="0"/>
          </a:p>
        </p:txBody>
      </p:sp>
      <p:sp>
        <p:nvSpPr>
          <p:cNvPr id="3" name="عنصر نائب للمحتوى 2"/>
          <p:cNvSpPr>
            <a:spLocks noGrp="1"/>
          </p:cNvSpPr>
          <p:nvPr>
            <p:ph idx="1"/>
          </p:nvPr>
        </p:nvSpPr>
        <p:spPr>
          <a:xfrm>
            <a:off x="990600" y="1600200"/>
            <a:ext cx="7772400" cy="4114800"/>
          </a:xfrm>
        </p:spPr>
        <p:txBody>
          <a:bodyPr/>
          <a:lstStyle/>
          <a:p>
            <a:pPr marL="609600" indent="-609600">
              <a:lnSpc>
                <a:spcPct val="80000"/>
              </a:lnSpc>
            </a:pPr>
            <a:r>
              <a:rPr lang="en-US" sz="2800" dirty="0" smtClean="0">
                <a:latin typeface="Times New Roman" pitchFamily="26" charset="0"/>
                <a:cs typeface="Times New Roman" pitchFamily="26" charset="0"/>
              </a:rPr>
              <a:t>High tear strength</a:t>
            </a:r>
          </a:p>
          <a:p>
            <a:pPr marL="609600" indent="-609600">
              <a:lnSpc>
                <a:spcPct val="80000"/>
              </a:lnSpc>
              <a:buNone/>
            </a:pPr>
            <a:endParaRPr lang="en-US" sz="2800" dirty="0" smtClean="0">
              <a:latin typeface="Times New Roman" pitchFamily="26" charset="0"/>
              <a:cs typeface="Times New Roman" pitchFamily="26" charset="0"/>
            </a:endParaRPr>
          </a:p>
          <a:p>
            <a:pPr marL="609600" indent="-609600">
              <a:lnSpc>
                <a:spcPct val="80000"/>
              </a:lnSpc>
            </a:pPr>
            <a:r>
              <a:rPr lang="en-US" sz="2800" dirty="0" smtClean="0">
                <a:solidFill>
                  <a:srgbClr val="FFFF00"/>
                </a:solidFill>
                <a:latin typeface="Times New Roman" pitchFamily="26" charset="0"/>
                <a:cs typeface="Times New Roman" pitchFamily="26" charset="0"/>
              </a:rPr>
              <a:t>Long working , setting time (8 to 10 minutes)</a:t>
            </a:r>
          </a:p>
          <a:p>
            <a:pPr marL="609600" indent="-609600">
              <a:lnSpc>
                <a:spcPct val="80000"/>
              </a:lnSpc>
              <a:buNone/>
            </a:pPr>
            <a:endParaRPr lang="en-US" sz="2800" dirty="0" smtClean="0">
              <a:latin typeface="Times New Roman" pitchFamily="26" charset="0"/>
              <a:cs typeface="Times New Roman" pitchFamily="26" charset="0"/>
            </a:endParaRPr>
          </a:p>
          <a:p>
            <a:pPr marL="609600" indent="-609600">
              <a:lnSpc>
                <a:spcPct val="80000"/>
              </a:lnSpc>
            </a:pPr>
            <a:r>
              <a:rPr lang="en-US" sz="2800" dirty="0" smtClean="0">
                <a:latin typeface="Times New Roman" pitchFamily="26" charset="0"/>
                <a:cs typeface="Times New Roman" pitchFamily="26" charset="0"/>
              </a:rPr>
              <a:t>Because of long setting time they lend themselves better to border molding in adequate supporting trays more than hydrocolloids</a:t>
            </a:r>
          </a:p>
          <a:p>
            <a:pPr marL="609600" indent="-609600">
              <a:lnSpc>
                <a:spcPct val="80000"/>
              </a:lnSpc>
            </a:pPr>
            <a:endParaRPr lang="en-US" dirty="0" smtClean="0">
              <a:latin typeface="Times New Roman" pitchFamily="26" charset="0"/>
              <a:cs typeface="Times New Roman" pitchFamily="26" charset="0"/>
            </a:endParaRPr>
          </a:p>
          <a:p>
            <a:endParaRPr lang="en-US" dirty="0"/>
          </a:p>
        </p:txBody>
      </p:sp>
    </p:spTree>
  </p:cSld>
  <p:clrMapOvr>
    <a:masterClrMapping/>
  </p:clrMapOvr>
  <p:transition spd="med">
    <p:wedg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752600" y="304800"/>
            <a:ext cx="7772400" cy="1143000"/>
          </a:xfrm>
        </p:spPr>
        <p:txBody>
          <a:bodyPr/>
          <a:lstStyle/>
          <a:p>
            <a:r>
              <a:rPr lang="en-US" dirty="0" err="1" smtClean="0">
                <a:latin typeface="Times New Roman" pitchFamily="26" charset="0"/>
                <a:cs typeface="Times New Roman" pitchFamily="26" charset="0"/>
              </a:rPr>
              <a:t>Mercaptan</a:t>
            </a:r>
            <a:r>
              <a:rPr lang="en-US" dirty="0" smtClean="0">
                <a:latin typeface="Times New Roman" pitchFamily="26" charset="0"/>
                <a:cs typeface="Times New Roman" pitchFamily="26" charset="0"/>
              </a:rPr>
              <a:t> rubber – base</a:t>
            </a:r>
            <a:endParaRPr lang="en-US"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2456427" y="1981200"/>
            <a:ext cx="5161422" cy="4114800"/>
          </a:xfrm>
          <a:prstGeom prst="rect">
            <a:avLst/>
          </a:prstGeom>
          <a:noFill/>
          <a:ln w="9525">
            <a:noFill/>
            <a:miter lim="800000"/>
            <a:headEnd/>
            <a:tailEnd/>
          </a:ln>
        </p:spPr>
      </p:pic>
    </p:spTree>
  </p:cSld>
  <p:clrMapOvr>
    <a:masterClrMapping/>
  </p:clrMapOvr>
  <p:transition spd="med">
    <p:wedg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524000" y="304800"/>
            <a:ext cx="7772400" cy="1143000"/>
          </a:xfrm>
        </p:spPr>
        <p:txBody>
          <a:bodyPr/>
          <a:lstStyle/>
          <a:p>
            <a:r>
              <a:rPr lang="en-US" dirty="0" err="1" smtClean="0">
                <a:latin typeface="Times New Roman" pitchFamily="26" charset="0"/>
                <a:cs typeface="Times New Roman" pitchFamily="26" charset="0"/>
              </a:rPr>
              <a:t>Mercaptan</a:t>
            </a:r>
            <a:r>
              <a:rPr lang="en-US" dirty="0" smtClean="0">
                <a:latin typeface="Times New Roman" pitchFamily="26" charset="0"/>
                <a:cs typeface="Times New Roman" pitchFamily="26" charset="0"/>
              </a:rPr>
              <a:t> rubber – base</a:t>
            </a:r>
            <a:endParaRPr lang="en-US" dirty="0"/>
          </a:p>
        </p:txBody>
      </p:sp>
      <p:pic>
        <p:nvPicPr>
          <p:cNvPr id="2050" name="Picture 2"/>
          <p:cNvPicPr>
            <a:picLocks noGrp="1" noChangeAspect="1" noChangeArrowheads="1"/>
          </p:cNvPicPr>
          <p:nvPr>
            <p:ph idx="1"/>
          </p:nvPr>
        </p:nvPicPr>
        <p:blipFill>
          <a:blip r:embed="rId2" cstate="print"/>
          <a:srcRect/>
          <a:stretch>
            <a:fillRect/>
          </a:stretch>
        </p:blipFill>
        <p:spPr bwMode="auto">
          <a:xfrm>
            <a:off x="381000" y="1524000"/>
            <a:ext cx="3886200" cy="4114800"/>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a:stretch>
            <a:fillRect/>
          </a:stretch>
        </p:blipFill>
        <p:spPr bwMode="auto">
          <a:xfrm>
            <a:off x="4572000" y="2514600"/>
            <a:ext cx="4133850" cy="4171950"/>
          </a:xfrm>
          <a:prstGeom prst="rect">
            <a:avLst/>
          </a:prstGeom>
          <a:noFill/>
          <a:ln w="9525">
            <a:noFill/>
            <a:miter lim="800000"/>
            <a:headEnd/>
            <a:tailEnd/>
          </a:ln>
        </p:spPr>
      </p:pic>
    </p:spTree>
  </p:cSld>
  <p:clrMapOvr>
    <a:masterClrMapping/>
  </p:clrMapOvr>
  <p:transition spd="med">
    <p:wedg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latin typeface="Times New Roman" pitchFamily="26" charset="0"/>
                <a:cs typeface="Times New Roman" pitchFamily="26" charset="0"/>
              </a:rPr>
              <a:t>Polyether impression materials</a:t>
            </a:r>
            <a:endParaRPr lang="en-US" dirty="0"/>
          </a:p>
        </p:txBody>
      </p:sp>
      <p:sp>
        <p:nvSpPr>
          <p:cNvPr id="3" name="عنصر نائب للمحتوى 2"/>
          <p:cNvSpPr>
            <a:spLocks noGrp="1"/>
          </p:cNvSpPr>
          <p:nvPr>
            <p:ph idx="1"/>
          </p:nvPr>
        </p:nvSpPr>
        <p:spPr/>
        <p:txBody>
          <a:bodyPr/>
          <a:lstStyle/>
          <a:p>
            <a:r>
              <a:rPr lang="en-US" dirty="0" smtClean="0"/>
              <a:t>Excellent accuracy and wetting</a:t>
            </a:r>
          </a:p>
          <a:p>
            <a:r>
              <a:rPr lang="en-US" dirty="0" smtClean="0"/>
              <a:t>Good dimensional stability</a:t>
            </a:r>
          </a:p>
          <a:p>
            <a:r>
              <a:rPr lang="en-US" dirty="0" smtClean="0"/>
              <a:t>Very good shelf life (~ 5years, less in warm conditions)</a:t>
            </a:r>
          </a:p>
          <a:p>
            <a:r>
              <a:rPr lang="en-US" dirty="0" err="1" smtClean="0"/>
              <a:t>Thixotropic</a:t>
            </a:r>
            <a:r>
              <a:rPr lang="en-US" dirty="0" smtClean="0"/>
              <a:t> *</a:t>
            </a:r>
          </a:p>
          <a:p>
            <a:endParaRPr lang="en-US" dirty="0"/>
          </a:p>
        </p:txBody>
      </p:sp>
    </p:spTree>
  </p:cSld>
  <p:clrMapOvr>
    <a:masterClrMapping/>
  </p:clrMapOvr>
  <p:transition spd="med">
    <p:wedg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pic>
        <p:nvPicPr>
          <p:cNvPr id="5122" name="Picture 2"/>
          <p:cNvPicPr>
            <a:picLocks noGrp="1" noChangeAspect="1" noChangeArrowheads="1"/>
          </p:cNvPicPr>
          <p:nvPr>
            <p:ph idx="1"/>
          </p:nvPr>
        </p:nvPicPr>
        <p:blipFill>
          <a:blip r:embed="rId2" cstate="print"/>
          <a:srcRect/>
          <a:stretch>
            <a:fillRect/>
          </a:stretch>
        </p:blipFill>
        <p:spPr bwMode="auto">
          <a:xfrm>
            <a:off x="1143000" y="457200"/>
            <a:ext cx="7543799" cy="5486400"/>
          </a:xfrm>
          <a:prstGeom prst="rect">
            <a:avLst/>
          </a:prstGeom>
          <a:noFill/>
          <a:ln w="9525">
            <a:noFill/>
            <a:miter lim="800000"/>
            <a:headEnd/>
            <a:tailEnd/>
          </a:ln>
        </p:spPr>
      </p:pic>
    </p:spTree>
  </p:cSld>
  <p:clrMapOvr>
    <a:masterClrMapping/>
  </p:clrMapOvr>
  <p:transition spd="med">
    <p:wedg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066800" y="228600"/>
            <a:ext cx="7772400" cy="1143000"/>
          </a:xfrm>
        </p:spPr>
        <p:txBody>
          <a:bodyPr/>
          <a:lstStyle/>
          <a:p>
            <a:r>
              <a:rPr lang="en-US" dirty="0" smtClean="0">
                <a:latin typeface="Times New Roman" pitchFamily="26" charset="0"/>
                <a:cs typeface="Times New Roman" pitchFamily="26" charset="0"/>
              </a:rPr>
              <a:t>Polyether impression materials</a:t>
            </a:r>
            <a:endParaRPr lang="en-US" dirty="0"/>
          </a:p>
        </p:txBody>
      </p:sp>
      <p:sp>
        <p:nvSpPr>
          <p:cNvPr id="3" name="عنصر نائب للمحتوى 2"/>
          <p:cNvSpPr>
            <a:spLocks noGrp="1"/>
          </p:cNvSpPr>
          <p:nvPr>
            <p:ph idx="1"/>
          </p:nvPr>
        </p:nvSpPr>
        <p:spPr>
          <a:xfrm>
            <a:off x="990600" y="1295400"/>
            <a:ext cx="7772400" cy="4114800"/>
          </a:xfrm>
        </p:spPr>
        <p:txBody>
          <a:bodyPr/>
          <a:lstStyle/>
          <a:p>
            <a:pPr marL="609600" indent="-609600">
              <a:lnSpc>
                <a:spcPct val="80000"/>
              </a:lnSpc>
            </a:pPr>
            <a:r>
              <a:rPr lang="en-US" dirty="0" smtClean="0">
                <a:latin typeface="Times New Roman" pitchFamily="26" charset="0"/>
                <a:cs typeface="Times New Roman" pitchFamily="26" charset="0"/>
              </a:rPr>
              <a:t>Low to moderate tear strength</a:t>
            </a:r>
          </a:p>
          <a:p>
            <a:pPr marL="609600" indent="-609600">
              <a:lnSpc>
                <a:spcPct val="80000"/>
              </a:lnSpc>
            </a:pPr>
            <a:r>
              <a:rPr lang="en-US" dirty="0" smtClean="0">
                <a:latin typeface="Times New Roman" pitchFamily="26" charset="0"/>
                <a:cs typeface="Times New Roman" pitchFamily="26" charset="0"/>
              </a:rPr>
              <a:t>Flexibility is  the lowest of any of the elastic impression materials, this limits its use in RPD impressions</a:t>
            </a:r>
            <a:endParaRPr lang="en-US" dirty="0" smtClean="0"/>
          </a:p>
          <a:p>
            <a:r>
              <a:rPr lang="en-US" dirty="0" smtClean="0"/>
              <a:t>   Shorter working time than PVS silicones</a:t>
            </a:r>
            <a:endParaRPr lang="en-US" dirty="0" smtClean="0">
              <a:latin typeface="Times New Roman" pitchFamily="26" charset="0"/>
              <a:cs typeface="Times New Roman" pitchFamily="26" charset="0"/>
            </a:endParaRPr>
          </a:p>
          <a:p>
            <a:pPr marL="609600" indent="-609600">
              <a:lnSpc>
                <a:spcPct val="80000"/>
              </a:lnSpc>
            </a:pPr>
            <a:r>
              <a:rPr lang="en-US" dirty="0" smtClean="0">
                <a:latin typeface="Times New Roman" pitchFamily="26" charset="0"/>
                <a:cs typeface="Times New Roman" pitchFamily="26" charset="0"/>
              </a:rPr>
              <a:t>Stiff material may lead to breakage of cast on removal of cast from impression</a:t>
            </a:r>
          </a:p>
          <a:p>
            <a:pPr marL="609600" indent="-609600">
              <a:lnSpc>
                <a:spcPct val="80000"/>
              </a:lnSpc>
            </a:pPr>
            <a:r>
              <a:rPr lang="en-US" dirty="0" smtClean="0">
                <a:latin typeface="Times New Roman" pitchFamily="26" charset="0"/>
                <a:cs typeface="Times New Roman" pitchFamily="26" charset="0"/>
              </a:rPr>
              <a:t>Unpleasant taste </a:t>
            </a:r>
          </a:p>
          <a:p>
            <a:pPr marL="609600" indent="-609600">
              <a:lnSpc>
                <a:spcPct val="80000"/>
              </a:lnSpc>
            </a:pPr>
            <a:r>
              <a:rPr lang="en-US" dirty="0" smtClean="0">
                <a:latin typeface="Times New Roman" pitchFamily="26" charset="0"/>
                <a:cs typeface="Times New Roman" pitchFamily="26" charset="0"/>
              </a:rPr>
              <a:t> Higher permanent deformation than polyvinyl </a:t>
            </a:r>
            <a:r>
              <a:rPr lang="en-US" dirty="0" err="1" smtClean="0">
                <a:latin typeface="Times New Roman" pitchFamily="26" charset="0"/>
                <a:cs typeface="Times New Roman" pitchFamily="26" charset="0"/>
              </a:rPr>
              <a:t>siloxanes</a:t>
            </a:r>
            <a:endParaRPr lang="en-US" dirty="0" smtClean="0"/>
          </a:p>
          <a:p>
            <a:pPr marL="609600" indent="-609600">
              <a:lnSpc>
                <a:spcPct val="80000"/>
              </a:lnSpc>
            </a:pPr>
            <a:endParaRPr lang="en-US" dirty="0" smtClean="0">
              <a:latin typeface="Times New Roman" pitchFamily="26" charset="0"/>
              <a:cs typeface="Times New Roman" pitchFamily="26" charset="0"/>
            </a:endParaRPr>
          </a:p>
          <a:p>
            <a:pPr marL="609600" indent="-609600">
              <a:lnSpc>
                <a:spcPct val="80000"/>
              </a:lnSpc>
              <a:buNone/>
            </a:pPr>
            <a:endParaRPr lang="en-US" dirty="0" smtClean="0">
              <a:latin typeface="Times New Roman" pitchFamily="26" charset="0"/>
              <a:cs typeface="Times New Roman" pitchFamily="26" charset="0"/>
            </a:endParaRPr>
          </a:p>
          <a:p>
            <a:pPr marL="609600" indent="-609600">
              <a:lnSpc>
                <a:spcPct val="80000"/>
              </a:lnSpc>
            </a:pPr>
            <a:endParaRPr lang="en-US" dirty="0" smtClean="0"/>
          </a:p>
          <a:p>
            <a:pPr marL="609600" indent="-609600">
              <a:lnSpc>
                <a:spcPct val="80000"/>
              </a:lnSpc>
              <a:buNone/>
            </a:pPr>
            <a:endParaRPr lang="en-US" dirty="0" smtClean="0">
              <a:latin typeface="Times New Roman" pitchFamily="26" charset="0"/>
              <a:cs typeface="Times New Roman" pitchFamily="26" charset="0"/>
            </a:endParaRPr>
          </a:p>
          <a:p>
            <a:pPr marL="609600" indent="-609600">
              <a:lnSpc>
                <a:spcPct val="80000"/>
              </a:lnSpc>
              <a:buNone/>
            </a:pPr>
            <a:endParaRPr lang="en-US" dirty="0" smtClean="0">
              <a:latin typeface="Times New Roman" pitchFamily="26" charset="0"/>
              <a:cs typeface="Times New Roman" pitchFamily="26" charset="0"/>
            </a:endParaRPr>
          </a:p>
          <a:p>
            <a:endParaRPr lang="en-US" dirty="0"/>
          </a:p>
        </p:txBody>
      </p:sp>
    </p:spTree>
  </p:cSld>
  <p:clrMapOvr>
    <a:masterClrMapping/>
  </p:clrMapOvr>
  <p:transition spd="med">
    <p:wedg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latin typeface="Times New Roman" pitchFamily="26" charset="0"/>
                <a:cs typeface="Times New Roman" pitchFamily="26" charset="0"/>
              </a:rPr>
              <a:t>Polyether impression materials</a:t>
            </a:r>
            <a:endParaRPr lang="en-US" dirty="0"/>
          </a:p>
        </p:txBody>
      </p:sp>
      <p:sp>
        <p:nvSpPr>
          <p:cNvPr id="3" name="عنصر نائب للمحتوى 2"/>
          <p:cNvSpPr>
            <a:spLocks noGrp="1"/>
          </p:cNvSpPr>
          <p:nvPr>
            <p:ph idx="1"/>
          </p:nvPr>
        </p:nvSpPr>
        <p:spPr/>
        <p:txBody>
          <a:bodyPr/>
          <a:lstStyle/>
          <a:p>
            <a:r>
              <a:rPr lang="en-US" dirty="0" smtClean="0">
                <a:latin typeface="Times New Roman" pitchFamily="26" charset="0"/>
                <a:cs typeface="Times New Roman" pitchFamily="26" charset="0"/>
              </a:rPr>
              <a:t>Polyether impression materials are not compatible with polyvinyl </a:t>
            </a:r>
            <a:r>
              <a:rPr lang="en-US" dirty="0" err="1" smtClean="0">
                <a:latin typeface="Times New Roman" pitchFamily="26" charset="0"/>
                <a:cs typeface="Times New Roman" pitchFamily="26" charset="0"/>
              </a:rPr>
              <a:t>siloxane</a:t>
            </a:r>
            <a:r>
              <a:rPr lang="en-US" dirty="0" smtClean="0">
                <a:latin typeface="Times New Roman" pitchFamily="26" charset="0"/>
                <a:cs typeface="Times New Roman" pitchFamily="26" charset="0"/>
              </a:rPr>
              <a:t>, so should not be used with polyvinyl </a:t>
            </a:r>
            <a:r>
              <a:rPr lang="en-US" dirty="0" err="1" smtClean="0">
                <a:latin typeface="Times New Roman" pitchFamily="26" charset="0"/>
                <a:cs typeface="Times New Roman" pitchFamily="26" charset="0"/>
              </a:rPr>
              <a:t>siloxane</a:t>
            </a:r>
            <a:r>
              <a:rPr lang="en-US" dirty="0" smtClean="0">
                <a:latin typeface="Times New Roman" pitchFamily="26" charset="0"/>
                <a:cs typeface="Times New Roman" pitchFamily="26" charset="0"/>
              </a:rPr>
              <a:t> custom tray</a:t>
            </a:r>
          </a:p>
          <a:p>
            <a:endParaRPr lang="en-US" dirty="0" smtClean="0">
              <a:latin typeface="Times New Roman" pitchFamily="26" charset="0"/>
              <a:cs typeface="Times New Roman" pitchFamily="26" charset="0"/>
            </a:endParaRPr>
          </a:p>
          <a:p>
            <a:r>
              <a:rPr lang="en-US" dirty="0" smtClean="0">
                <a:latin typeface="Times New Roman" pitchFamily="26" charset="0"/>
                <a:cs typeface="Times New Roman" pitchFamily="26" charset="0"/>
              </a:rPr>
              <a:t>The material absorb water, must not be stored in water</a:t>
            </a:r>
          </a:p>
          <a:p>
            <a:pPr>
              <a:buNone/>
            </a:pPr>
            <a:endParaRPr lang="en-US" dirty="0" smtClean="0">
              <a:latin typeface="Times New Roman" pitchFamily="26" charset="0"/>
              <a:cs typeface="Times New Roman" pitchFamily="26" charset="0"/>
            </a:endParaRPr>
          </a:p>
          <a:p>
            <a:pPr>
              <a:buNone/>
            </a:pPr>
            <a:endParaRPr lang="en-US" dirty="0"/>
          </a:p>
        </p:txBody>
      </p:sp>
    </p:spTree>
  </p:cSld>
  <p:clrMapOvr>
    <a:masterClrMapping/>
  </p:clrMapOvr>
  <p:transition spd="med">
    <p:wedg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latin typeface="Times New Roman" pitchFamily="26" charset="0"/>
                <a:cs typeface="Times New Roman" pitchFamily="26" charset="0"/>
              </a:rPr>
              <a:t>Polyether impression materials</a:t>
            </a:r>
            <a:endParaRPr lang="en-US" dirty="0"/>
          </a:p>
        </p:txBody>
      </p:sp>
      <p:sp>
        <p:nvSpPr>
          <p:cNvPr id="3" name="عنصر نائب للمحتوى 2"/>
          <p:cNvSpPr>
            <a:spLocks noGrp="1"/>
          </p:cNvSpPr>
          <p:nvPr>
            <p:ph idx="1"/>
          </p:nvPr>
        </p:nvSpPr>
        <p:spPr/>
        <p:txBody>
          <a:bodyPr/>
          <a:lstStyle/>
          <a:p>
            <a:r>
              <a:rPr lang="en-US" dirty="0" smtClean="0">
                <a:latin typeface="Times New Roman" pitchFamily="26" charset="0"/>
                <a:cs typeface="Times New Roman" pitchFamily="26" charset="0"/>
              </a:rPr>
              <a:t>The material should be poured within 2 hours; but if they are kept dry, acceptable casts can be poured within 7 days</a:t>
            </a:r>
          </a:p>
          <a:p>
            <a:pPr>
              <a:buNone/>
            </a:pPr>
            <a:endParaRPr lang="en-US" dirty="0"/>
          </a:p>
        </p:txBody>
      </p:sp>
    </p:spTree>
  </p:cSld>
  <p:clrMapOvr>
    <a:masterClrMapping/>
  </p:clrMapOvr>
  <p:transition spd="med">
    <p:wedg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latin typeface="Times New Roman" pitchFamily="26" charset="0"/>
                <a:cs typeface="Times New Roman" pitchFamily="26" charset="0"/>
              </a:rPr>
              <a:t>Polyether impression materials</a:t>
            </a:r>
            <a:endParaRPr lang="en-US" dirty="0"/>
          </a:p>
        </p:txBody>
      </p:sp>
      <p:pic>
        <p:nvPicPr>
          <p:cNvPr id="4098" name="Picture 2"/>
          <p:cNvPicPr>
            <a:picLocks noGrp="1" noChangeAspect="1" noChangeArrowheads="1"/>
          </p:cNvPicPr>
          <p:nvPr>
            <p:ph idx="1"/>
          </p:nvPr>
        </p:nvPicPr>
        <p:blipFill>
          <a:blip r:embed="rId2" cstate="print"/>
          <a:srcRect/>
          <a:stretch>
            <a:fillRect/>
          </a:stretch>
        </p:blipFill>
        <p:spPr bwMode="auto">
          <a:xfrm>
            <a:off x="6248400" y="457200"/>
            <a:ext cx="2538529" cy="5334000"/>
          </a:xfrm>
          <a:prstGeom prst="rect">
            <a:avLst/>
          </a:prstGeom>
          <a:noFill/>
          <a:ln w="9525">
            <a:noFill/>
            <a:miter lim="800000"/>
            <a:headEnd/>
            <a:tailEnd/>
          </a:ln>
        </p:spPr>
      </p:pic>
      <p:pic>
        <p:nvPicPr>
          <p:cNvPr id="4099" name="Picture 3"/>
          <p:cNvPicPr>
            <a:picLocks noChangeAspect="1" noChangeArrowheads="1"/>
          </p:cNvPicPr>
          <p:nvPr/>
        </p:nvPicPr>
        <p:blipFill>
          <a:blip r:embed="rId3" cstate="print"/>
          <a:srcRect/>
          <a:stretch>
            <a:fillRect/>
          </a:stretch>
        </p:blipFill>
        <p:spPr bwMode="auto">
          <a:xfrm>
            <a:off x="304800" y="1828800"/>
            <a:ext cx="5857875" cy="4667250"/>
          </a:xfrm>
          <a:prstGeom prst="rect">
            <a:avLst/>
          </a:prstGeom>
          <a:noFill/>
          <a:ln w="9525">
            <a:noFill/>
            <a:miter lim="800000"/>
            <a:headEnd/>
            <a:tailEnd/>
          </a:ln>
        </p:spPr>
      </p:pic>
    </p:spTree>
  </p:cSld>
  <p:clrMapOvr>
    <a:masterClrMapping/>
  </p:clrMapOvr>
  <p:transition spd="med">
    <p:wedg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latin typeface="Times New Roman" pitchFamily="26" charset="0"/>
                <a:cs typeface="Times New Roman" pitchFamily="26" charset="0"/>
              </a:rPr>
              <a:t>Plaster of Paris </a:t>
            </a:r>
            <a:endParaRPr lang="en-US" dirty="0"/>
          </a:p>
        </p:txBody>
      </p:sp>
      <p:sp>
        <p:nvSpPr>
          <p:cNvPr id="3" name="عنصر نائب للمحتوى 2"/>
          <p:cNvSpPr>
            <a:spLocks noGrp="1"/>
          </p:cNvSpPr>
          <p:nvPr>
            <p:ph idx="1"/>
          </p:nvPr>
        </p:nvSpPr>
        <p:spPr/>
        <p:txBody>
          <a:bodyPr/>
          <a:lstStyle/>
          <a:p>
            <a:pPr>
              <a:lnSpc>
                <a:spcPct val="90000"/>
              </a:lnSpc>
            </a:pPr>
            <a:r>
              <a:rPr lang="en-US" dirty="0" smtClean="0">
                <a:latin typeface="Times New Roman" pitchFamily="26" charset="0"/>
                <a:cs typeface="Times New Roman" pitchFamily="26" charset="0"/>
              </a:rPr>
              <a:t>Plaster of </a:t>
            </a:r>
            <a:r>
              <a:rPr lang="en-US" dirty="0" err="1" smtClean="0">
                <a:latin typeface="Times New Roman" pitchFamily="26" charset="0"/>
                <a:cs typeface="Times New Roman" pitchFamily="26" charset="0"/>
              </a:rPr>
              <a:t>paris</a:t>
            </a:r>
            <a:r>
              <a:rPr lang="en-US" dirty="0" smtClean="0">
                <a:latin typeface="Times New Roman" pitchFamily="26" charset="0"/>
                <a:cs typeface="Times New Roman" pitchFamily="26" charset="0"/>
              </a:rPr>
              <a:t> was once the only material available for partial denture impression, but now elastic materials have replaced them</a:t>
            </a:r>
          </a:p>
          <a:p>
            <a:pPr>
              <a:lnSpc>
                <a:spcPct val="90000"/>
              </a:lnSpc>
              <a:buNone/>
            </a:pPr>
            <a:endParaRPr lang="en-US" dirty="0" smtClean="0">
              <a:latin typeface="Times New Roman" pitchFamily="26" charset="0"/>
              <a:cs typeface="Times New Roman" pitchFamily="26" charset="0"/>
            </a:endParaRPr>
          </a:p>
          <a:p>
            <a:pPr>
              <a:lnSpc>
                <a:spcPct val="90000"/>
              </a:lnSpc>
            </a:pPr>
            <a:r>
              <a:rPr lang="en-US" dirty="0" smtClean="0">
                <a:latin typeface="Times New Roman" pitchFamily="26" charset="0"/>
                <a:cs typeface="Times New Roman" pitchFamily="26" charset="0"/>
              </a:rPr>
              <a:t>used by many dentists to record </a:t>
            </a:r>
            <a:r>
              <a:rPr lang="en-US" dirty="0" err="1" smtClean="0">
                <a:latin typeface="Times New Roman" pitchFamily="26" charset="0"/>
                <a:cs typeface="Times New Roman" pitchFamily="26" charset="0"/>
              </a:rPr>
              <a:t>maxillomandibular</a:t>
            </a:r>
            <a:r>
              <a:rPr lang="en-US" dirty="0" smtClean="0">
                <a:latin typeface="Times New Roman" pitchFamily="26" charset="0"/>
                <a:cs typeface="Times New Roman" pitchFamily="26" charset="0"/>
              </a:rPr>
              <a:t> relationship</a:t>
            </a:r>
          </a:p>
          <a:p>
            <a:endParaRPr lang="en-US" dirty="0"/>
          </a:p>
        </p:txBody>
      </p:sp>
    </p:spTree>
  </p:cSld>
  <p:clrMapOvr>
    <a:masterClrMapping/>
  </p:clrMapOvr>
  <p:transition spd="med">
    <p:wedg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latin typeface="Times New Roman" pitchFamily="26" charset="0"/>
                <a:cs typeface="Times New Roman" pitchFamily="26" charset="0"/>
              </a:rPr>
              <a:t>Silicone impression materials</a:t>
            </a:r>
            <a:endParaRPr lang="en-US" dirty="0"/>
          </a:p>
        </p:txBody>
      </p:sp>
      <p:sp>
        <p:nvSpPr>
          <p:cNvPr id="3" name="عنصر نائب للمحتوى 2"/>
          <p:cNvSpPr>
            <a:spLocks noGrp="1"/>
          </p:cNvSpPr>
          <p:nvPr>
            <p:ph idx="1"/>
          </p:nvPr>
        </p:nvSpPr>
        <p:spPr/>
        <p:txBody>
          <a:bodyPr/>
          <a:lstStyle/>
          <a:p>
            <a:pPr>
              <a:buNone/>
            </a:pPr>
            <a:r>
              <a:rPr lang="en-US" dirty="0" smtClean="0">
                <a:latin typeface="Times New Roman" pitchFamily="26" charset="0"/>
                <a:cs typeface="Times New Roman" pitchFamily="26" charset="0"/>
              </a:rPr>
              <a:t>There are two types of silicone impression material :</a:t>
            </a:r>
          </a:p>
          <a:p>
            <a:pPr>
              <a:buNone/>
            </a:pPr>
            <a:endParaRPr lang="en-US" dirty="0" smtClean="0">
              <a:latin typeface="Times New Roman" pitchFamily="26" charset="0"/>
              <a:cs typeface="Times New Roman" pitchFamily="26" charset="0"/>
            </a:endParaRPr>
          </a:p>
          <a:p>
            <a:pPr>
              <a:buNone/>
            </a:pPr>
            <a:r>
              <a:rPr lang="en-US" dirty="0" smtClean="0">
                <a:latin typeface="Times New Roman" pitchFamily="26" charset="0"/>
                <a:cs typeface="Times New Roman" pitchFamily="26" charset="0"/>
              </a:rPr>
              <a:t>Condensation silicones ( </a:t>
            </a:r>
            <a:r>
              <a:rPr lang="en-US" dirty="0" err="1" smtClean="0">
                <a:latin typeface="Times New Roman" pitchFamily="26" charset="0"/>
                <a:cs typeface="Times New Roman" pitchFamily="26" charset="0"/>
              </a:rPr>
              <a:t>polysiloxanes</a:t>
            </a:r>
            <a:r>
              <a:rPr lang="en-US" dirty="0" smtClean="0">
                <a:latin typeface="Times New Roman" pitchFamily="26" charset="0"/>
                <a:cs typeface="Times New Roman" pitchFamily="26" charset="0"/>
              </a:rPr>
              <a:t> )</a:t>
            </a:r>
            <a:r>
              <a:rPr lang="en-US" dirty="0" smtClean="0"/>
              <a:t> </a:t>
            </a:r>
          </a:p>
          <a:p>
            <a:pPr>
              <a:buNone/>
            </a:pPr>
            <a:r>
              <a:rPr lang="en-US" dirty="0" smtClean="0">
                <a:latin typeface="Times New Roman" pitchFamily="26" charset="0"/>
                <a:cs typeface="Times New Roman" pitchFamily="26" charset="0"/>
              </a:rPr>
              <a:t>Addition reaction silicones (polyvinyl </a:t>
            </a:r>
            <a:r>
              <a:rPr lang="en-US" dirty="0" err="1" smtClean="0">
                <a:latin typeface="Times New Roman" pitchFamily="26" charset="0"/>
                <a:cs typeface="Times New Roman" pitchFamily="26" charset="0"/>
              </a:rPr>
              <a:t>siloxanes</a:t>
            </a:r>
            <a:r>
              <a:rPr lang="en-US" dirty="0" smtClean="0">
                <a:latin typeface="Times New Roman" pitchFamily="26" charset="0"/>
                <a:cs typeface="Times New Roman" pitchFamily="26" charset="0"/>
              </a:rPr>
              <a:t>)  </a:t>
            </a:r>
          </a:p>
          <a:p>
            <a:endParaRPr lang="en-US" dirty="0"/>
          </a:p>
        </p:txBody>
      </p:sp>
    </p:spTree>
  </p:cSld>
  <p:clrMapOvr>
    <a:masterClrMapping/>
  </p:clrMapOvr>
  <p:transition spd="med">
    <p:wedg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990600" y="609600"/>
            <a:ext cx="8382000" cy="1143000"/>
          </a:xfrm>
        </p:spPr>
        <p:txBody>
          <a:bodyPr/>
          <a:lstStyle/>
          <a:p>
            <a:r>
              <a:rPr lang="en-US" dirty="0" smtClean="0">
                <a:latin typeface="Times New Roman" pitchFamily="26" charset="0"/>
                <a:cs typeface="Times New Roman" pitchFamily="26" charset="0"/>
              </a:rPr>
              <a:t>Condensation silicones </a:t>
            </a:r>
            <a:br>
              <a:rPr lang="en-US" dirty="0" smtClean="0">
                <a:latin typeface="Times New Roman" pitchFamily="26" charset="0"/>
                <a:cs typeface="Times New Roman" pitchFamily="26" charset="0"/>
              </a:rPr>
            </a:br>
            <a:r>
              <a:rPr lang="en-US" dirty="0" smtClean="0">
                <a:latin typeface="Times New Roman" pitchFamily="26" charset="0"/>
                <a:cs typeface="Times New Roman" pitchFamily="26" charset="0"/>
              </a:rPr>
              <a:t>( </a:t>
            </a:r>
            <a:r>
              <a:rPr lang="en-US" dirty="0" err="1" smtClean="0">
                <a:latin typeface="Times New Roman" pitchFamily="26" charset="0"/>
                <a:cs typeface="Times New Roman" pitchFamily="26" charset="0"/>
              </a:rPr>
              <a:t>polysiloxanes</a:t>
            </a:r>
            <a:r>
              <a:rPr lang="en-US" dirty="0" smtClean="0">
                <a:latin typeface="Times New Roman" pitchFamily="26" charset="0"/>
                <a:cs typeface="Times New Roman" pitchFamily="26" charset="0"/>
              </a:rPr>
              <a:t> )</a:t>
            </a:r>
            <a:r>
              <a:rPr lang="en-US" dirty="0" smtClean="0"/>
              <a:t> </a:t>
            </a:r>
            <a:br>
              <a:rPr lang="en-US" dirty="0" smtClean="0"/>
            </a:br>
            <a:endParaRPr lang="en-US" dirty="0"/>
          </a:p>
        </p:txBody>
      </p:sp>
      <p:sp>
        <p:nvSpPr>
          <p:cNvPr id="3" name="عنصر نائب للمحتوى 2"/>
          <p:cNvSpPr>
            <a:spLocks noGrp="1"/>
          </p:cNvSpPr>
          <p:nvPr>
            <p:ph idx="1"/>
          </p:nvPr>
        </p:nvSpPr>
        <p:spPr/>
        <p:txBody>
          <a:bodyPr/>
          <a:lstStyle/>
          <a:p>
            <a:pPr>
              <a:lnSpc>
                <a:spcPct val="90000"/>
              </a:lnSpc>
            </a:pPr>
            <a:r>
              <a:rPr lang="en-US" sz="2800" dirty="0" smtClean="0">
                <a:latin typeface="Times New Roman" pitchFamily="26" charset="0"/>
                <a:cs typeface="Times New Roman" pitchFamily="26" charset="0"/>
              </a:rPr>
              <a:t>5 to 7 minutes working time that can be altered by adjusting the amount of accelerator</a:t>
            </a:r>
          </a:p>
          <a:p>
            <a:pPr>
              <a:lnSpc>
                <a:spcPct val="90000"/>
              </a:lnSpc>
            </a:pPr>
            <a:r>
              <a:rPr lang="en-US" sz="2800" dirty="0" smtClean="0">
                <a:latin typeface="Times New Roman" pitchFamily="26" charset="0"/>
                <a:cs typeface="Times New Roman" pitchFamily="26" charset="0"/>
              </a:rPr>
              <a:t>Pleasant odor</a:t>
            </a:r>
          </a:p>
          <a:p>
            <a:pPr>
              <a:lnSpc>
                <a:spcPct val="90000"/>
              </a:lnSpc>
            </a:pPr>
            <a:r>
              <a:rPr lang="en-US" sz="2800" dirty="0" smtClean="0">
                <a:latin typeface="Times New Roman" pitchFamily="26" charset="0"/>
                <a:cs typeface="Times New Roman" pitchFamily="26" charset="0"/>
              </a:rPr>
              <a:t>High tear strength</a:t>
            </a:r>
          </a:p>
          <a:p>
            <a:pPr>
              <a:lnSpc>
                <a:spcPct val="90000"/>
              </a:lnSpc>
            </a:pPr>
            <a:r>
              <a:rPr lang="en-US" sz="2800" dirty="0" smtClean="0">
                <a:latin typeface="Times New Roman" pitchFamily="26" charset="0"/>
                <a:cs typeface="Times New Roman" pitchFamily="26" charset="0"/>
              </a:rPr>
              <a:t>Excellent recovery from deformation</a:t>
            </a:r>
          </a:p>
          <a:p>
            <a:pPr>
              <a:lnSpc>
                <a:spcPct val="90000"/>
              </a:lnSpc>
            </a:pPr>
            <a:r>
              <a:rPr lang="en-US" sz="2800" dirty="0" smtClean="0">
                <a:latin typeface="Times New Roman" pitchFamily="26" charset="0"/>
                <a:cs typeface="Times New Roman" pitchFamily="26" charset="0"/>
              </a:rPr>
              <a:t>Should be poured within 1-2 hours</a:t>
            </a:r>
          </a:p>
          <a:p>
            <a:endParaRPr lang="en-US" dirty="0"/>
          </a:p>
        </p:txBody>
      </p:sp>
    </p:spTree>
  </p:cSld>
  <p:clrMapOvr>
    <a:masterClrMapping/>
  </p:clrMapOvr>
  <p:transition spd="med">
    <p:wedg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latin typeface="Times New Roman" pitchFamily="26" charset="0"/>
                <a:cs typeface="Times New Roman" pitchFamily="26" charset="0"/>
              </a:rPr>
              <a:t>Addition reaction silicones </a:t>
            </a:r>
            <a:br>
              <a:rPr lang="en-US" dirty="0" smtClean="0">
                <a:latin typeface="Times New Roman" pitchFamily="26" charset="0"/>
                <a:cs typeface="Times New Roman" pitchFamily="26" charset="0"/>
              </a:rPr>
            </a:br>
            <a:r>
              <a:rPr lang="en-US" dirty="0" smtClean="0">
                <a:latin typeface="Times New Roman" pitchFamily="26" charset="0"/>
                <a:cs typeface="Times New Roman" pitchFamily="26" charset="0"/>
              </a:rPr>
              <a:t>( polyvinyl </a:t>
            </a:r>
            <a:r>
              <a:rPr lang="en-US" dirty="0" err="1" smtClean="0">
                <a:latin typeface="Times New Roman" pitchFamily="26" charset="0"/>
                <a:cs typeface="Times New Roman" pitchFamily="26" charset="0"/>
              </a:rPr>
              <a:t>siloxanes</a:t>
            </a:r>
            <a:r>
              <a:rPr lang="en-US" dirty="0" smtClean="0">
                <a:latin typeface="Times New Roman" pitchFamily="26" charset="0"/>
                <a:cs typeface="Times New Roman" pitchFamily="26" charset="0"/>
              </a:rPr>
              <a:t> )</a:t>
            </a:r>
            <a:r>
              <a:rPr lang="en-US" dirty="0" smtClean="0"/>
              <a:t> </a:t>
            </a:r>
            <a:endParaRPr lang="en-US" dirty="0"/>
          </a:p>
        </p:txBody>
      </p:sp>
      <p:sp>
        <p:nvSpPr>
          <p:cNvPr id="3" name="عنصر نائب للمحتوى 2"/>
          <p:cNvSpPr>
            <a:spLocks noGrp="1"/>
          </p:cNvSpPr>
          <p:nvPr>
            <p:ph idx="1"/>
          </p:nvPr>
        </p:nvSpPr>
        <p:spPr/>
        <p:txBody>
          <a:bodyPr/>
          <a:lstStyle/>
          <a:p>
            <a:pPr>
              <a:lnSpc>
                <a:spcPct val="90000"/>
              </a:lnSpc>
              <a:buNone/>
            </a:pPr>
            <a:endParaRPr lang="en-US" dirty="0" smtClean="0">
              <a:latin typeface="Times New Roman" pitchFamily="26" charset="0"/>
              <a:cs typeface="Times New Roman" pitchFamily="26" charset="0"/>
            </a:endParaRPr>
          </a:p>
          <a:p>
            <a:pPr>
              <a:lnSpc>
                <a:spcPct val="90000"/>
              </a:lnSpc>
              <a:buFont typeface="Wingdings" pitchFamily="2" charset="2"/>
              <a:buChar char="§"/>
            </a:pPr>
            <a:r>
              <a:rPr lang="en-US" dirty="0" smtClean="0">
                <a:latin typeface="Times New Roman" pitchFamily="26" charset="0"/>
                <a:cs typeface="Times New Roman" pitchFamily="26" charset="0"/>
              </a:rPr>
              <a:t>Can be poured within up to 1 week</a:t>
            </a:r>
          </a:p>
          <a:p>
            <a:pPr>
              <a:lnSpc>
                <a:spcPct val="90000"/>
              </a:lnSpc>
              <a:buFont typeface="Wingdings" pitchFamily="2" charset="2"/>
              <a:buChar char="§"/>
            </a:pPr>
            <a:r>
              <a:rPr lang="en-US" dirty="0" err="1" smtClean="0"/>
              <a:t>Thixotropic</a:t>
            </a:r>
            <a:endParaRPr lang="en-US" dirty="0" smtClean="0">
              <a:latin typeface="Times New Roman" pitchFamily="26" charset="0"/>
              <a:cs typeface="Times New Roman" pitchFamily="26" charset="0"/>
            </a:endParaRPr>
          </a:p>
          <a:p>
            <a:pPr>
              <a:lnSpc>
                <a:spcPct val="90000"/>
              </a:lnSpc>
              <a:buFont typeface="Wingdings" pitchFamily="2" charset="2"/>
              <a:buChar char="§"/>
            </a:pPr>
            <a:r>
              <a:rPr lang="en-US" dirty="0" smtClean="0">
                <a:latin typeface="Times New Roman" pitchFamily="26" charset="0"/>
                <a:cs typeface="Times New Roman" pitchFamily="26" charset="0"/>
              </a:rPr>
              <a:t>Sulfur in latex gloves and in ferric and aluminum sulfate retraction solution may inhibit polymerization</a:t>
            </a:r>
          </a:p>
          <a:p>
            <a:pPr>
              <a:lnSpc>
                <a:spcPct val="90000"/>
              </a:lnSpc>
              <a:buFont typeface="Wingdings" pitchFamily="2" charset="2"/>
              <a:buChar char="§"/>
            </a:pPr>
            <a:r>
              <a:rPr lang="en-US" dirty="0" smtClean="0">
                <a:latin typeface="Times New Roman" pitchFamily="26" charset="0"/>
                <a:cs typeface="Times New Roman" pitchFamily="26" charset="0"/>
              </a:rPr>
              <a:t>Available in hydrophilic and hydrophobic forms</a:t>
            </a:r>
          </a:p>
          <a:p>
            <a:pPr>
              <a:buFont typeface="Wingdings" pitchFamily="2" charset="2"/>
              <a:buChar char="§"/>
            </a:pPr>
            <a:endParaRPr lang="en-US" dirty="0"/>
          </a:p>
        </p:txBody>
      </p:sp>
    </p:spTree>
  </p:cSld>
  <p:clrMapOvr>
    <a:masterClrMapping/>
  </p:clrMapOvr>
  <p:transition spd="med">
    <p:wedg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latin typeface="Times New Roman" pitchFamily="26" charset="0"/>
                <a:cs typeface="Times New Roman" pitchFamily="26" charset="0"/>
              </a:rPr>
              <a:t>Addition reaction silicones </a:t>
            </a:r>
            <a:br>
              <a:rPr lang="en-US" dirty="0" smtClean="0">
                <a:latin typeface="Times New Roman" pitchFamily="26" charset="0"/>
                <a:cs typeface="Times New Roman" pitchFamily="26" charset="0"/>
              </a:rPr>
            </a:br>
            <a:r>
              <a:rPr lang="en-US" dirty="0" smtClean="0">
                <a:latin typeface="Times New Roman" pitchFamily="26" charset="0"/>
                <a:cs typeface="Times New Roman" pitchFamily="26" charset="0"/>
              </a:rPr>
              <a:t>( polyvinyl </a:t>
            </a:r>
            <a:r>
              <a:rPr lang="en-US" dirty="0" err="1" smtClean="0">
                <a:latin typeface="Times New Roman" pitchFamily="26" charset="0"/>
                <a:cs typeface="Times New Roman" pitchFamily="26" charset="0"/>
              </a:rPr>
              <a:t>siloxanes</a:t>
            </a:r>
            <a:r>
              <a:rPr lang="en-US" dirty="0" smtClean="0">
                <a:latin typeface="Times New Roman" pitchFamily="26" charset="0"/>
                <a:cs typeface="Times New Roman" pitchFamily="26" charset="0"/>
              </a:rPr>
              <a:t> )</a:t>
            </a:r>
            <a:r>
              <a:rPr lang="en-US" dirty="0" smtClean="0"/>
              <a:t> </a:t>
            </a:r>
            <a:endParaRPr lang="en-US" dirty="0"/>
          </a:p>
        </p:txBody>
      </p:sp>
      <p:sp>
        <p:nvSpPr>
          <p:cNvPr id="3" name="عنصر نائب للمحتوى 2"/>
          <p:cNvSpPr>
            <a:spLocks noGrp="1"/>
          </p:cNvSpPr>
          <p:nvPr>
            <p:ph idx="1"/>
          </p:nvPr>
        </p:nvSpPr>
        <p:spPr/>
        <p:txBody>
          <a:bodyPr/>
          <a:lstStyle/>
          <a:p>
            <a:r>
              <a:rPr lang="en-US" dirty="0" smtClean="0">
                <a:latin typeface="Times New Roman" pitchFamily="26" charset="0"/>
                <a:cs typeface="Times New Roman" pitchFamily="26" charset="0"/>
              </a:rPr>
              <a:t>The working time 3 to 5 minutes , can be adjusted with the use of retarders and temperature control</a:t>
            </a:r>
          </a:p>
          <a:p>
            <a:endParaRPr lang="en-US" dirty="0"/>
          </a:p>
        </p:txBody>
      </p:sp>
    </p:spTree>
  </p:cSld>
  <p:clrMapOvr>
    <a:masterClrMapping/>
  </p:clrMapOvr>
  <p:transition spd="med">
    <p:wedg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latin typeface="Times New Roman" pitchFamily="26" charset="0"/>
                <a:cs typeface="Times New Roman" pitchFamily="26" charset="0"/>
              </a:rPr>
              <a:t>Addition reaction silicones </a:t>
            </a:r>
            <a:br>
              <a:rPr lang="en-US" dirty="0" smtClean="0">
                <a:latin typeface="Times New Roman" pitchFamily="26" charset="0"/>
                <a:cs typeface="Times New Roman" pitchFamily="26" charset="0"/>
              </a:rPr>
            </a:br>
            <a:r>
              <a:rPr lang="en-US" dirty="0" smtClean="0">
                <a:latin typeface="Times New Roman" pitchFamily="26" charset="0"/>
                <a:cs typeface="Times New Roman" pitchFamily="26" charset="0"/>
              </a:rPr>
              <a:t>( polyvinyl </a:t>
            </a:r>
            <a:r>
              <a:rPr lang="en-US" dirty="0" err="1" smtClean="0">
                <a:latin typeface="Times New Roman" pitchFamily="26" charset="0"/>
                <a:cs typeface="Times New Roman" pitchFamily="26" charset="0"/>
              </a:rPr>
              <a:t>siloxanes</a:t>
            </a:r>
            <a:r>
              <a:rPr lang="en-US" dirty="0" smtClean="0">
                <a:latin typeface="Times New Roman" pitchFamily="26" charset="0"/>
                <a:cs typeface="Times New Roman" pitchFamily="26" charset="0"/>
              </a:rPr>
              <a:t> )</a:t>
            </a:r>
            <a:r>
              <a:rPr lang="en-US" dirty="0" smtClean="0"/>
              <a:t> </a:t>
            </a:r>
            <a:endParaRPr lang="en-US" dirty="0"/>
          </a:p>
        </p:txBody>
      </p:sp>
      <p:sp>
        <p:nvSpPr>
          <p:cNvPr id="3" name="عنصر نائب للمحتوى 2"/>
          <p:cNvSpPr>
            <a:spLocks noGrp="1"/>
          </p:cNvSpPr>
          <p:nvPr>
            <p:ph idx="1"/>
          </p:nvPr>
        </p:nvSpPr>
        <p:spPr/>
        <p:txBody>
          <a:bodyPr/>
          <a:lstStyle/>
          <a:p>
            <a:pPr marL="609600" indent="-609600"/>
            <a:r>
              <a:rPr lang="en-US" dirty="0" smtClean="0">
                <a:latin typeface="Times New Roman" pitchFamily="26" charset="0"/>
                <a:cs typeface="Times New Roman" pitchFamily="26" charset="0"/>
              </a:rPr>
              <a:t>hydrophobic can make cast formation a problem</a:t>
            </a:r>
          </a:p>
          <a:p>
            <a:pPr marL="609600" indent="-609600">
              <a:buNone/>
            </a:pPr>
            <a:endParaRPr lang="en-US" dirty="0" smtClean="0">
              <a:latin typeface="Times New Roman" pitchFamily="26" charset="0"/>
              <a:cs typeface="Times New Roman" pitchFamily="26" charset="0"/>
            </a:endParaRPr>
          </a:p>
          <a:p>
            <a:pPr marL="609600" indent="-609600"/>
            <a:r>
              <a:rPr lang="en-US" dirty="0" smtClean="0">
                <a:latin typeface="Times New Roman" pitchFamily="26" charset="0"/>
                <a:cs typeface="Times New Roman" pitchFamily="26" charset="0"/>
              </a:rPr>
              <a:t>More expensive than other elastic impression materials</a:t>
            </a:r>
          </a:p>
          <a:p>
            <a:endParaRPr lang="en-US" dirty="0"/>
          </a:p>
        </p:txBody>
      </p:sp>
    </p:spTree>
  </p:cSld>
  <p:clrMapOvr>
    <a:masterClrMapping/>
  </p:clrMapOvr>
  <p:transition spd="med">
    <p:wedg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371600" y="381000"/>
            <a:ext cx="7772400" cy="1143000"/>
          </a:xfrm>
        </p:spPr>
        <p:txBody>
          <a:bodyPr/>
          <a:lstStyle/>
          <a:p>
            <a:r>
              <a:rPr lang="en-US" dirty="0" smtClean="0">
                <a:latin typeface="Times New Roman" pitchFamily="26" charset="0"/>
                <a:cs typeface="Times New Roman" pitchFamily="26" charset="0"/>
              </a:rPr>
              <a:t>Addition reaction silicones</a:t>
            </a:r>
            <a:endParaRPr lang="en-US" dirty="0"/>
          </a:p>
        </p:txBody>
      </p:sp>
      <p:sp>
        <p:nvSpPr>
          <p:cNvPr id="3" name="عنصر نائب للمحتوى 2"/>
          <p:cNvSpPr>
            <a:spLocks noGrp="1"/>
          </p:cNvSpPr>
          <p:nvPr>
            <p:ph idx="1"/>
          </p:nvPr>
        </p:nvSpPr>
        <p:spPr>
          <a:xfrm>
            <a:off x="838200" y="1600200"/>
            <a:ext cx="7772400" cy="4114800"/>
          </a:xfrm>
        </p:spPr>
        <p:txBody>
          <a:bodyPr/>
          <a:lstStyle/>
          <a:p>
            <a:pPr marL="609600" indent="-609600">
              <a:lnSpc>
                <a:spcPct val="90000"/>
              </a:lnSpc>
            </a:pPr>
            <a:r>
              <a:rPr lang="en-US" sz="2800" dirty="0" smtClean="0">
                <a:latin typeface="Times New Roman" pitchFamily="26" charset="0"/>
                <a:cs typeface="Times New Roman" pitchFamily="26" charset="0"/>
              </a:rPr>
              <a:t>The most accurate of the elastic impression material</a:t>
            </a:r>
          </a:p>
          <a:p>
            <a:pPr marL="609600" indent="-609600">
              <a:lnSpc>
                <a:spcPct val="90000"/>
              </a:lnSpc>
              <a:buNone/>
            </a:pPr>
            <a:endParaRPr lang="en-US" sz="2800" dirty="0" smtClean="0">
              <a:latin typeface="Times New Roman" pitchFamily="26" charset="0"/>
              <a:cs typeface="Times New Roman" pitchFamily="26" charset="0"/>
            </a:endParaRPr>
          </a:p>
          <a:p>
            <a:pPr marL="609600" indent="-609600">
              <a:lnSpc>
                <a:spcPct val="90000"/>
              </a:lnSpc>
            </a:pPr>
            <a:r>
              <a:rPr lang="en-US" sz="2800" dirty="0" smtClean="0">
                <a:latin typeface="Times New Roman" pitchFamily="26" charset="0"/>
                <a:cs typeface="Times New Roman" pitchFamily="26" charset="0"/>
              </a:rPr>
              <a:t>Less polymerization shrinkage</a:t>
            </a:r>
          </a:p>
          <a:p>
            <a:pPr marL="609600" indent="-609600">
              <a:lnSpc>
                <a:spcPct val="90000"/>
              </a:lnSpc>
              <a:buNone/>
            </a:pPr>
            <a:endParaRPr lang="en-US" sz="2800" dirty="0" smtClean="0">
              <a:latin typeface="Times New Roman" pitchFamily="26" charset="0"/>
              <a:cs typeface="Times New Roman" pitchFamily="26" charset="0"/>
            </a:endParaRPr>
          </a:p>
          <a:p>
            <a:pPr marL="609600" indent="-609600">
              <a:lnSpc>
                <a:spcPct val="90000"/>
              </a:lnSpc>
            </a:pPr>
            <a:r>
              <a:rPr lang="en-US" sz="2800" dirty="0" smtClean="0">
                <a:latin typeface="Times New Roman" pitchFamily="26" charset="0"/>
                <a:cs typeface="Times New Roman" pitchFamily="26" charset="0"/>
              </a:rPr>
              <a:t>Low distortion, fast recovery from deformation </a:t>
            </a:r>
          </a:p>
          <a:p>
            <a:pPr marL="609600" indent="-609600">
              <a:lnSpc>
                <a:spcPct val="90000"/>
              </a:lnSpc>
              <a:buNone/>
            </a:pPr>
            <a:endParaRPr lang="en-US" sz="2800" dirty="0" smtClean="0">
              <a:latin typeface="Times New Roman" pitchFamily="26" charset="0"/>
              <a:cs typeface="Times New Roman" pitchFamily="26" charset="0"/>
            </a:endParaRPr>
          </a:p>
          <a:p>
            <a:pPr marL="609600" indent="-609600">
              <a:lnSpc>
                <a:spcPct val="90000"/>
              </a:lnSpc>
            </a:pPr>
            <a:r>
              <a:rPr lang="en-US" sz="2800" dirty="0" smtClean="0">
                <a:latin typeface="Times New Roman" pitchFamily="26" charset="0"/>
                <a:cs typeface="Times New Roman" pitchFamily="26" charset="0"/>
              </a:rPr>
              <a:t>High tear strength</a:t>
            </a:r>
          </a:p>
          <a:p>
            <a:pPr marL="609600" indent="-609600">
              <a:lnSpc>
                <a:spcPct val="90000"/>
              </a:lnSpc>
              <a:buNone/>
            </a:pPr>
            <a:endParaRPr lang="en-US" sz="2800" dirty="0" smtClean="0">
              <a:latin typeface="Times New Roman" pitchFamily="26" charset="0"/>
              <a:cs typeface="Times New Roman" pitchFamily="26" charset="0"/>
            </a:endParaRPr>
          </a:p>
          <a:p>
            <a:pPr marL="609600" indent="-609600">
              <a:lnSpc>
                <a:spcPct val="90000"/>
              </a:lnSpc>
            </a:pPr>
            <a:r>
              <a:rPr lang="en-US" sz="2800" dirty="0" smtClean="0">
                <a:latin typeface="Times New Roman" pitchFamily="26" charset="0"/>
                <a:cs typeface="Times New Roman" pitchFamily="26" charset="0"/>
              </a:rPr>
              <a:t>No smell, no taste</a:t>
            </a:r>
          </a:p>
          <a:p>
            <a:pPr marL="609600" indent="-609600">
              <a:lnSpc>
                <a:spcPct val="90000"/>
              </a:lnSpc>
              <a:buNone/>
            </a:pPr>
            <a:endParaRPr lang="en-US" sz="2800" dirty="0" smtClean="0">
              <a:latin typeface="Times New Roman" pitchFamily="26" charset="0"/>
              <a:cs typeface="Times New Roman" pitchFamily="26" charset="0"/>
            </a:endParaRPr>
          </a:p>
        </p:txBody>
      </p:sp>
    </p:spTree>
  </p:cSld>
  <p:clrMapOvr>
    <a:masterClrMapping/>
  </p:clrMapOvr>
  <p:transition spd="med">
    <p:wedg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pic>
        <p:nvPicPr>
          <p:cNvPr id="3074" name="Picture 2"/>
          <p:cNvPicPr>
            <a:picLocks noGrp="1" noChangeAspect="1" noChangeArrowheads="1"/>
          </p:cNvPicPr>
          <p:nvPr>
            <p:ph idx="1"/>
          </p:nvPr>
        </p:nvPicPr>
        <p:blipFill>
          <a:blip r:embed="rId2" cstate="print"/>
          <a:srcRect/>
          <a:stretch>
            <a:fillRect/>
          </a:stretch>
        </p:blipFill>
        <p:spPr bwMode="auto">
          <a:xfrm>
            <a:off x="0" y="228600"/>
            <a:ext cx="9144000" cy="6400800"/>
          </a:xfrm>
          <a:prstGeom prst="rect">
            <a:avLst/>
          </a:prstGeom>
          <a:noFill/>
          <a:ln w="9525">
            <a:noFill/>
            <a:miter lim="800000"/>
            <a:headEnd/>
            <a:tailEnd/>
          </a:ln>
        </p:spPr>
      </p:pic>
    </p:spTree>
  </p:cSld>
  <p:clrMapOvr>
    <a:masterClrMapping/>
  </p:clrMapOvr>
  <p:transition spd="med">
    <p:wedg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066800" y="2438400"/>
            <a:ext cx="7772400" cy="1143000"/>
          </a:xfrm>
        </p:spPr>
        <p:txBody>
          <a:bodyPr/>
          <a:lstStyle/>
          <a:p>
            <a:r>
              <a:rPr lang="en-US" dirty="0" smtClean="0"/>
              <a:t>Step-by-step Procedure for Making Alginate Impression</a:t>
            </a:r>
            <a:endParaRPr lang="en-US" dirty="0"/>
          </a:p>
        </p:txBody>
      </p:sp>
    </p:spTree>
  </p:cSld>
  <p:clrMapOvr>
    <a:masterClrMapping/>
  </p:clrMapOvr>
  <p:transition spd="med">
    <p:wedg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80" name="Rectangle 4"/>
          <p:cNvSpPr>
            <a:spLocks noGrp="1" noChangeArrowheads="1"/>
          </p:cNvSpPr>
          <p:nvPr>
            <p:ph type="title"/>
          </p:nvPr>
        </p:nvSpPr>
        <p:spPr/>
        <p:txBody>
          <a:bodyPr/>
          <a:lstStyle/>
          <a:p>
            <a:r>
              <a:rPr lang="en-US" smtClean="0"/>
              <a:t>Tray Selection</a:t>
            </a:r>
          </a:p>
        </p:txBody>
      </p:sp>
      <p:sp>
        <p:nvSpPr>
          <p:cNvPr id="101381" name="Rectangle 5"/>
          <p:cNvSpPr>
            <a:spLocks noGrp="1" noChangeArrowheads="1"/>
          </p:cNvSpPr>
          <p:nvPr>
            <p:ph type="body" idx="1"/>
          </p:nvPr>
        </p:nvSpPr>
        <p:spPr>
          <a:xfrm>
            <a:off x="533400" y="1676400"/>
            <a:ext cx="4605867" cy="3465513"/>
          </a:xfrm>
        </p:spPr>
        <p:txBody>
          <a:bodyPr/>
          <a:lstStyle/>
          <a:p>
            <a:r>
              <a:rPr lang="en-US" dirty="0" smtClean="0"/>
              <a:t>Large enough with 5mm of clearance to provide a 4- to 5-mm thickness of impression material between the teeth &amp; tissue, &amp; the tray</a:t>
            </a:r>
          </a:p>
          <a:p>
            <a:pPr marL="519113" indent="-519113"/>
            <a:r>
              <a:rPr lang="en-US" dirty="0" smtClean="0"/>
              <a:t>Hydrocolloid requires bulk for accuracy, strength and stability</a:t>
            </a:r>
          </a:p>
        </p:txBody>
      </p:sp>
      <p:pic>
        <p:nvPicPr>
          <p:cNvPr id="13315" name="Picture 6"/>
          <p:cNvPicPr>
            <a:picLocks noChangeAspect="1" noChangeArrowheads="1"/>
          </p:cNvPicPr>
          <p:nvPr/>
        </p:nvPicPr>
        <p:blipFill>
          <a:blip r:embed="rId3" cstate="print"/>
          <a:srcRect l="5923" r="10368" b="16664"/>
          <a:stretch>
            <a:fillRect/>
          </a:stretch>
        </p:blipFill>
        <p:spPr bwMode="auto">
          <a:xfrm>
            <a:off x="5410200" y="2362200"/>
            <a:ext cx="3522133" cy="2630487"/>
          </a:xfrm>
          <a:prstGeom prst="rect">
            <a:avLst/>
          </a:prstGeom>
          <a:noFill/>
          <a:ln w="9525">
            <a:noFill/>
            <a:miter lim="800000"/>
            <a:headEnd/>
            <a:tailEnd/>
          </a:ln>
        </p:spPr>
      </p:pic>
    </p:spTree>
  </p:cSld>
  <p:clrMapOvr>
    <a:masterClrMapping/>
  </p:clrMapOvr>
  <p:transition spd="med">
    <p:wedg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3"/>
          <p:cNvSpPr>
            <a:spLocks noGrp="1"/>
          </p:cNvSpPr>
          <p:nvPr>
            <p:ph type="title"/>
          </p:nvPr>
        </p:nvSpPr>
        <p:spPr/>
        <p:txBody>
          <a:bodyPr/>
          <a:lstStyle/>
          <a:p>
            <a:endParaRPr lang="en-US"/>
          </a:p>
        </p:txBody>
      </p:sp>
      <p:sp>
        <p:nvSpPr>
          <p:cNvPr id="5" name="عنصر نائب للنص 4"/>
          <p:cNvSpPr>
            <a:spLocks noGrp="1"/>
          </p:cNvSpPr>
          <p:nvPr>
            <p:ph type="body" idx="1"/>
          </p:nvPr>
        </p:nvSpPr>
        <p:spPr/>
        <p:txBody>
          <a:bodyPr/>
          <a:lstStyle/>
          <a:p>
            <a:endParaRPr lang="en-US"/>
          </a:p>
        </p:txBody>
      </p:sp>
      <p:sp>
        <p:nvSpPr>
          <p:cNvPr id="3" name="عنصر نائب للمحتوى 2"/>
          <p:cNvSpPr>
            <a:spLocks noGrp="1"/>
          </p:cNvSpPr>
          <p:nvPr>
            <p:ph sz="half" idx="2"/>
          </p:nvPr>
        </p:nvSpPr>
        <p:spPr>
          <a:xfrm>
            <a:off x="381000" y="1447800"/>
            <a:ext cx="4040188" cy="3951288"/>
          </a:xfrm>
        </p:spPr>
        <p:txBody>
          <a:bodyPr/>
          <a:lstStyle/>
          <a:p>
            <a:r>
              <a:rPr lang="en-US" sz="2800" dirty="0" smtClean="0"/>
              <a:t>Build up the palatal portion of the maxillary impression tray with wax or modeling plastic *</a:t>
            </a:r>
          </a:p>
          <a:p>
            <a:r>
              <a:rPr lang="en-US" sz="2800" dirty="0" smtClean="0"/>
              <a:t>Material can be syringed into the palate</a:t>
            </a:r>
          </a:p>
          <a:p>
            <a:r>
              <a:rPr lang="en-US" sz="2800" dirty="0" smtClean="0"/>
              <a:t>Smooth with a finger, or voids may occur</a:t>
            </a:r>
          </a:p>
          <a:p>
            <a:endParaRPr lang="en-US" sz="2800" dirty="0"/>
          </a:p>
        </p:txBody>
      </p:sp>
      <p:sp>
        <p:nvSpPr>
          <p:cNvPr id="6" name="عنصر نائب للنص 5"/>
          <p:cNvSpPr>
            <a:spLocks noGrp="1"/>
          </p:cNvSpPr>
          <p:nvPr>
            <p:ph type="body" sz="quarter" idx="3"/>
          </p:nvPr>
        </p:nvSpPr>
        <p:spPr/>
        <p:txBody>
          <a:bodyPr/>
          <a:lstStyle/>
          <a:p>
            <a:endParaRPr lang="en-US"/>
          </a:p>
        </p:txBody>
      </p:sp>
      <p:pic>
        <p:nvPicPr>
          <p:cNvPr id="1026" name="Picture 2"/>
          <p:cNvPicPr>
            <a:picLocks noGrp="1" noChangeAspect="1" noChangeArrowheads="1"/>
          </p:cNvPicPr>
          <p:nvPr>
            <p:ph sz="quarter" idx="4"/>
          </p:nvPr>
        </p:nvPicPr>
        <p:blipFill>
          <a:blip r:embed="rId3" cstate="print"/>
          <a:srcRect b="55882"/>
          <a:stretch>
            <a:fillRect/>
          </a:stretch>
        </p:blipFill>
        <p:spPr bwMode="auto">
          <a:xfrm>
            <a:off x="4495800" y="2209800"/>
            <a:ext cx="4191000" cy="3657600"/>
          </a:xfrm>
          <a:prstGeom prst="rect">
            <a:avLst/>
          </a:prstGeom>
          <a:noFill/>
          <a:ln w="9525">
            <a:noFill/>
            <a:miter lim="800000"/>
            <a:headEnd/>
            <a:tailEnd/>
          </a:ln>
        </p:spPr>
      </p:pic>
    </p:spTree>
  </p:cSld>
  <p:clrMapOvr>
    <a:masterClrMapping/>
  </p:clrMapOvr>
  <p:transition spd="med">
    <p:wedg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latin typeface="Times New Roman" pitchFamily="26" charset="0"/>
                <a:cs typeface="Times New Roman" pitchFamily="26" charset="0"/>
              </a:rPr>
              <a:t>Metallic Oxide Paste</a:t>
            </a:r>
            <a:endParaRPr lang="en-US" dirty="0"/>
          </a:p>
        </p:txBody>
      </p:sp>
      <p:sp>
        <p:nvSpPr>
          <p:cNvPr id="3" name="عنصر نائب للمحتوى 2"/>
          <p:cNvSpPr>
            <a:spLocks noGrp="1"/>
          </p:cNvSpPr>
          <p:nvPr>
            <p:ph idx="1"/>
          </p:nvPr>
        </p:nvSpPr>
        <p:spPr/>
        <p:txBody>
          <a:bodyPr/>
          <a:lstStyle/>
          <a:p>
            <a:pPr>
              <a:lnSpc>
                <a:spcPct val="90000"/>
              </a:lnSpc>
            </a:pPr>
            <a:r>
              <a:rPr lang="en-US" dirty="0" smtClean="0">
                <a:latin typeface="Times New Roman" pitchFamily="26" charset="0"/>
                <a:cs typeface="Times New Roman" pitchFamily="26" charset="0"/>
              </a:rPr>
              <a:t>Metallic oxide paste is some form of a zinc oxide – </a:t>
            </a:r>
            <a:r>
              <a:rPr lang="en-US" dirty="0" err="1" smtClean="0">
                <a:latin typeface="Times New Roman" pitchFamily="26" charset="0"/>
                <a:cs typeface="Times New Roman" pitchFamily="26" charset="0"/>
              </a:rPr>
              <a:t>eugenol</a:t>
            </a:r>
            <a:r>
              <a:rPr lang="en-US" dirty="0" smtClean="0">
                <a:latin typeface="Times New Roman" pitchFamily="26" charset="0"/>
                <a:cs typeface="Times New Roman" pitchFamily="26" charset="0"/>
              </a:rPr>
              <a:t> combination</a:t>
            </a:r>
          </a:p>
          <a:p>
            <a:pPr>
              <a:lnSpc>
                <a:spcPct val="90000"/>
              </a:lnSpc>
              <a:buNone/>
            </a:pPr>
            <a:endParaRPr lang="en-US" dirty="0" smtClean="0">
              <a:latin typeface="Times New Roman" pitchFamily="26" charset="0"/>
              <a:cs typeface="Times New Roman" pitchFamily="26" charset="0"/>
            </a:endParaRPr>
          </a:p>
          <a:p>
            <a:pPr>
              <a:lnSpc>
                <a:spcPct val="90000"/>
              </a:lnSpc>
            </a:pPr>
            <a:r>
              <a:rPr lang="en-US" dirty="0" smtClean="0">
                <a:latin typeface="Times New Roman" pitchFamily="26" charset="0"/>
                <a:cs typeface="Times New Roman" pitchFamily="26" charset="0"/>
              </a:rPr>
              <a:t>Not used as primary impression materials , and not used for impressions that  include remaining natural teeth</a:t>
            </a:r>
          </a:p>
          <a:p>
            <a:pPr>
              <a:lnSpc>
                <a:spcPct val="90000"/>
              </a:lnSpc>
              <a:buNone/>
            </a:pPr>
            <a:endParaRPr lang="en-US" dirty="0" smtClean="0">
              <a:latin typeface="Times New Roman" pitchFamily="26" charset="0"/>
              <a:cs typeface="Times New Roman" pitchFamily="26" charset="0"/>
            </a:endParaRPr>
          </a:p>
          <a:p>
            <a:pPr>
              <a:lnSpc>
                <a:spcPct val="90000"/>
              </a:lnSpc>
            </a:pPr>
            <a:r>
              <a:rPr lang="en-US" dirty="0" smtClean="0">
                <a:latin typeface="Times New Roman" pitchFamily="26" charset="0"/>
                <a:cs typeface="Times New Roman" pitchFamily="26" charset="0"/>
              </a:rPr>
              <a:t>Not used in stock tray</a:t>
            </a:r>
          </a:p>
        </p:txBody>
      </p:sp>
    </p:spTree>
  </p:cSld>
  <p:clrMapOvr>
    <a:masterClrMapping/>
  </p:clrMapOvr>
  <p:transition spd="med">
    <p:wedg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نص 2"/>
          <p:cNvSpPr>
            <a:spLocks noGrp="1"/>
          </p:cNvSpPr>
          <p:nvPr>
            <p:ph type="body" idx="1"/>
          </p:nvPr>
        </p:nvSpPr>
        <p:spPr/>
        <p:txBody>
          <a:bodyPr/>
          <a:lstStyle/>
          <a:p>
            <a:endParaRPr lang="en-US"/>
          </a:p>
        </p:txBody>
      </p:sp>
      <p:sp>
        <p:nvSpPr>
          <p:cNvPr id="4" name="عنصر نائب للمحتوى 3"/>
          <p:cNvSpPr>
            <a:spLocks noGrp="1"/>
          </p:cNvSpPr>
          <p:nvPr>
            <p:ph sz="half" idx="2"/>
          </p:nvPr>
        </p:nvSpPr>
        <p:spPr>
          <a:xfrm>
            <a:off x="457200" y="1828800"/>
            <a:ext cx="4040188" cy="3951288"/>
          </a:xfrm>
        </p:spPr>
        <p:txBody>
          <a:bodyPr/>
          <a:lstStyle/>
          <a:p>
            <a:r>
              <a:rPr lang="en-US" sz="2800" dirty="0" smtClean="0"/>
              <a:t>The lingual flange of the </a:t>
            </a:r>
            <a:r>
              <a:rPr lang="en-US" sz="2800" dirty="0" err="1" smtClean="0"/>
              <a:t>mandibular</a:t>
            </a:r>
            <a:r>
              <a:rPr lang="en-US" sz="2800" dirty="0" smtClean="0"/>
              <a:t> tray may need to be lengthened with wax in the </a:t>
            </a:r>
            <a:r>
              <a:rPr lang="en-US" sz="2800" dirty="0" err="1" smtClean="0"/>
              <a:t>retromylohyoid</a:t>
            </a:r>
            <a:r>
              <a:rPr lang="en-US" sz="2800" dirty="0" smtClean="0"/>
              <a:t> area or to be extended </a:t>
            </a:r>
            <a:r>
              <a:rPr lang="en-US" sz="2800" dirty="0" err="1" smtClean="0"/>
              <a:t>posteriorly</a:t>
            </a:r>
            <a:r>
              <a:rPr lang="en-US" sz="2800" dirty="0" smtClean="0"/>
              <a:t>, but it rarely ever needs to be lengthened elsewhere</a:t>
            </a:r>
            <a:endParaRPr lang="en-US" sz="2800" dirty="0"/>
          </a:p>
        </p:txBody>
      </p:sp>
      <p:sp>
        <p:nvSpPr>
          <p:cNvPr id="5" name="عنصر نائب للنص 4"/>
          <p:cNvSpPr>
            <a:spLocks noGrp="1"/>
          </p:cNvSpPr>
          <p:nvPr>
            <p:ph type="body" sz="quarter" idx="3"/>
          </p:nvPr>
        </p:nvSpPr>
        <p:spPr/>
        <p:txBody>
          <a:bodyPr/>
          <a:lstStyle/>
          <a:p>
            <a:endParaRPr lang="en-US"/>
          </a:p>
        </p:txBody>
      </p:sp>
      <p:pic>
        <p:nvPicPr>
          <p:cNvPr id="7" name="Picture 2"/>
          <p:cNvPicPr>
            <a:picLocks noGrp="1" noChangeAspect="1" noChangeArrowheads="1"/>
          </p:cNvPicPr>
          <p:nvPr>
            <p:ph sz="quarter" idx="4"/>
          </p:nvPr>
        </p:nvPicPr>
        <p:blipFill>
          <a:blip r:embed="rId2" cstate="print"/>
          <a:srcRect t="54881"/>
          <a:stretch>
            <a:fillRect/>
          </a:stretch>
        </p:blipFill>
        <p:spPr bwMode="auto">
          <a:xfrm>
            <a:off x="5029200" y="2362200"/>
            <a:ext cx="3733800" cy="3276600"/>
          </a:xfrm>
          <a:prstGeom prst="rect">
            <a:avLst/>
          </a:prstGeom>
          <a:noFill/>
          <a:ln w="9525">
            <a:noFill/>
            <a:miter lim="800000"/>
            <a:headEnd/>
            <a:tailEnd/>
          </a:ln>
        </p:spPr>
      </p:pic>
    </p:spTree>
  </p:cSld>
  <p:clrMapOvr>
    <a:masterClrMapping/>
  </p:clrMapOvr>
  <p:transition spd="med">
    <p:wedg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نص 2"/>
          <p:cNvSpPr>
            <a:spLocks noGrp="1"/>
          </p:cNvSpPr>
          <p:nvPr>
            <p:ph type="body" idx="1"/>
          </p:nvPr>
        </p:nvSpPr>
        <p:spPr/>
        <p:txBody>
          <a:bodyPr/>
          <a:lstStyle/>
          <a:p>
            <a:endParaRPr lang="en-US"/>
          </a:p>
        </p:txBody>
      </p:sp>
      <p:sp>
        <p:nvSpPr>
          <p:cNvPr id="4" name="عنصر نائب للمحتوى 3"/>
          <p:cNvSpPr>
            <a:spLocks noGrp="1"/>
          </p:cNvSpPr>
          <p:nvPr>
            <p:ph sz="half" idx="2"/>
          </p:nvPr>
        </p:nvSpPr>
        <p:spPr>
          <a:xfrm>
            <a:off x="304800" y="1676400"/>
            <a:ext cx="4040188" cy="3951288"/>
          </a:xfrm>
        </p:spPr>
        <p:txBody>
          <a:bodyPr/>
          <a:lstStyle/>
          <a:p>
            <a:pPr>
              <a:buNone/>
            </a:pPr>
            <a:r>
              <a:rPr lang="en-US" sz="3200" dirty="0" smtClean="0"/>
              <a:t>   Place the measured amount of water (at 70° F) in a clean, dry, rubber mixing bowl (600-ml capacity). Add the correct measure of powder </a:t>
            </a:r>
            <a:endParaRPr lang="en-US" sz="3200" dirty="0"/>
          </a:p>
        </p:txBody>
      </p:sp>
      <p:sp>
        <p:nvSpPr>
          <p:cNvPr id="5" name="عنصر نائب للنص 4"/>
          <p:cNvSpPr>
            <a:spLocks noGrp="1"/>
          </p:cNvSpPr>
          <p:nvPr>
            <p:ph type="body" sz="quarter" idx="3"/>
          </p:nvPr>
        </p:nvSpPr>
        <p:spPr/>
        <p:txBody>
          <a:bodyPr/>
          <a:lstStyle/>
          <a:p>
            <a:endParaRPr lang="en-US"/>
          </a:p>
        </p:txBody>
      </p:sp>
      <p:pic>
        <p:nvPicPr>
          <p:cNvPr id="8" name="Picture 7"/>
          <p:cNvPicPr>
            <a:picLocks noChangeAspect="1" noChangeArrowheads="1"/>
          </p:cNvPicPr>
          <p:nvPr/>
        </p:nvPicPr>
        <p:blipFill>
          <a:blip r:embed="rId2" cstate="print"/>
          <a:srcRect/>
          <a:stretch>
            <a:fillRect/>
          </a:stretch>
        </p:blipFill>
        <p:spPr bwMode="auto">
          <a:xfrm>
            <a:off x="5105400" y="914400"/>
            <a:ext cx="3505200" cy="2336800"/>
          </a:xfrm>
          <a:prstGeom prst="rect">
            <a:avLst/>
          </a:prstGeom>
          <a:noFill/>
          <a:ln w="9525">
            <a:noFill/>
            <a:miter lim="800000"/>
            <a:headEnd/>
            <a:tailEnd/>
          </a:ln>
        </p:spPr>
      </p:pic>
      <p:pic>
        <p:nvPicPr>
          <p:cNvPr id="10" name="Picture 8"/>
          <p:cNvPicPr>
            <a:picLocks noGrp="1" noChangeAspect="1" noChangeArrowheads="1"/>
          </p:cNvPicPr>
          <p:nvPr>
            <p:ph sz="quarter" idx="4"/>
          </p:nvPr>
        </p:nvPicPr>
        <p:blipFill>
          <a:blip r:embed="rId3" cstate="print"/>
          <a:srcRect l="32591" r="37776" b="4443"/>
          <a:stretch>
            <a:fillRect/>
          </a:stretch>
        </p:blipFill>
        <p:spPr bwMode="auto">
          <a:xfrm>
            <a:off x="6019800" y="3429000"/>
            <a:ext cx="1609390" cy="3113088"/>
          </a:xfrm>
          <a:prstGeom prst="rect">
            <a:avLst/>
          </a:prstGeom>
          <a:noFill/>
          <a:ln w="9525">
            <a:noFill/>
            <a:miter lim="800000"/>
            <a:headEnd/>
            <a:tailEnd/>
          </a:ln>
        </p:spPr>
      </p:pic>
    </p:spTree>
  </p:cSld>
  <p:clrMapOvr>
    <a:masterClrMapping/>
  </p:clrMapOvr>
  <p:transition spd="med">
    <p:wedg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نص 2"/>
          <p:cNvSpPr>
            <a:spLocks noGrp="1"/>
          </p:cNvSpPr>
          <p:nvPr>
            <p:ph type="body" idx="1"/>
          </p:nvPr>
        </p:nvSpPr>
        <p:spPr>
          <a:xfrm>
            <a:off x="228600" y="1905000"/>
            <a:ext cx="4040188" cy="639762"/>
          </a:xfrm>
        </p:spPr>
        <p:txBody>
          <a:bodyPr/>
          <a:lstStyle/>
          <a:p>
            <a:endParaRPr lang="en-US"/>
          </a:p>
        </p:txBody>
      </p:sp>
      <p:sp>
        <p:nvSpPr>
          <p:cNvPr id="5" name="عنصر نائب للنص 4"/>
          <p:cNvSpPr>
            <a:spLocks noGrp="1"/>
          </p:cNvSpPr>
          <p:nvPr>
            <p:ph type="body" sz="quarter" idx="3"/>
          </p:nvPr>
        </p:nvSpPr>
        <p:spPr/>
        <p:txBody>
          <a:bodyPr/>
          <a:lstStyle/>
          <a:p>
            <a:endParaRPr lang="en-US"/>
          </a:p>
        </p:txBody>
      </p:sp>
      <p:sp>
        <p:nvSpPr>
          <p:cNvPr id="6" name="عنصر نائب للمحتوى 5"/>
          <p:cNvSpPr>
            <a:spLocks noGrp="1"/>
          </p:cNvSpPr>
          <p:nvPr>
            <p:ph sz="quarter" idx="4"/>
          </p:nvPr>
        </p:nvSpPr>
        <p:spPr>
          <a:xfrm>
            <a:off x="152400" y="1981200"/>
            <a:ext cx="4194175" cy="3951288"/>
          </a:xfrm>
        </p:spPr>
        <p:txBody>
          <a:bodyPr/>
          <a:lstStyle/>
          <a:p>
            <a:pPr>
              <a:buNone/>
            </a:pPr>
            <a:r>
              <a:rPr lang="en-US" sz="3200" dirty="0" smtClean="0"/>
              <a:t>   Stir rapidly against the side of the bowl with a short, stiff</a:t>
            </a:r>
          </a:p>
          <a:p>
            <a:pPr>
              <a:buNone/>
            </a:pPr>
            <a:r>
              <a:rPr lang="en-US" sz="3200" dirty="0" smtClean="0"/>
              <a:t>    spatula. This should be accomplished in less than 1 minute. </a:t>
            </a:r>
          </a:p>
          <a:p>
            <a:endParaRPr lang="en-US" sz="3200" dirty="0"/>
          </a:p>
        </p:txBody>
      </p:sp>
      <p:pic>
        <p:nvPicPr>
          <p:cNvPr id="7" name="Picture 7"/>
          <p:cNvPicPr>
            <a:picLocks noGrp="1" noChangeAspect="1" noChangeArrowheads="1"/>
          </p:cNvPicPr>
          <p:nvPr>
            <p:ph sz="half" idx="2"/>
          </p:nvPr>
        </p:nvPicPr>
        <p:blipFill>
          <a:blip r:embed="rId2" cstate="print"/>
          <a:srcRect/>
          <a:stretch>
            <a:fillRect/>
          </a:stretch>
        </p:blipFill>
        <p:spPr bwMode="auto">
          <a:xfrm>
            <a:off x="5029200" y="838200"/>
            <a:ext cx="2895600" cy="2133600"/>
          </a:xfrm>
          <a:prstGeom prst="rect">
            <a:avLst/>
          </a:prstGeom>
          <a:noFill/>
          <a:ln w="9525">
            <a:noFill/>
            <a:miter lim="800000"/>
            <a:headEnd/>
            <a:tailEnd/>
          </a:ln>
        </p:spPr>
      </p:pic>
      <p:pic>
        <p:nvPicPr>
          <p:cNvPr id="9" name="Picture 8"/>
          <p:cNvPicPr>
            <a:picLocks noChangeAspect="1" noChangeArrowheads="1"/>
          </p:cNvPicPr>
          <p:nvPr/>
        </p:nvPicPr>
        <p:blipFill>
          <a:blip r:embed="rId3" cstate="print"/>
          <a:srcRect/>
          <a:stretch>
            <a:fillRect/>
          </a:stretch>
        </p:blipFill>
        <p:spPr bwMode="auto">
          <a:xfrm flipH="1">
            <a:off x="5410200" y="3048000"/>
            <a:ext cx="2743200" cy="1828800"/>
          </a:xfrm>
          <a:prstGeom prst="rect">
            <a:avLst/>
          </a:prstGeom>
          <a:noFill/>
          <a:ln w="9525">
            <a:noFill/>
            <a:miter lim="800000"/>
            <a:headEnd/>
            <a:tailEnd/>
          </a:ln>
        </p:spPr>
      </p:pic>
      <p:pic>
        <p:nvPicPr>
          <p:cNvPr id="10" name="Picture 9"/>
          <p:cNvPicPr>
            <a:picLocks noChangeAspect="1" noChangeArrowheads="1"/>
          </p:cNvPicPr>
          <p:nvPr/>
        </p:nvPicPr>
        <p:blipFill>
          <a:blip r:embed="rId4" cstate="print">
            <a:lum bright="-12000"/>
          </a:blip>
          <a:srcRect b="12500"/>
          <a:stretch>
            <a:fillRect/>
          </a:stretch>
        </p:blipFill>
        <p:spPr bwMode="auto">
          <a:xfrm>
            <a:off x="5638800" y="5029200"/>
            <a:ext cx="2743200" cy="1600200"/>
          </a:xfrm>
          <a:prstGeom prst="rect">
            <a:avLst/>
          </a:prstGeom>
          <a:noFill/>
          <a:ln w="9525">
            <a:noFill/>
            <a:miter lim="800000"/>
            <a:headEnd/>
            <a:tailEnd/>
          </a:ln>
        </p:spPr>
      </p:pic>
    </p:spTree>
  </p:cSld>
  <p:clrMapOvr>
    <a:masterClrMapping/>
  </p:clrMapOvr>
  <p:transition spd="med">
    <p:wedg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نص 2"/>
          <p:cNvSpPr>
            <a:spLocks noGrp="1"/>
          </p:cNvSpPr>
          <p:nvPr>
            <p:ph type="body" idx="1"/>
          </p:nvPr>
        </p:nvSpPr>
        <p:spPr/>
        <p:txBody>
          <a:bodyPr/>
          <a:lstStyle/>
          <a:p>
            <a:endParaRPr lang="en-US"/>
          </a:p>
        </p:txBody>
      </p:sp>
      <p:sp>
        <p:nvSpPr>
          <p:cNvPr id="4" name="عنصر نائب للمحتوى 3"/>
          <p:cNvSpPr>
            <a:spLocks noGrp="1"/>
          </p:cNvSpPr>
          <p:nvPr>
            <p:ph sz="half" idx="2"/>
          </p:nvPr>
        </p:nvSpPr>
        <p:spPr>
          <a:xfrm>
            <a:off x="457200" y="2174875"/>
            <a:ext cx="7239000" cy="3951288"/>
          </a:xfrm>
        </p:spPr>
        <p:txBody>
          <a:bodyPr/>
          <a:lstStyle/>
          <a:p>
            <a:r>
              <a:rPr lang="en-US" sz="3200" dirty="0" smtClean="0"/>
              <a:t> Place the patient in an upright position, with the arch to be impressed nearly parallel to the floor. </a:t>
            </a:r>
          </a:p>
          <a:p>
            <a:r>
              <a:rPr lang="en-US" sz="3200" dirty="0" smtClean="0"/>
              <a:t>Ask the patient to rinse his or her mouth with cool water to eliminate excess saliva while the impression material is being mixed and the tray is being loaded.</a:t>
            </a:r>
          </a:p>
          <a:p>
            <a:endParaRPr lang="en-US" sz="3200" dirty="0"/>
          </a:p>
        </p:txBody>
      </p:sp>
      <p:sp>
        <p:nvSpPr>
          <p:cNvPr id="5" name="عنصر نائب للنص 4"/>
          <p:cNvSpPr>
            <a:spLocks noGrp="1"/>
          </p:cNvSpPr>
          <p:nvPr>
            <p:ph type="body" sz="quarter" idx="3"/>
          </p:nvPr>
        </p:nvSpPr>
        <p:spPr/>
        <p:txBody>
          <a:bodyPr/>
          <a:lstStyle/>
          <a:p>
            <a:endParaRPr lang="en-US"/>
          </a:p>
        </p:txBody>
      </p:sp>
    </p:spTree>
  </p:cSld>
  <p:clrMapOvr>
    <a:masterClrMapping/>
  </p:clrMapOvr>
  <p:transition spd="med">
    <p:wedg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6" name="Rectangle 4"/>
          <p:cNvSpPr>
            <a:spLocks noGrp="1" noChangeArrowheads="1"/>
          </p:cNvSpPr>
          <p:nvPr>
            <p:ph type="title"/>
          </p:nvPr>
        </p:nvSpPr>
        <p:spPr/>
        <p:txBody>
          <a:bodyPr/>
          <a:lstStyle/>
          <a:p>
            <a:endParaRPr lang="en-US" dirty="0" smtClean="0"/>
          </a:p>
        </p:txBody>
      </p:sp>
      <p:sp>
        <p:nvSpPr>
          <p:cNvPr id="131077" name="Rectangle 5"/>
          <p:cNvSpPr>
            <a:spLocks noGrp="1" noChangeArrowheads="1"/>
          </p:cNvSpPr>
          <p:nvPr>
            <p:ph type="body" idx="1"/>
          </p:nvPr>
        </p:nvSpPr>
        <p:spPr>
          <a:xfrm>
            <a:off x="304800" y="381000"/>
            <a:ext cx="5249333" cy="3465513"/>
          </a:xfrm>
        </p:spPr>
        <p:txBody>
          <a:bodyPr/>
          <a:lstStyle/>
          <a:p>
            <a:r>
              <a:rPr lang="en-US" dirty="0" smtClean="0"/>
              <a:t>After loading the tray, remove the gauze with the topical anesthetic and quickly place (rub) some of the impression material on any critical areas using your finger (areas such as rest preparations and abutment teeth). </a:t>
            </a:r>
          </a:p>
          <a:p>
            <a:r>
              <a:rPr lang="en-US" sz="3200" dirty="0" smtClean="0"/>
              <a:t>Place the anterior portion of the tray first, then seat the posterior of the tray</a:t>
            </a:r>
          </a:p>
        </p:txBody>
      </p:sp>
      <p:pic>
        <p:nvPicPr>
          <p:cNvPr id="131078" name="Picture 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757334" y="2590800"/>
            <a:ext cx="3046589" cy="2927350"/>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sq">
                <a:solidFill>
                  <a:schemeClr val="tx1"/>
                </a:solidFill>
                <a:miter lim="800000"/>
                <a:headEnd type="none" w="sm" len="sm"/>
                <a:tailEnd type="none" w="sm" len="sm"/>
              </a14:hiddenLine>
            </a:ext>
          </a:extLst>
        </p:spPr>
      </p:pic>
    </p:spTree>
  </p:cSld>
  <p:clrMapOvr>
    <a:masterClrMapping/>
  </p:clrMapOvr>
  <p:transition spd="med">
    <p:wedg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101" name="Rectangle 5"/>
          <p:cNvSpPr>
            <a:spLocks noGrp="1" noChangeArrowheads="1"/>
          </p:cNvSpPr>
          <p:nvPr>
            <p:ph type="body" idx="1"/>
          </p:nvPr>
        </p:nvSpPr>
        <p:spPr>
          <a:xfrm>
            <a:off x="304800" y="2819400"/>
            <a:ext cx="6311900" cy="3465513"/>
          </a:xfrm>
        </p:spPr>
        <p:txBody>
          <a:bodyPr/>
          <a:lstStyle/>
          <a:p>
            <a:pPr marL="455613" indent="-455613"/>
            <a:r>
              <a:rPr lang="en-US" sz="3200" dirty="0" smtClean="0"/>
              <a:t>Mold the vestibular area</a:t>
            </a:r>
          </a:p>
          <a:p>
            <a:pPr marL="455613" indent="-455613"/>
            <a:r>
              <a:rPr lang="en-US" sz="3200" dirty="0" smtClean="0"/>
              <a:t>Pull on the cheeks and lips to activate muscles and </a:t>
            </a:r>
            <a:r>
              <a:rPr lang="en-US" sz="3200" dirty="0" err="1" smtClean="0"/>
              <a:t>frena</a:t>
            </a:r>
            <a:endParaRPr lang="en-US" sz="3200" dirty="0" smtClean="0"/>
          </a:p>
        </p:txBody>
      </p:sp>
      <p:pic>
        <p:nvPicPr>
          <p:cNvPr id="132103" name="Picture 7"/>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621867" y="3657600"/>
            <a:ext cx="3522133" cy="2641600"/>
          </a:xfrm>
          <a:prstGeom prst="rect">
            <a:avLst/>
          </a:prstGeom>
          <a:noFill/>
          <a:effectLst>
            <a:outerShdw blurRad="63500" dist="107763" dir="2700000" algn="ctr" rotWithShape="0">
              <a:schemeClr val="bg2">
                <a:alpha val="74998"/>
              </a:schemeClr>
            </a:outerShdw>
          </a:effectLst>
          <a:extLst>
            <a:ext uri="{909E8E84-426E-40dd-AFC4-6F175D3DCCD1}">
              <a14:hiddenFill xmlns:a14="http://schemas.microsoft.com/office/drawing/2010/main" xmlns="">
                <a:solidFill>
                  <a:srgbClr val="FFFFFF"/>
                </a:solidFill>
              </a14:hiddenFill>
            </a:ext>
          </a:extLst>
        </p:spPr>
      </p:pic>
    </p:spTree>
  </p:cSld>
  <p:clrMapOvr>
    <a:masterClrMapping/>
  </p:clrMapOvr>
  <p:transition spd="med">
    <p:wedg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4" name="Rectangle 4"/>
          <p:cNvSpPr>
            <a:spLocks noGrp="1" noChangeArrowheads="1"/>
          </p:cNvSpPr>
          <p:nvPr>
            <p:ph type="title"/>
          </p:nvPr>
        </p:nvSpPr>
        <p:spPr/>
        <p:txBody>
          <a:bodyPr/>
          <a:lstStyle/>
          <a:p>
            <a:endParaRPr lang="en-US" dirty="0" smtClean="0"/>
          </a:p>
        </p:txBody>
      </p:sp>
      <p:sp>
        <p:nvSpPr>
          <p:cNvPr id="133125" name="Rectangle 5"/>
          <p:cNvSpPr>
            <a:spLocks noGrp="1" noChangeArrowheads="1"/>
          </p:cNvSpPr>
          <p:nvPr>
            <p:ph type="body" idx="1"/>
          </p:nvPr>
        </p:nvSpPr>
        <p:spPr>
          <a:xfrm>
            <a:off x="880533" y="2286001"/>
            <a:ext cx="3828345" cy="3465513"/>
          </a:xfrm>
        </p:spPr>
        <p:txBody>
          <a:bodyPr/>
          <a:lstStyle/>
          <a:p>
            <a:r>
              <a:rPr lang="en-US" dirty="0" smtClean="0"/>
              <a:t>Support the tray during setting - do not leave the patient</a:t>
            </a:r>
          </a:p>
          <a:p>
            <a:r>
              <a:rPr lang="en-US" dirty="0" smtClean="0"/>
              <a:t>Movement causes distortion *</a:t>
            </a:r>
          </a:p>
        </p:txBody>
      </p:sp>
      <p:pic>
        <p:nvPicPr>
          <p:cNvPr id="133126" name="Picture 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876800" y="2590800"/>
            <a:ext cx="3996267" cy="2997200"/>
          </a:xfrm>
          <a:prstGeom prst="rect">
            <a:avLst/>
          </a:prstGeom>
          <a:noFill/>
          <a:effectLst>
            <a:outerShdw blurRad="63500" dist="107763" dir="2700000" algn="ctr" rotWithShape="0">
              <a:schemeClr val="bg2">
                <a:alpha val="74998"/>
              </a:schemeClr>
            </a:outerShdw>
          </a:effectLst>
          <a:extLst>
            <a:ext uri="{909E8E84-426E-40dd-AFC4-6F175D3DCCD1}">
              <a14:hiddenFill xmlns:a14="http://schemas.microsoft.com/office/drawing/2010/main" xmlns="">
                <a:solidFill>
                  <a:srgbClr val="FFFFFF"/>
                </a:solidFill>
              </a14:hiddenFill>
            </a:ext>
          </a:extLst>
        </p:spPr>
      </p:pic>
    </p:spTree>
  </p:cSld>
  <p:clrMapOvr>
    <a:masterClrMapping/>
  </p:clrMapOvr>
  <p:transition spd="med">
    <p:wedge/>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8" name="Rectangle 4"/>
          <p:cNvSpPr>
            <a:spLocks noGrp="1" noChangeArrowheads="1"/>
          </p:cNvSpPr>
          <p:nvPr>
            <p:ph type="title"/>
          </p:nvPr>
        </p:nvSpPr>
        <p:spPr/>
        <p:txBody>
          <a:bodyPr/>
          <a:lstStyle/>
          <a:p>
            <a:endParaRPr lang="en-US" dirty="0" smtClean="0"/>
          </a:p>
        </p:txBody>
      </p:sp>
      <p:sp>
        <p:nvSpPr>
          <p:cNvPr id="134149" name="Rectangle 5"/>
          <p:cNvSpPr>
            <a:spLocks noGrp="1" noChangeArrowheads="1"/>
          </p:cNvSpPr>
          <p:nvPr>
            <p:ph type="body" idx="1"/>
          </p:nvPr>
        </p:nvSpPr>
        <p:spPr>
          <a:xfrm>
            <a:off x="474134" y="2438401"/>
            <a:ext cx="6311900" cy="3465513"/>
          </a:xfrm>
        </p:spPr>
        <p:txBody>
          <a:bodyPr/>
          <a:lstStyle/>
          <a:p>
            <a:pPr marL="511175" indent="-511175"/>
            <a:r>
              <a:rPr lang="en-US" sz="3200" dirty="0" smtClean="0"/>
              <a:t>Once seal broken, remove quickly (to avoid permanent deformation) </a:t>
            </a:r>
          </a:p>
          <a:p>
            <a:pPr marL="511175" indent="-511175"/>
            <a:r>
              <a:rPr lang="en-US" sz="3200" dirty="0" smtClean="0"/>
              <a:t>Evaluate impression</a:t>
            </a:r>
          </a:p>
          <a:p>
            <a:pPr marL="511175" indent="-511175"/>
            <a:r>
              <a:rPr lang="en-US" sz="3200" dirty="0" smtClean="0"/>
              <a:t>Pour within 15 minutes</a:t>
            </a:r>
          </a:p>
        </p:txBody>
      </p:sp>
      <p:pic>
        <p:nvPicPr>
          <p:cNvPr id="134150" name="Picture 6"/>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147733" y="3429000"/>
            <a:ext cx="3657600" cy="2743200"/>
          </a:xfrm>
          <a:prstGeom prst="rect">
            <a:avLst/>
          </a:prstGeom>
          <a:noFill/>
          <a:effectLst>
            <a:outerShdw blurRad="63500" dist="107763" dir="2700000" algn="ctr" rotWithShape="0">
              <a:schemeClr val="bg2">
                <a:alpha val="74998"/>
              </a:schemeClr>
            </a:outerShdw>
          </a:effectLst>
          <a:extLst>
            <a:ext uri="{909E8E84-426E-40dd-AFC4-6F175D3DCCD1}">
              <a14:hiddenFill xmlns:a14="http://schemas.microsoft.com/office/drawing/2010/main" xmlns="">
                <a:solidFill>
                  <a:srgbClr val="FFFFFF"/>
                </a:solidFill>
              </a14:hiddenFill>
            </a:ext>
          </a:extLst>
        </p:spPr>
      </p:pic>
    </p:spTree>
  </p:cSld>
  <p:clrMapOvr>
    <a:masterClrMapping/>
  </p:clrMapOvr>
  <p:transition spd="med">
    <p:wedge/>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2" name="Rectangle 4"/>
          <p:cNvSpPr>
            <a:spLocks noGrp="1" noChangeArrowheads="1"/>
          </p:cNvSpPr>
          <p:nvPr>
            <p:ph type="title"/>
          </p:nvPr>
        </p:nvSpPr>
        <p:spPr/>
        <p:txBody>
          <a:bodyPr/>
          <a:lstStyle/>
          <a:p>
            <a:endParaRPr lang="en-US" dirty="0" smtClean="0"/>
          </a:p>
        </p:txBody>
      </p:sp>
      <p:sp>
        <p:nvSpPr>
          <p:cNvPr id="135173" name="Rectangle 5"/>
          <p:cNvSpPr>
            <a:spLocks noGrp="1" noChangeArrowheads="1"/>
          </p:cNvSpPr>
          <p:nvPr>
            <p:ph type="body" idx="1"/>
          </p:nvPr>
        </p:nvSpPr>
        <p:spPr/>
        <p:txBody>
          <a:bodyPr/>
          <a:lstStyle/>
          <a:p>
            <a:r>
              <a:rPr lang="en-US" sz="3600" dirty="0" smtClean="0"/>
              <a:t>Rinse thoroughly with water</a:t>
            </a:r>
          </a:p>
          <a:p>
            <a:r>
              <a:rPr lang="en-US" sz="3600" dirty="0" smtClean="0"/>
              <a:t>Gently shake to remove excess water</a:t>
            </a:r>
          </a:p>
        </p:txBody>
      </p:sp>
    </p:spTree>
  </p:cSld>
  <p:clrMapOvr>
    <a:masterClrMapping/>
  </p:clrMapOvr>
  <p:transition spd="med">
    <p:wedge/>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6" name="Rectangle 4"/>
          <p:cNvSpPr>
            <a:spLocks noGrp="1" noChangeArrowheads="1"/>
          </p:cNvSpPr>
          <p:nvPr>
            <p:ph type="title"/>
          </p:nvPr>
        </p:nvSpPr>
        <p:spPr/>
        <p:txBody>
          <a:bodyPr/>
          <a:lstStyle/>
          <a:p>
            <a:endParaRPr lang="en-US" dirty="0" smtClean="0"/>
          </a:p>
        </p:txBody>
      </p:sp>
      <p:sp>
        <p:nvSpPr>
          <p:cNvPr id="136197" name="Rectangle 5"/>
          <p:cNvSpPr>
            <a:spLocks noGrp="1" noChangeArrowheads="1"/>
          </p:cNvSpPr>
          <p:nvPr>
            <p:ph type="body" idx="1"/>
          </p:nvPr>
        </p:nvSpPr>
        <p:spPr>
          <a:xfrm>
            <a:off x="1524000" y="1828800"/>
            <a:ext cx="5995812" cy="1997075"/>
          </a:xfrm>
        </p:spPr>
        <p:txBody>
          <a:bodyPr/>
          <a:lstStyle/>
          <a:p>
            <a:r>
              <a:rPr lang="en-US" sz="3600" dirty="0" smtClean="0"/>
              <a:t>Spray with disinfectant to coat all surfaces, and seal in a bag for 15 minutes</a:t>
            </a:r>
          </a:p>
        </p:txBody>
      </p:sp>
    </p:spTree>
  </p:cSld>
  <p:clrMapOvr>
    <a:masterClrMapping/>
  </p:clrMapOvr>
  <p:transition spd="med">
    <p:wedg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latin typeface="Times New Roman" pitchFamily="26" charset="0"/>
                <a:cs typeface="Times New Roman" pitchFamily="26" charset="0"/>
              </a:rPr>
              <a:t>Metallic Oxide Paste</a:t>
            </a:r>
            <a:endParaRPr lang="en-US" dirty="0"/>
          </a:p>
        </p:txBody>
      </p:sp>
      <p:sp>
        <p:nvSpPr>
          <p:cNvPr id="3" name="عنصر نائب للمحتوى 2"/>
          <p:cNvSpPr>
            <a:spLocks noGrp="1"/>
          </p:cNvSpPr>
          <p:nvPr>
            <p:ph idx="1"/>
          </p:nvPr>
        </p:nvSpPr>
        <p:spPr/>
        <p:txBody>
          <a:bodyPr/>
          <a:lstStyle/>
          <a:p>
            <a:pPr>
              <a:lnSpc>
                <a:spcPct val="90000"/>
              </a:lnSpc>
            </a:pPr>
            <a:r>
              <a:rPr lang="en-US" dirty="0" smtClean="0">
                <a:latin typeface="Times New Roman" pitchFamily="26" charset="0"/>
                <a:cs typeface="Times New Roman" pitchFamily="26" charset="0"/>
              </a:rPr>
              <a:t>Border molding with metallic oxide impression pastes is not advisable because wrinkles will occur if  movement is permitted at the time of setting</a:t>
            </a:r>
          </a:p>
          <a:p>
            <a:pPr>
              <a:lnSpc>
                <a:spcPct val="90000"/>
              </a:lnSpc>
              <a:buNone/>
            </a:pPr>
            <a:endParaRPr lang="en-US" dirty="0" smtClean="0">
              <a:latin typeface="Times New Roman" pitchFamily="26" charset="0"/>
              <a:cs typeface="Times New Roman" pitchFamily="26" charset="0"/>
            </a:endParaRPr>
          </a:p>
          <a:p>
            <a:pPr>
              <a:lnSpc>
                <a:spcPct val="90000"/>
              </a:lnSpc>
            </a:pPr>
            <a:r>
              <a:rPr lang="en-US" dirty="0" smtClean="0">
                <a:latin typeface="Times New Roman" pitchFamily="26" charset="0"/>
                <a:cs typeface="Times New Roman" pitchFamily="26" charset="0"/>
              </a:rPr>
              <a:t>All metallic oxides have a setting time during which they should not be disturbed and after which no further border molding is effective</a:t>
            </a:r>
          </a:p>
          <a:p>
            <a:endParaRPr lang="en-US" dirty="0" smtClean="0"/>
          </a:p>
          <a:p>
            <a:endParaRPr lang="en-US" dirty="0"/>
          </a:p>
        </p:txBody>
      </p:sp>
    </p:spTree>
  </p:cSld>
  <p:clrMapOvr>
    <a:masterClrMapping/>
  </p:clrMapOvr>
  <p:transition spd="med">
    <p:wedg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Common Pitfalls and Solutions in Impression Making</a:t>
            </a:r>
            <a:br>
              <a:rPr lang="en-US" dirty="0" smtClean="0"/>
            </a:br>
            <a:endParaRPr lang="en-US" dirty="0"/>
          </a:p>
        </p:txBody>
      </p:sp>
      <p:pic>
        <p:nvPicPr>
          <p:cNvPr id="4" name="/etc/medialib/new-lib/dentstryiq2/online-articles/2011/10#Par.44907.Image " descr="http://www.dentistryiq.com/etc/medialib/new-lib/dentstryiq2/online-articles/2011/10.Par.44907.Image.327.400.1.gif"/>
          <p:cNvPicPr>
            <a:picLocks noGrp="1"/>
          </p:cNvPicPr>
          <p:nvPr>
            <p:ph idx="1"/>
          </p:nvPr>
        </p:nvPicPr>
        <p:blipFill>
          <a:blip r:embed="rId3" cstate="print"/>
          <a:srcRect/>
          <a:stretch>
            <a:fillRect/>
          </a:stretch>
        </p:blipFill>
        <p:spPr bwMode="auto">
          <a:xfrm>
            <a:off x="2362200" y="1752600"/>
            <a:ext cx="4308475" cy="4572000"/>
          </a:xfrm>
          <a:prstGeom prst="rect">
            <a:avLst/>
          </a:prstGeom>
          <a:noFill/>
          <a:ln w="9525">
            <a:noFill/>
            <a:miter lim="800000"/>
            <a:headEnd/>
            <a:tailEnd/>
          </a:ln>
        </p:spPr>
      </p:pic>
    </p:spTree>
  </p:cSld>
  <p:clrMapOvr>
    <a:masterClrMapping/>
  </p:clrMapOvr>
  <p:transition spd="med">
    <p:wedge/>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Common Pitfalls and Solutions in Impression Making</a:t>
            </a:r>
            <a:endParaRPr lang="en-US" dirty="0"/>
          </a:p>
        </p:txBody>
      </p:sp>
      <p:pic>
        <p:nvPicPr>
          <p:cNvPr id="4" name="/etc/medialib/new-lib/dentstryiq2/online-articles/2011/10#Par.21341.Image " descr="http://www.dentistryiq.com/etc/medialib/new-lib/dentstryiq2/online-articles/2011/10.Par.21341.Image.400.300.1.gif"/>
          <p:cNvPicPr>
            <a:picLocks noGrp="1"/>
          </p:cNvPicPr>
          <p:nvPr>
            <p:ph idx="1"/>
          </p:nvPr>
        </p:nvPicPr>
        <p:blipFill>
          <a:blip r:embed="rId3" cstate="print"/>
          <a:srcRect/>
          <a:stretch>
            <a:fillRect/>
          </a:stretch>
        </p:blipFill>
        <p:spPr bwMode="auto">
          <a:xfrm>
            <a:off x="2667000" y="2438400"/>
            <a:ext cx="4648200" cy="3733800"/>
          </a:xfrm>
          <a:prstGeom prst="rect">
            <a:avLst/>
          </a:prstGeom>
          <a:noFill/>
          <a:ln w="9525">
            <a:noFill/>
            <a:miter lim="800000"/>
            <a:headEnd/>
            <a:tailEnd/>
          </a:ln>
        </p:spPr>
      </p:pic>
    </p:spTree>
  </p:cSld>
  <p:clrMapOvr>
    <a:masterClrMapping/>
  </p:clrMapOvr>
  <p:transition spd="med">
    <p:wedge/>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Common Pitfalls and Solutions in Impression Making</a:t>
            </a:r>
            <a:endParaRPr lang="en-US" dirty="0"/>
          </a:p>
        </p:txBody>
      </p:sp>
      <p:pic>
        <p:nvPicPr>
          <p:cNvPr id="4" name="/etc/medialib/new-lib/dentstryiq2/online-articles/2011/10#Par.18899.Image " descr="http://www.dentistryiq.com/etc/medialib/new-lib/dentstryiq2/online-articles/2011/10.Par.18899.Image.400.300.1.gif"/>
          <p:cNvPicPr>
            <a:picLocks noGrp="1"/>
          </p:cNvPicPr>
          <p:nvPr>
            <p:ph idx="1"/>
          </p:nvPr>
        </p:nvPicPr>
        <p:blipFill>
          <a:blip r:embed="rId3" cstate="print"/>
          <a:srcRect/>
          <a:stretch>
            <a:fillRect/>
          </a:stretch>
        </p:blipFill>
        <p:spPr bwMode="auto">
          <a:xfrm>
            <a:off x="2209800" y="2438400"/>
            <a:ext cx="4732338" cy="3867150"/>
          </a:xfrm>
          <a:prstGeom prst="rect">
            <a:avLst/>
          </a:prstGeom>
          <a:noFill/>
          <a:ln w="9525">
            <a:noFill/>
            <a:miter lim="800000"/>
            <a:headEnd/>
            <a:tailEnd/>
          </a:ln>
        </p:spPr>
      </p:pic>
    </p:spTree>
  </p:cSld>
  <p:clrMapOvr>
    <a:masterClrMapping/>
  </p:clrMapOvr>
  <p:transition spd="med">
    <p:wedge/>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Common Pitfalls and Solutions in Impression Making</a:t>
            </a:r>
            <a:endParaRPr lang="en-US" dirty="0"/>
          </a:p>
        </p:txBody>
      </p:sp>
      <p:pic>
        <p:nvPicPr>
          <p:cNvPr id="4" name="/etc/medialib/new-lib/dentstryiq2/online-articles/2011/10#Par.81338.Image " descr="http://www.dentistryiq.com/etc/medialib/new-lib/dentstryiq2/online-articles/2011/10.Par.81338.Image.400.267.1.gif"/>
          <p:cNvPicPr>
            <a:picLocks noGrp="1"/>
          </p:cNvPicPr>
          <p:nvPr>
            <p:ph idx="1"/>
          </p:nvPr>
        </p:nvPicPr>
        <p:blipFill>
          <a:blip r:embed="rId3" cstate="print"/>
          <a:srcRect/>
          <a:stretch>
            <a:fillRect/>
          </a:stretch>
        </p:blipFill>
        <p:spPr bwMode="auto">
          <a:xfrm>
            <a:off x="1752600" y="2133600"/>
            <a:ext cx="5189538" cy="4090988"/>
          </a:xfrm>
          <a:prstGeom prst="rect">
            <a:avLst/>
          </a:prstGeom>
          <a:noFill/>
          <a:ln w="9525">
            <a:noFill/>
            <a:miter lim="800000"/>
            <a:headEnd/>
            <a:tailEnd/>
          </a:ln>
        </p:spPr>
      </p:pic>
    </p:spTree>
  </p:cSld>
  <p:clrMapOvr>
    <a:masterClrMapping/>
  </p:clrMapOvr>
  <p:transition spd="med">
    <p:wedge/>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Common Pitfalls and Solutions in Impression Making</a:t>
            </a:r>
            <a:endParaRPr lang="en-US" dirty="0"/>
          </a:p>
        </p:txBody>
      </p:sp>
      <p:pic>
        <p:nvPicPr>
          <p:cNvPr id="4" name="/etc/medialib/new-lib/dentstryiq2/online-articles/2011/10#Par.66236.Image " descr="http://www.dentistryiq.com/etc/medialib/new-lib/dentstryiq2/online-articles/2011/10.Par.66236.Image.400.267.1.gif"/>
          <p:cNvPicPr>
            <a:picLocks noGrp="1"/>
          </p:cNvPicPr>
          <p:nvPr>
            <p:ph idx="1"/>
          </p:nvPr>
        </p:nvPicPr>
        <p:blipFill>
          <a:blip r:embed="rId3" cstate="print"/>
          <a:srcRect/>
          <a:stretch>
            <a:fillRect/>
          </a:stretch>
        </p:blipFill>
        <p:spPr bwMode="auto">
          <a:xfrm>
            <a:off x="2057400" y="2286000"/>
            <a:ext cx="4884738" cy="3938588"/>
          </a:xfrm>
          <a:prstGeom prst="rect">
            <a:avLst/>
          </a:prstGeom>
          <a:noFill/>
          <a:ln w="9525">
            <a:noFill/>
            <a:miter lim="800000"/>
            <a:headEnd/>
            <a:tailEnd/>
          </a:ln>
        </p:spPr>
      </p:pic>
    </p:spTree>
  </p:cSld>
  <p:clrMapOvr>
    <a:masterClrMapping/>
  </p:clrMapOvr>
  <p:transition spd="med">
    <p:wedge/>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smtClean="0"/>
              <a:t>Common Pitfalls and Solutions in Impression Making</a:t>
            </a:r>
            <a:endParaRPr lang="en-US"/>
          </a:p>
        </p:txBody>
      </p:sp>
      <p:sp>
        <p:nvSpPr>
          <p:cNvPr id="3" name="عنصر نائب للمحتوى 2"/>
          <p:cNvSpPr>
            <a:spLocks noGrp="1"/>
          </p:cNvSpPr>
          <p:nvPr>
            <p:ph idx="1"/>
          </p:nvPr>
        </p:nvSpPr>
        <p:spPr/>
        <p:txBody>
          <a:bodyPr/>
          <a:lstStyle/>
          <a:p>
            <a:r>
              <a:rPr lang="en-US" dirty="0" smtClean="0"/>
              <a:t>Pitfall: Removing tray improperly.</a:t>
            </a:r>
          </a:p>
          <a:p>
            <a:r>
              <a:rPr lang="en-US" dirty="0" smtClean="0"/>
              <a:t>Solution: Don’t use handle, and break suction over premolar area and pull tray down.</a:t>
            </a:r>
          </a:p>
          <a:p>
            <a:pPr>
              <a:buNone/>
            </a:pPr>
            <a:endParaRPr lang="en-US" dirty="0" smtClean="0"/>
          </a:p>
          <a:p>
            <a:pPr>
              <a:buNone/>
            </a:pPr>
            <a:endParaRPr lang="en-US" dirty="0" smtClean="0"/>
          </a:p>
          <a:p>
            <a:pPr>
              <a:buNone/>
            </a:pPr>
            <a:endParaRPr lang="en-US" dirty="0" smtClean="0"/>
          </a:p>
          <a:p>
            <a:pPr>
              <a:buNone/>
            </a:pPr>
            <a:r>
              <a:rPr lang="en-US" dirty="0" smtClean="0"/>
              <a:t>   </a:t>
            </a:r>
            <a:r>
              <a:rPr lang="en-US" sz="1800" i="1" dirty="0" smtClean="0">
                <a:solidFill>
                  <a:srgbClr val="FFFF00"/>
                </a:solidFill>
              </a:rPr>
              <a:t>Reference: Impression </a:t>
            </a:r>
            <a:r>
              <a:rPr lang="en-US" sz="2000" i="1" dirty="0" smtClean="0">
                <a:solidFill>
                  <a:srgbClr val="FFFF00"/>
                </a:solidFill>
              </a:rPr>
              <a:t>taking: common pitfalls and solutions. Oct 28, 2011  By </a:t>
            </a:r>
            <a:r>
              <a:rPr lang="en-US" sz="2000" i="1" dirty="0" err="1" smtClean="0">
                <a:solidFill>
                  <a:srgbClr val="FFFF00"/>
                </a:solidFill>
              </a:rPr>
              <a:t>Hollie</a:t>
            </a:r>
            <a:r>
              <a:rPr lang="en-US" sz="2000" i="1" dirty="0" smtClean="0">
                <a:solidFill>
                  <a:srgbClr val="FFFF00"/>
                </a:solidFill>
              </a:rPr>
              <a:t> Bryant, DA II</a:t>
            </a:r>
          </a:p>
          <a:p>
            <a:pPr>
              <a:buNone/>
            </a:pPr>
            <a:endParaRPr lang="en-US" dirty="0"/>
          </a:p>
        </p:txBody>
      </p:sp>
    </p:spTree>
  </p:cSld>
  <p:clrMapOvr>
    <a:masterClrMapping/>
  </p:clrMapOvr>
  <p:transition spd="med">
    <p:wedge/>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8" name="Rectangle 4"/>
          <p:cNvSpPr>
            <a:spLocks noGrp="1" noChangeArrowheads="1"/>
          </p:cNvSpPr>
          <p:nvPr>
            <p:ph type="title"/>
          </p:nvPr>
        </p:nvSpPr>
        <p:spPr>
          <a:xfrm>
            <a:off x="1143000" y="381000"/>
            <a:ext cx="7772400" cy="1143000"/>
          </a:xfrm>
        </p:spPr>
        <p:txBody>
          <a:bodyPr/>
          <a:lstStyle/>
          <a:p>
            <a:r>
              <a:rPr lang="en-US" dirty="0" smtClean="0"/>
              <a:t>Pouring a Model</a:t>
            </a:r>
          </a:p>
        </p:txBody>
      </p:sp>
      <p:sp>
        <p:nvSpPr>
          <p:cNvPr id="144389" name="Rectangle 5"/>
          <p:cNvSpPr>
            <a:spLocks noGrp="1" noChangeArrowheads="1"/>
          </p:cNvSpPr>
          <p:nvPr>
            <p:ph type="body" idx="1"/>
          </p:nvPr>
        </p:nvSpPr>
        <p:spPr>
          <a:xfrm>
            <a:off x="990600" y="1752600"/>
            <a:ext cx="7772400" cy="4114800"/>
          </a:xfrm>
        </p:spPr>
        <p:txBody>
          <a:bodyPr/>
          <a:lstStyle/>
          <a:p>
            <a:r>
              <a:rPr lang="en-US" dirty="0" smtClean="0"/>
              <a:t>A more abrasive resistant Type IV stone should be used to form removable partial denture casts.</a:t>
            </a:r>
          </a:p>
          <a:p>
            <a:r>
              <a:rPr lang="en-US" dirty="0" smtClean="0"/>
              <a:t>Casts should be a minimum of 16-18 mm in thinnest part</a:t>
            </a:r>
          </a:p>
          <a:p>
            <a:r>
              <a:rPr lang="en-US" dirty="0" smtClean="0"/>
              <a:t>Separate the alginate impression from the stone cast after 30 minutes *</a:t>
            </a:r>
          </a:p>
        </p:txBody>
      </p:sp>
      <p:pic>
        <p:nvPicPr>
          <p:cNvPr id="4" name="Picture 7"/>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018867" y="5130800"/>
            <a:ext cx="2125133" cy="1727200"/>
          </a:xfrm>
          <a:prstGeom prst="rect">
            <a:avLst/>
          </a:prstGeom>
          <a:noFill/>
          <a:effectLst>
            <a:outerShdw blurRad="63500" dist="107763" dir="2700000" algn="ctr" rotWithShape="0">
              <a:schemeClr val="bg2">
                <a:alpha val="74998"/>
              </a:schemeClr>
            </a:outerShdw>
          </a:effectLst>
          <a:extLst>
            <a:ext uri="{909E8E84-426E-40dd-AFC4-6F175D3DCCD1}">
              <a14:hiddenFill xmlns:a14="http://schemas.microsoft.com/office/drawing/2010/main" xmlns="">
                <a:solidFill>
                  <a:srgbClr val="FFFFFF"/>
                </a:solidFill>
              </a14:hiddenFill>
            </a:ext>
          </a:extLst>
        </p:spPr>
      </p:pic>
    </p:spTree>
  </p:cSld>
  <p:clrMapOvr>
    <a:masterClrMapping/>
  </p:clrMapOvr>
  <p:transition spd="med">
    <p:wedge/>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2" name="Rectangle 4"/>
          <p:cNvSpPr>
            <a:spLocks noGrp="1" noChangeArrowheads="1"/>
          </p:cNvSpPr>
          <p:nvPr>
            <p:ph type="title"/>
          </p:nvPr>
        </p:nvSpPr>
        <p:spPr/>
        <p:txBody>
          <a:bodyPr/>
          <a:lstStyle/>
          <a:p>
            <a:r>
              <a:rPr lang="en-US" smtClean="0"/>
              <a:t>Trimming Casts</a:t>
            </a:r>
          </a:p>
        </p:txBody>
      </p:sp>
      <p:sp>
        <p:nvSpPr>
          <p:cNvPr id="145413" name="Rectangle 5"/>
          <p:cNvSpPr>
            <a:spLocks noGrp="1" noChangeArrowheads="1"/>
          </p:cNvSpPr>
          <p:nvPr>
            <p:ph type="body" idx="1"/>
          </p:nvPr>
        </p:nvSpPr>
        <p:spPr>
          <a:xfrm>
            <a:off x="812800" y="2133600"/>
            <a:ext cx="4505678" cy="3465513"/>
          </a:xfrm>
        </p:spPr>
        <p:txBody>
          <a:bodyPr/>
          <a:lstStyle/>
          <a:p>
            <a:r>
              <a:rPr lang="en-US" sz="3200" smtClean="0"/>
              <a:t>Trim the base on the model trimmer parallel to the residual ridges</a:t>
            </a:r>
          </a:p>
          <a:p>
            <a:r>
              <a:rPr lang="en-US" sz="3200" smtClean="0"/>
              <a:t>Leave the vestibular reflection intact for making a custom tray</a:t>
            </a:r>
          </a:p>
        </p:txBody>
      </p:sp>
      <p:pic>
        <p:nvPicPr>
          <p:cNvPr id="145414" name="Picture 6"/>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418667" y="3886200"/>
            <a:ext cx="3115733" cy="2336800"/>
          </a:xfrm>
          <a:prstGeom prst="rect">
            <a:avLst/>
          </a:prstGeom>
          <a:noFill/>
          <a:effectLst>
            <a:outerShdw blurRad="63500" dist="107763" dir="2700000" algn="ctr" rotWithShape="0">
              <a:schemeClr val="bg2">
                <a:alpha val="74998"/>
              </a:schemeClr>
            </a:outerShdw>
          </a:effectLst>
          <a:extLst>
            <a:ext uri="{909E8E84-426E-40dd-AFC4-6F175D3DCCD1}">
              <a14:hiddenFill xmlns:a14="http://schemas.microsoft.com/office/drawing/2010/main" xmlns="">
                <a:solidFill>
                  <a:srgbClr val="FFFFFF"/>
                </a:solidFill>
              </a14:hiddenFill>
            </a:ext>
          </a:extLst>
        </p:spPr>
      </p:pic>
      <p:pic>
        <p:nvPicPr>
          <p:cNvPr id="145415" name="Picture 7"/>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418667" y="1295400"/>
            <a:ext cx="3115733" cy="2336800"/>
          </a:xfrm>
          <a:prstGeom prst="rect">
            <a:avLst/>
          </a:prstGeom>
          <a:noFill/>
          <a:effectLst>
            <a:outerShdw blurRad="63500" dist="107763" dir="2700000" algn="ctr" rotWithShape="0">
              <a:schemeClr val="bg2">
                <a:alpha val="74998"/>
              </a:schemeClr>
            </a:outerShdw>
          </a:effectLst>
          <a:extLst>
            <a:ext uri="{909E8E84-426E-40dd-AFC4-6F175D3DCCD1}">
              <a14:hiddenFill xmlns:a14="http://schemas.microsoft.com/office/drawing/2010/main" xmlns="">
                <a:solidFill>
                  <a:srgbClr val="FFFFFF"/>
                </a:solidFill>
              </a14:hiddenFill>
            </a:ext>
          </a:extLst>
        </p:spPr>
      </p:pic>
    </p:spTree>
  </p:cSld>
  <p:clrMapOvr>
    <a:masterClrMapping/>
  </p:clrMapOvr>
  <p:transition spd="med">
    <p:wedge/>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60" name="Rectangle 4"/>
          <p:cNvSpPr>
            <a:spLocks noGrp="1" noChangeArrowheads="1"/>
          </p:cNvSpPr>
          <p:nvPr>
            <p:ph type="title"/>
          </p:nvPr>
        </p:nvSpPr>
        <p:spPr/>
        <p:txBody>
          <a:bodyPr/>
          <a:lstStyle/>
          <a:p>
            <a:r>
              <a:rPr lang="en-US" smtClean="0"/>
              <a:t>Trimming Casts</a:t>
            </a:r>
          </a:p>
        </p:txBody>
      </p:sp>
      <p:sp>
        <p:nvSpPr>
          <p:cNvPr id="147461" name="Rectangle 5"/>
          <p:cNvSpPr>
            <a:spLocks noGrp="1" noChangeArrowheads="1"/>
          </p:cNvSpPr>
          <p:nvPr>
            <p:ph type="body" idx="1"/>
          </p:nvPr>
        </p:nvSpPr>
        <p:spPr>
          <a:xfrm>
            <a:off x="1861257" y="2346326"/>
            <a:ext cx="5521677" cy="3465513"/>
          </a:xfrm>
        </p:spPr>
        <p:txBody>
          <a:bodyPr/>
          <a:lstStyle/>
          <a:p>
            <a:r>
              <a:rPr lang="en-US" smtClean="0"/>
              <a:t>All anatomical surfaces should be included with minimum voids</a:t>
            </a:r>
          </a:p>
        </p:txBody>
      </p:sp>
    </p:spTree>
  </p:cSld>
  <p:clrMapOvr>
    <a:masterClrMapping/>
  </p:clrMapOvr>
  <p:transition spd="med">
    <p:wedge/>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sz="3200" dirty="0" smtClean="0"/>
              <a:t>Possible Causes of an Inaccurate and/or a Weak Cast of a Dental Arch</a:t>
            </a:r>
            <a:endParaRPr lang="en-US" sz="3200" dirty="0"/>
          </a:p>
        </p:txBody>
      </p:sp>
      <p:sp>
        <p:nvSpPr>
          <p:cNvPr id="3" name="عنصر نائب للمحتوى 2"/>
          <p:cNvSpPr>
            <a:spLocks noGrp="1"/>
          </p:cNvSpPr>
          <p:nvPr>
            <p:ph idx="1"/>
          </p:nvPr>
        </p:nvSpPr>
        <p:spPr/>
        <p:txBody>
          <a:bodyPr/>
          <a:lstStyle/>
          <a:p>
            <a:pPr>
              <a:buNone/>
            </a:pPr>
            <a:r>
              <a:rPr lang="en-US" dirty="0" smtClean="0"/>
              <a:t>1. Distortion of the hydrocolloid impression (a) by use of an impression tray that is not rigid; (b) by partial dislodgment from the tray; (c) by shrinkage caused by dehydration; (d) by expansion caused by </a:t>
            </a:r>
            <a:r>
              <a:rPr lang="en-US" dirty="0" err="1" smtClean="0"/>
              <a:t>imbibition</a:t>
            </a:r>
            <a:endParaRPr lang="en-US" dirty="0"/>
          </a:p>
        </p:txBody>
      </p:sp>
    </p:spTree>
  </p:cSld>
  <p:clrMapOvr>
    <a:masterClrMapping/>
  </p:clrMapOvr>
  <p:transition spd="med">
    <p:wedg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latin typeface="Times New Roman" pitchFamily="26" charset="0"/>
                <a:cs typeface="Times New Roman" pitchFamily="26" charset="0"/>
              </a:rPr>
              <a:t>Metallic Oxide Paste</a:t>
            </a:r>
            <a:endParaRPr lang="en-US" dirty="0"/>
          </a:p>
        </p:txBody>
      </p:sp>
      <p:sp>
        <p:nvSpPr>
          <p:cNvPr id="3" name="عنصر نائب للمحتوى 2"/>
          <p:cNvSpPr>
            <a:spLocks noGrp="1"/>
          </p:cNvSpPr>
          <p:nvPr>
            <p:ph idx="1"/>
          </p:nvPr>
        </p:nvSpPr>
        <p:spPr/>
        <p:txBody>
          <a:bodyPr/>
          <a:lstStyle/>
          <a:p>
            <a:r>
              <a:rPr lang="en-US" dirty="0" smtClean="0"/>
              <a:t>Mixing time 30 to 45 </a:t>
            </a:r>
            <a:r>
              <a:rPr lang="en-US" dirty="0" err="1" smtClean="0"/>
              <a:t>secs</a:t>
            </a:r>
            <a:endParaRPr lang="en-US" dirty="0" smtClean="0"/>
          </a:p>
          <a:p>
            <a:r>
              <a:rPr lang="en-US" dirty="0" smtClean="0"/>
              <a:t>Setting time 3 to 5 </a:t>
            </a:r>
            <a:r>
              <a:rPr lang="en-US" dirty="0" err="1" smtClean="0"/>
              <a:t>mins</a:t>
            </a:r>
            <a:endParaRPr lang="en-US" dirty="0" smtClean="0"/>
          </a:p>
          <a:p>
            <a:r>
              <a:rPr lang="en-US" dirty="0" smtClean="0"/>
              <a:t>Brittle, messy, sometimes irritates patient due to </a:t>
            </a:r>
            <a:r>
              <a:rPr lang="en-US" dirty="0" err="1" smtClean="0"/>
              <a:t>eugenol</a:t>
            </a:r>
            <a:r>
              <a:rPr lang="en-US" dirty="0" smtClean="0"/>
              <a:t> content</a:t>
            </a:r>
            <a:endParaRPr lang="en-US" dirty="0"/>
          </a:p>
        </p:txBody>
      </p:sp>
    </p:spTree>
  </p:cSld>
  <p:clrMapOvr>
    <a:masterClrMapping/>
  </p:clrMapOvr>
  <p:transition spd="med">
    <p:wedge/>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143000" y="457200"/>
            <a:ext cx="7772400" cy="1143000"/>
          </a:xfrm>
        </p:spPr>
        <p:txBody>
          <a:bodyPr/>
          <a:lstStyle/>
          <a:p>
            <a:r>
              <a:rPr lang="en-US" sz="3200" dirty="0" smtClean="0"/>
              <a:t>Possible Causes of an Inaccurate and/or a Weak Cast of a Dental Arch</a:t>
            </a:r>
            <a:endParaRPr lang="en-US" sz="3200" dirty="0"/>
          </a:p>
        </p:txBody>
      </p:sp>
      <p:sp>
        <p:nvSpPr>
          <p:cNvPr id="3" name="عنصر نائب للمحتوى 2"/>
          <p:cNvSpPr>
            <a:spLocks noGrp="1"/>
          </p:cNvSpPr>
          <p:nvPr>
            <p:ph idx="1"/>
          </p:nvPr>
        </p:nvSpPr>
        <p:spPr>
          <a:xfrm>
            <a:off x="1219200" y="1600200"/>
            <a:ext cx="7772400" cy="4114800"/>
          </a:xfrm>
        </p:spPr>
        <p:txBody>
          <a:bodyPr/>
          <a:lstStyle/>
          <a:p>
            <a:pPr>
              <a:buNone/>
            </a:pPr>
            <a:r>
              <a:rPr lang="en-US" dirty="0" smtClean="0"/>
              <a:t>2. A ratio of water to powder that is too high. Although this may not cause volumetric changes in the size of the cast, it will result in a weak cast.</a:t>
            </a:r>
          </a:p>
          <a:p>
            <a:pPr>
              <a:buNone/>
            </a:pPr>
            <a:r>
              <a:rPr lang="en-US" dirty="0" smtClean="0"/>
              <a:t>3. Improper mixing. This also results in a weak cast or one with a chalky surface.</a:t>
            </a:r>
          </a:p>
          <a:p>
            <a:pPr>
              <a:buNone/>
            </a:pPr>
            <a:r>
              <a:rPr lang="en-US" dirty="0" smtClean="0"/>
              <a:t>4. Trapping of air, either in the mix or in pouring, because of insufficient vibration.</a:t>
            </a:r>
            <a:endParaRPr lang="en-US" dirty="0"/>
          </a:p>
        </p:txBody>
      </p:sp>
    </p:spTree>
  </p:cSld>
  <p:clrMapOvr>
    <a:masterClrMapping/>
  </p:clrMapOvr>
  <p:transition spd="med">
    <p:wedge/>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143000" y="381000"/>
            <a:ext cx="7772400" cy="1143000"/>
          </a:xfrm>
        </p:spPr>
        <p:txBody>
          <a:bodyPr/>
          <a:lstStyle/>
          <a:p>
            <a:r>
              <a:rPr lang="en-US" sz="3200" dirty="0" smtClean="0"/>
              <a:t>Possible Causes of an Inaccurate and/or a Weak Cast of a Dental Arch</a:t>
            </a:r>
            <a:endParaRPr lang="en-US" sz="3200" dirty="0"/>
          </a:p>
        </p:txBody>
      </p:sp>
      <p:sp>
        <p:nvSpPr>
          <p:cNvPr id="3" name="عنصر نائب للمحتوى 2"/>
          <p:cNvSpPr>
            <a:spLocks noGrp="1"/>
          </p:cNvSpPr>
          <p:nvPr>
            <p:ph idx="1"/>
          </p:nvPr>
        </p:nvSpPr>
        <p:spPr>
          <a:xfrm>
            <a:off x="1066800" y="1524000"/>
            <a:ext cx="7772400" cy="4114800"/>
          </a:xfrm>
        </p:spPr>
        <p:txBody>
          <a:bodyPr/>
          <a:lstStyle/>
          <a:p>
            <a:pPr>
              <a:buNone/>
            </a:pPr>
            <a:r>
              <a:rPr lang="en-US" dirty="0" smtClean="0"/>
              <a:t>5. Soft or chalky cast surface that results from the retarding action of the hydrocolloid or the absorption of necessary water for crystallization by the</a:t>
            </a:r>
          </a:p>
          <a:p>
            <a:pPr>
              <a:buNone/>
            </a:pPr>
            <a:r>
              <a:rPr lang="en-US" dirty="0" smtClean="0"/>
              <a:t>   dehydrating hydrocolloid.</a:t>
            </a:r>
          </a:p>
          <a:p>
            <a:pPr>
              <a:buNone/>
            </a:pPr>
            <a:r>
              <a:rPr lang="en-US" dirty="0" smtClean="0"/>
              <a:t>6. Premature separation of the cast from the impression.</a:t>
            </a:r>
          </a:p>
          <a:p>
            <a:pPr>
              <a:buNone/>
            </a:pPr>
            <a:r>
              <a:rPr lang="en-US" dirty="0" smtClean="0"/>
              <a:t>7. Failure to separate the cast from the impression for an extended period.</a:t>
            </a:r>
            <a:endParaRPr lang="en-US" dirty="0"/>
          </a:p>
        </p:txBody>
      </p:sp>
    </p:spTree>
  </p:cSld>
  <p:clrMapOvr>
    <a:masterClrMapping/>
  </p:clrMapOvr>
  <p:transition spd="med">
    <p:wedge/>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066800" y="2286000"/>
            <a:ext cx="7772400" cy="1143000"/>
          </a:xfrm>
        </p:spPr>
        <p:txBody>
          <a:bodyPr/>
          <a:lstStyle/>
          <a:p>
            <a:r>
              <a:rPr lang="en-US" dirty="0" smtClean="0"/>
              <a:t>Individual Impression Trays for Making Alginate Secondary Impression</a:t>
            </a:r>
            <a:endParaRPr lang="en-US" dirty="0"/>
          </a:p>
        </p:txBody>
      </p:sp>
    </p:spTree>
  </p:cSld>
  <p:clrMapOvr>
    <a:masterClrMapping/>
  </p:clrMapOvr>
  <p:transition spd="med">
    <p:wedge/>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pic>
        <p:nvPicPr>
          <p:cNvPr id="1026" name="Picture 2"/>
          <p:cNvPicPr>
            <a:picLocks noGrp="1" noChangeAspect="1" noChangeArrowheads="1"/>
          </p:cNvPicPr>
          <p:nvPr>
            <p:ph idx="1"/>
          </p:nvPr>
        </p:nvPicPr>
        <p:blipFill>
          <a:blip r:embed="rId3" cstate="print"/>
          <a:srcRect/>
          <a:stretch>
            <a:fillRect/>
          </a:stretch>
        </p:blipFill>
        <p:spPr bwMode="auto">
          <a:xfrm>
            <a:off x="533400" y="533400"/>
            <a:ext cx="8001000" cy="6096000"/>
          </a:xfrm>
          <a:prstGeom prst="rect">
            <a:avLst/>
          </a:prstGeom>
          <a:noFill/>
          <a:ln w="9525">
            <a:noFill/>
            <a:miter lim="800000"/>
            <a:headEnd/>
            <a:tailEnd/>
          </a:ln>
        </p:spPr>
      </p:pic>
    </p:spTree>
  </p:cSld>
  <p:clrMapOvr>
    <a:masterClrMapping/>
  </p:clrMapOvr>
  <p:transition spd="med">
    <p:wedge/>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a:xfrm>
            <a:off x="1066800" y="304800"/>
            <a:ext cx="7772400" cy="4114800"/>
          </a:xfrm>
        </p:spPr>
        <p:txBody>
          <a:bodyPr/>
          <a:lstStyle/>
          <a:p>
            <a:r>
              <a:rPr lang="en-US" sz="2800" kern="1200" dirty="0" smtClean="0"/>
              <a:t>Adapt one layer of </a:t>
            </a:r>
            <a:r>
              <a:rPr lang="en-US" sz="2800" kern="1200" dirty="0" err="1" smtClean="0"/>
              <a:t>baseplate</a:t>
            </a:r>
            <a:r>
              <a:rPr lang="en-US" sz="2800" kern="1200" dirty="0" smtClean="0"/>
              <a:t> wax over the tissue surfaces and teeth of the cast to serve as a spacer for impression material </a:t>
            </a:r>
          </a:p>
          <a:p>
            <a:r>
              <a:rPr lang="en-US" sz="2800" kern="1200" dirty="0" smtClean="0"/>
              <a:t>The wax spacer should be trimmed 2 to 3 mm short of the outline drawn</a:t>
            </a:r>
          </a:p>
          <a:p>
            <a:r>
              <a:rPr lang="en-US" sz="2800" dirty="0" smtClean="0"/>
              <a:t>The posterior palatal seal region is not covered by wax but will be included in finished tray * </a:t>
            </a:r>
          </a:p>
          <a:p>
            <a:r>
              <a:rPr lang="en-US" sz="2800" dirty="0" smtClean="0"/>
              <a:t> Adapt an additional layer of </a:t>
            </a:r>
            <a:r>
              <a:rPr lang="en-US" sz="2800" dirty="0" err="1" smtClean="0"/>
              <a:t>baseplate</a:t>
            </a:r>
            <a:r>
              <a:rPr lang="en-US" sz="2800" dirty="0" smtClean="0"/>
              <a:t> wax over the teeth if the impression is to be made in irreversible hydrocolloid. This step is not necessary if the choice of impression material is a rubber-base or silicone type of material.</a:t>
            </a:r>
          </a:p>
          <a:p>
            <a:r>
              <a:rPr lang="en-US" sz="2800" dirty="0" smtClean="0"/>
              <a:t>A window is created in wax spacer over </a:t>
            </a:r>
            <a:r>
              <a:rPr lang="en-US" sz="2800" dirty="0" err="1" smtClean="0"/>
              <a:t>incisal</a:t>
            </a:r>
            <a:r>
              <a:rPr lang="en-US" sz="2800" dirty="0" smtClean="0"/>
              <a:t> edges acting as anterior stop *</a:t>
            </a:r>
            <a:endParaRPr lang="en-US" sz="2800" dirty="0"/>
          </a:p>
        </p:txBody>
      </p:sp>
    </p:spTree>
  </p:cSld>
  <p:clrMapOvr>
    <a:masterClrMapping/>
  </p:clrMapOvr>
  <p:transition spd="med">
    <p:wedge/>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pic>
        <p:nvPicPr>
          <p:cNvPr id="2050" name="Picture 2"/>
          <p:cNvPicPr>
            <a:picLocks noGrp="1" noChangeAspect="1" noChangeArrowheads="1"/>
          </p:cNvPicPr>
          <p:nvPr>
            <p:ph idx="1"/>
          </p:nvPr>
        </p:nvPicPr>
        <p:blipFill>
          <a:blip r:embed="rId3" cstate="print"/>
          <a:srcRect/>
          <a:stretch>
            <a:fillRect/>
          </a:stretch>
        </p:blipFill>
        <p:spPr bwMode="auto">
          <a:xfrm>
            <a:off x="1295400" y="1371600"/>
            <a:ext cx="7086600" cy="5105400"/>
          </a:xfrm>
          <a:prstGeom prst="rect">
            <a:avLst/>
          </a:prstGeom>
          <a:noFill/>
          <a:ln w="9525">
            <a:noFill/>
            <a:miter lim="800000"/>
            <a:headEnd/>
            <a:tailEnd/>
          </a:ln>
        </p:spPr>
      </p:pic>
    </p:spTree>
  </p:cSld>
  <p:clrMapOvr>
    <a:masterClrMapping/>
  </p:clrMapOvr>
  <p:transition spd="med">
    <p:wedge/>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3"/>
          <p:cNvSpPr>
            <a:spLocks noGrp="1"/>
          </p:cNvSpPr>
          <p:nvPr>
            <p:ph type="title"/>
          </p:nvPr>
        </p:nvSpPr>
        <p:spPr/>
        <p:txBody>
          <a:bodyPr/>
          <a:lstStyle/>
          <a:p>
            <a:endParaRPr lang="en-US"/>
          </a:p>
        </p:txBody>
      </p:sp>
      <p:sp>
        <p:nvSpPr>
          <p:cNvPr id="5" name="عنصر نائب للنص 4"/>
          <p:cNvSpPr>
            <a:spLocks noGrp="1"/>
          </p:cNvSpPr>
          <p:nvPr>
            <p:ph type="body" idx="1"/>
          </p:nvPr>
        </p:nvSpPr>
        <p:spPr/>
        <p:txBody>
          <a:bodyPr/>
          <a:lstStyle/>
          <a:p>
            <a:endParaRPr lang="en-US"/>
          </a:p>
        </p:txBody>
      </p:sp>
      <p:pic>
        <p:nvPicPr>
          <p:cNvPr id="4098" name="Picture 2"/>
          <p:cNvPicPr>
            <a:picLocks noGrp="1" noChangeAspect="1" noChangeArrowheads="1"/>
          </p:cNvPicPr>
          <p:nvPr>
            <p:ph sz="half" idx="2"/>
          </p:nvPr>
        </p:nvPicPr>
        <p:blipFill>
          <a:blip r:embed="rId3" cstate="print"/>
          <a:stretch>
            <a:fillRect/>
          </a:stretch>
        </p:blipFill>
        <p:spPr bwMode="auto">
          <a:xfrm>
            <a:off x="4800600" y="2667000"/>
            <a:ext cx="4040188" cy="2664124"/>
          </a:xfrm>
          <a:prstGeom prst="rect">
            <a:avLst/>
          </a:prstGeom>
          <a:noFill/>
          <a:ln w="9525">
            <a:noFill/>
            <a:miter lim="800000"/>
            <a:headEnd/>
            <a:tailEnd/>
          </a:ln>
        </p:spPr>
      </p:pic>
      <p:sp>
        <p:nvSpPr>
          <p:cNvPr id="6" name="عنصر نائب للنص 5"/>
          <p:cNvSpPr>
            <a:spLocks noGrp="1"/>
          </p:cNvSpPr>
          <p:nvPr>
            <p:ph type="body" sz="quarter" idx="3"/>
          </p:nvPr>
        </p:nvSpPr>
        <p:spPr/>
        <p:txBody>
          <a:bodyPr/>
          <a:lstStyle/>
          <a:p>
            <a:endParaRPr lang="en-US"/>
          </a:p>
        </p:txBody>
      </p:sp>
      <p:sp>
        <p:nvSpPr>
          <p:cNvPr id="7" name="عنصر نائب للمحتوى 6"/>
          <p:cNvSpPr>
            <a:spLocks noGrp="1"/>
          </p:cNvSpPr>
          <p:nvPr>
            <p:ph sz="quarter" idx="4"/>
          </p:nvPr>
        </p:nvSpPr>
        <p:spPr>
          <a:xfrm>
            <a:off x="381000" y="1828800"/>
            <a:ext cx="4270375" cy="3951288"/>
          </a:xfrm>
        </p:spPr>
        <p:txBody>
          <a:bodyPr/>
          <a:lstStyle/>
          <a:p>
            <a:pPr>
              <a:buNone/>
            </a:pPr>
            <a:r>
              <a:rPr lang="en-US" dirty="0" smtClean="0"/>
              <a:t>    Holes are drilled through tray, spaced approximately 5 mm apart.* These holes will</a:t>
            </a:r>
          </a:p>
          <a:p>
            <a:pPr>
              <a:buNone/>
            </a:pPr>
            <a:r>
              <a:rPr lang="en-US" dirty="0" smtClean="0"/>
              <a:t>     serve to lock impression material in tray. In addition, excess impression material is forced out of holes when impression is made, thereby minimally displacing soft oral tissues. *</a:t>
            </a:r>
            <a:endParaRPr lang="en-US" dirty="0"/>
          </a:p>
        </p:txBody>
      </p:sp>
    </p:spTree>
  </p:cSld>
  <p:clrMapOvr>
    <a:masterClrMapping/>
  </p:clrMapOvr>
  <p:transition spd="med">
    <p:wedge/>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lstStyle/>
          <a:p>
            <a:r>
              <a:rPr lang="en-US" dirty="0" smtClean="0"/>
              <a:t>The technique for making an individual </a:t>
            </a:r>
            <a:r>
              <a:rPr lang="en-US" dirty="0" err="1" smtClean="0"/>
              <a:t>mandibular</a:t>
            </a:r>
            <a:r>
              <a:rPr lang="en-US" dirty="0" smtClean="0"/>
              <a:t> resin tray follows the same procedures. The wax spacer does not cover the </a:t>
            </a:r>
            <a:r>
              <a:rPr lang="en-US" dirty="0" err="1" smtClean="0"/>
              <a:t>buccal</a:t>
            </a:r>
            <a:r>
              <a:rPr lang="en-US" dirty="0" smtClean="0"/>
              <a:t> shelf regions, because these areas provide the primary support for the </a:t>
            </a:r>
            <a:r>
              <a:rPr lang="en-US" dirty="0" err="1" smtClean="0"/>
              <a:t>mandibular</a:t>
            </a:r>
            <a:r>
              <a:rPr lang="en-US" dirty="0" smtClean="0"/>
              <a:t> removable partial denture and serve as posterior stops in</a:t>
            </a:r>
          </a:p>
          <a:p>
            <a:pPr>
              <a:buNone/>
            </a:pPr>
            <a:r>
              <a:rPr lang="en-US" dirty="0" smtClean="0"/>
              <a:t>   orienting the tray in the patient's mouth.*</a:t>
            </a:r>
            <a:endParaRPr lang="en-US" dirty="0"/>
          </a:p>
        </p:txBody>
      </p:sp>
    </p:spTree>
  </p:cSld>
  <p:clrMapOvr>
    <a:masterClrMapping/>
  </p:clrMapOvr>
  <p:transition spd="med">
    <p:wedge/>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lstStyle/>
          <a:p>
            <a:r>
              <a:rPr lang="en-US" dirty="0" smtClean="0"/>
              <a:t>Final impressions for </a:t>
            </a:r>
            <a:r>
              <a:rPr lang="en-US" dirty="0" smtClean="0">
                <a:solidFill>
                  <a:srgbClr val="FF0000"/>
                </a:solidFill>
              </a:rPr>
              <a:t>maxillary tooth-supported removable partial dentures </a:t>
            </a:r>
            <a:r>
              <a:rPr lang="en-US" dirty="0" smtClean="0"/>
              <a:t>often may be made in carefully selected and </a:t>
            </a:r>
            <a:r>
              <a:rPr lang="en-US" dirty="0" err="1" smtClean="0"/>
              <a:t>recontoured</a:t>
            </a:r>
            <a:r>
              <a:rPr lang="en-US" dirty="0" smtClean="0"/>
              <a:t> rigid stock impression</a:t>
            </a:r>
          </a:p>
          <a:p>
            <a:pPr>
              <a:buNone/>
            </a:pPr>
            <a:r>
              <a:rPr lang="en-US" dirty="0" smtClean="0"/>
              <a:t>    trays. </a:t>
            </a:r>
          </a:p>
        </p:txBody>
      </p:sp>
    </p:spTree>
  </p:cSld>
  <p:clrMapOvr>
    <a:masterClrMapping/>
  </p:clrMapOvr>
  <p:transition spd="med">
    <p:wedge/>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lstStyle/>
          <a:p>
            <a:r>
              <a:rPr lang="en-US" dirty="0" smtClean="0"/>
              <a:t>An individual acrylic resin tray is preferred in those situations in the </a:t>
            </a:r>
            <a:r>
              <a:rPr lang="en-US" dirty="0" err="1" smtClean="0"/>
              <a:t>mandibular</a:t>
            </a:r>
            <a:r>
              <a:rPr lang="en-US" dirty="0" smtClean="0"/>
              <a:t> arch when the floor of the mouth closely approximates the lingual </a:t>
            </a:r>
            <a:r>
              <a:rPr lang="en-US" dirty="0" err="1" smtClean="0"/>
              <a:t>gingiva</a:t>
            </a:r>
            <a:r>
              <a:rPr lang="en-US" dirty="0" smtClean="0"/>
              <a:t> of remaining anterior teeth. </a:t>
            </a:r>
          </a:p>
          <a:p>
            <a:r>
              <a:rPr lang="en-US" dirty="0" smtClean="0"/>
              <a:t>Recording the floor of the mouth at the elevation it assumes is important in selecting the type of major connector to be used</a:t>
            </a:r>
            <a:endParaRPr lang="en-US" dirty="0"/>
          </a:p>
        </p:txBody>
      </p:sp>
    </p:spTree>
  </p:cSld>
  <p:clrMapOvr>
    <a:masterClrMapping/>
  </p:clrMapOvr>
  <p:transition spd="med">
    <p:wedg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latin typeface="Times New Roman" pitchFamily="26" charset="0"/>
                <a:cs typeface="Times New Roman" pitchFamily="26" charset="0"/>
              </a:rPr>
              <a:t>Metallic Oxide Paste Uses</a:t>
            </a:r>
            <a:endParaRPr lang="en-US" dirty="0"/>
          </a:p>
        </p:txBody>
      </p:sp>
      <p:sp>
        <p:nvSpPr>
          <p:cNvPr id="3" name="عنصر نائب للمحتوى 2"/>
          <p:cNvSpPr>
            <a:spLocks noGrp="1"/>
          </p:cNvSpPr>
          <p:nvPr>
            <p:ph idx="1"/>
          </p:nvPr>
        </p:nvSpPr>
        <p:spPr/>
        <p:txBody>
          <a:bodyPr/>
          <a:lstStyle/>
          <a:p>
            <a:pPr marL="609600" indent="-609600">
              <a:buFont typeface="Wingdings" pitchFamily="2" charset="2"/>
              <a:buChar char="§"/>
            </a:pPr>
            <a:r>
              <a:rPr lang="en-US" dirty="0" smtClean="0">
                <a:latin typeface="Times New Roman" pitchFamily="26" charset="0"/>
                <a:cs typeface="Times New Roman" pitchFamily="26" charset="0"/>
              </a:rPr>
              <a:t>Secondary impression for complete denture</a:t>
            </a:r>
          </a:p>
          <a:p>
            <a:pPr marL="609600" indent="-609600">
              <a:buFont typeface="Wingdings" pitchFamily="2" charset="2"/>
              <a:buChar char="§"/>
            </a:pPr>
            <a:endParaRPr lang="en-US" dirty="0" smtClean="0">
              <a:latin typeface="Times New Roman" pitchFamily="26" charset="0"/>
              <a:cs typeface="Times New Roman" pitchFamily="26" charset="0"/>
            </a:endParaRPr>
          </a:p>
          <a:p>
            <a:pPr marL="609600" indent="-609600">
              <a:buFont typeface="Wingdings" pitchFamily="2" charset="2"/>
              <a:buChar char="§"/>
            </a:pPr>
            <a:r>
              <a:rPr lang="en-US" dirty="0" smtClean="0">
                <a:latin typeface="Times New Roman" pitchFamily="26" charset="0"/>
                <a:cs typeface="Times New Roman" pitchFamily="26" charset="0"/>
              </a:rPr>
              <a:t>Altered cast technique</a:t>
            </a:r>
          </a:p>
          <a:p>
            <a:pPr marL="609600" indent="-609600">
              <a:buFont typeface="Wingdings" pitchFamily="2" charset="2"/>
              <a:buChar char="§"/>
            </a:pPr>
            <a:endParaRPr lang="en-US" dirty="0" smtClean="0">
              <a:latin typeface="Times New Roman" pitchFamily="26" charset="0"/>
              <a:cs typeface="Times New Roman" pitchFamily="26" charset="0"/>
            </a:endParaRPr>
          </a:p>
          <a:p>
            <a:pPr marL="609600" indent="-609600">
              <a:buFont typeface="Wingdings" pitchFamily="2" charset="2"/>
              <a:buChar char="§"/>
            </a:pPr>
            <a:r>
              <a:rPr lang="en-US" dirty="0" smtClean="0">
                <a:latin typeface="Times New Roman" pitchFamily="26" charset="0"/>
                <a:cs typeface="Times New Roman" pitchFamily="26" charset="0"/>
              </a:rPr>
              <a:t>Relining distal extension denture bases</a:t>
            </a:r>
          </a:p>
          <a:p>
            <a:pPr>
              <a:buFont typeface="Wingdings" pitchFamily="2" charset="2"/>
              <a:buChar char="§"/>
            </a:pPr>
            <a:endParaRPr lang="en-US" dirty="0"/>
          </a:p>
        </p:txBody>
      </p:sp>
    </p:spTree>
  </p:cSld>
  <p:clrMapOvr>
    <a:masterClrMapping/>
  </p:clrMapOvr>
  <p:transition spd="med">
    <p:wedge/>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371600" y="457200"/>
            <a:ext cx="7772400" cy="1143000"/>
          </a:xfrm>
        </p:spPr>
        <p:txBody>
          <a:bodyPr/>
          <a:lstStyle/>
          <a:p>
            <a:r>
              <a:rPr lang="en-US" sz="3600" dirty="0" smtClean="0">
                <a:latin typeface="Times New Roman" pitchFamily="26" charset="0"/>
                <a:cs typeface="Times New Roman" pitchFamily="26" charset="0"/>
              </a:rPr>
              <a:t>Impression Materials for the Partially Edentulous Arch</a:t>
            </a:r>
            <a:endParaRPr lang="en-US" sz="3600" dirty="0"/>
          </a:p>
        </p:txBody>
      </p:sp>
      <p:sp>
        <p:nvSpPr>
          <p:cNvPr id="3" name="عنصر نائب للمحتوى 2"/>
          <p:cNvSpPr>
            <a:spLocks noGrp="1"/>
          </p:cNvSpPr>
          <p:nvPr>
            <p:ph idx="1"/>
          </p:nvPr>
        </p:nvSpPr>
        <p:spPr>
          <a:xfrm>
            <a:off x="1295400" y="2057400"/>
            <a:ext cx="6324600" cy="4114800"/>
          </a:xfrm>
        </p:spPr>
        <p:txBody>
          <a:bodyPr/>
          <a:lstStyle/>
          <a:p>
            <a:pPr>
              <a:lnSpc>
                <a:spcPct val="90000"/>
              </a:lnSpc>
            </a:pPr>
            <a:r>
              <a:rPr lang="en-US" sz="2800" dirty="0" smtClean="0">
                <a:latin typeface="Times New Roman" pitchFamily="26" charset="0"/>
                <a:cs typeface="Times New Roman" pitchFamily="26" charset="0"/>
              </a:rPr>
              <a:t>Materials that could be permanently deformed by removal from teeth or tissue undercuts </a:t>
            </a:r>
            <a:r>
              <a:rPr lang="en-US" sz="2800" dirty="0" smtClean="0">
                <a:solidFill>
                  <a:srgbClr val="FFFF00"/>
                </a:solidFill>
                <a:latin typeface="Times New Roman" pitchFamily="26" charset="0"/>
                <a:cs typeface="Times New Roman" pitchFamily="26" charset="0"/>
              </a:rPr>
              <a:t>should not be used, these include *:</a:t>
            </a:r>
          </a:p>
          <a:p>
            <a:pPr lvl="2">
              <a:lnSpc>
                <a:spcPct val="90000"/>
              </a:lnSpc>
              <a:buFont typeface="Arial" pitchFamily="34" charset="0"/>
              <a:buChar char="•"/>
            </a:pPr>
            <a:r>
              <a:rPr lang="en-US" sz="2800" dirty="0" smtClean="0">
                <a:solidFill>
                  <a:srgbClr val="FF0000"/>
                </a:solidFill>
                <a:latin typeface="Times New Roman" pitchFamily="26" charset="0"/>
                <a:cs typeface="Times New Roman" pitchFamily="26" charset="0"/>
              </a:rPr>
              <a:t>    Thermoplastic impression</a:t>
            </a:r>
          </a:p>
          <a:p>
            <a:pPr lvl="2">
              <a:lnSpc>
                <a:spcPct val="90000"/>
              </a:lnSpc>
              <a:buNone/>
            </a:pPr>
            <a:r>
              <a:rPr lang="en-US" sz="2800" dirty="0" smtClean="0">
                <a:solidFill>
                  <a:srgbClr val="FF0000"/>
                </a:solidFill>
                <a:latin typeface="Times New Roman" pitchFamily="26" charset="0"/>
                <a:cs typeface="Times New Roman" pitchFamily="26" charset="0"/>
              </a:rPr>
              <a:t>       materials,</a:t>
            </a:r>
          </a:p>
          <a:p>
            <a:pPr lvl="2">
              <a:lnSpc>
                <a:spcPct val="90000"/>
              </a:lnSpc>
              <a:buFont typeface="Arial" pitchFamily="34" charset="0"/>
              <a:buChar char="•"/>
            </a:pPr>
            <a:r>
              <a:rPr lang="en-US" sz="2800" dirty="0" smtClean="0">
                <a:solidFill>
                  <a:srgbClr val="FF0000"/>
                </a:solidFill>
                <a:latin typeface="Times New Roman" pitchFamily="26" charset="0"/>
                <a:cs typeface="Times New Roman" pitchFamily="26" charset="0"/>
              </a:rPr>
              <a:t>    Rigid impression materials,  </a:t>
            </a:r>
          </a:p>
          <a:p>
            <a:pPr lvl="2">
              <a:lnSpc>
                <a:spcPct val="90000"/>
              </a:lnSpc>
              <a:buFont typeface="Arial" pitchFamily="34" charset="0"/>
              <a:buChar char="•"/>
            </a:pPr>
            <a:r>
              <a:rPr lang="en-US" sz="2800" dirty="0" smtClean="0">
                <a:solidFill>
                  <a:srgbClr val="FF0000"/>
                </a:solidFill>
                <a:latin typeface="Times New Roman" pitchFamily="26" charset="0"/>
                <a:cs typeface="Times New Roman" pitchFamily="26" charset="0"/>
              </a:rPr>
              <a:t>    Rubber base materials that</a:t>
            </a:r>
          </a:p>
          <a:p>
            <a:pPr lvl="2">
              <a:lnSpc>
                <a:spcPct val="90000"/>
              </a:lnSpc>
              <a:buNone/>
            </a:pPr>
            <a:r>
              <a:rPr lang="en-US" sz="2800" dirty="0" smtClean="0">
                <a:solidFill>
                  <a:srgbClr val="FF0000"/>
                </a:solidFill>
                <a:latin typeface="Times New Roman" pitchFamily="26" charset="0"/>
                <a:cs typeface="Times New Roman" pitchFamily="26" charset="0"/>
              </a:rPr>
              <a:t>       are highly cross-linked</a:t>
            </a:r>
            <a:r>
              <a:rPr lang="en-US" sz="2800" dirty="0" smtClean="0"/>
              <a:t>  </a:t>
            </a:r>
            <a:r>
              <a:rPr lang="en-US" sz="2800" dirty="0" smtClean="0">
                <a:solidFill>
                  <a:srgbClr val="FF0000"/>
                </a:solidFill>
              </a:rPr>
              <a:t>when    large or multiple undercuts exist</a:t>
            </a:r>
            <a:endParaRPr lang="en-US" sz="2800" dirty="0" smtClean="0">
              <a:solidFill>
                <a:srgbClr val="FF0000"/>
              </a:solidFill>
              <a:latin typeface="Times New Roman" pitchFamily="26" charset="0"/>
              <a:cs typeface="Times New Roman" pitchFamily="26" charset="0"/>
            </a:endParaRPr>
          </a:p>
        </p:txBody>
      </p:sp>
    </p:spTree>
  </p:cSld>
  <p:clrMapOvr>
    <a:masterClrMapping/>
  </p:clrMapOvr>
  <p:transition spd="med">
    <p:wedge/>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sz="4000" dirty="0" smtClean="0">
                <a:latin typeface="Times New Roman" pitchFamily="26" charset="0"/>
                <a:cs typeface="Times New Roman" pitchFamily="26" charset="0"/>
              </a:rPr>
              <a:t>Impression Materials for the Partially Edentulous Arch</a:t>
            </a:r>
            <a:endParaRPr lang="en-US" sz="4000" dirty="0"/>
          </a:p>
        </p:txBody>
      </p:sp>
      <p:sp>
        <p:nvSpPr>
          <p:cNvPr id="3" name="عنصر نائب للمحتوى 2"/>
          <p:cNvSpPr>
            <a:spLocks noGrp="1"/>
          </p:cNvSpPr>
          <p:nvPr>
            <p:ph idx="1"/>
          </p:nvPr>
        </p:nvSpPr>
        <p:spPr>
          <a:xfrm>
            <a:off x="1143000" y="2438400"/>
            <a:ext cx="7772400" cy="4114800"/>
          </a:xfrm>
        </p:spPr>
        <p:txBody>
          <a:bodyPr/>
          <a:lstStyle/>
          <a:p>
            <a:pPr>
              <a:buNone/>
            </a:pPr>
            <a:r>
              <a:rPr lang="en-US" sz="3600" dirty="0" smtClean="0"/>
              <a:t>The final anatomic (one-stage) impression usually will be made with irreversible hydrocolloid, </a:t>
            </a:r>
            <a:r>
              <a:rPr lang="en-US" sz="3600" dirty="0" err="1" smtClean="0"/>
              <a:t>mercaptan</a:t>
            </a:r>
            <a:r>
              <a:rPr lang="en-US" sz="3600" dirty="0" smtClean="0"/>
              <a:t> rubber, or silicone impression materials. </a:t>
            </a:r>
          </a:p>
          <a:p>
            <a:pPr>
              <a:buNone/>
            </a:pPr>
            <a:r>
              <a:rPr lang="en-US" sz="3600" dirty="0" smtClean="0">
                <a:solidFill>
                  <a:srgbClr val="FF0000"/>
                </a:solidFill>
              </a:rPr>
              <a:t>Use irreversible hydrocolloid (alginate) for one-piece final impression</a:t>
            </a:r>
            <a:endParaRPr lang="en-US" sz="3600" dirty="0">
              <a:solidFill>
                <a:srgbClr val="FF0000"/>
              </a:solidFill>
            </a:endParaRPr>
          </a:p>
        </p:txBody>
      </p:sp>
    </p:spTree>
  </p:cSld>
  <p:clrMapOvr>
    <a:masterClrMapping/>
  </p:clrMapOvr>
  <p:transition spd="med">
    <p:wedge/>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References</a:t>
            </a:r>
            <a:endParaRPr lang="en-US" dirty="0"/>
          </a:p>
        </p:txBody>
      </p:sp>
      <p:sp>
        <p:nvSpPr>
          <p:cNvPr id="3" name="عنصر نائب للمحتوى 2"/>
          <p:cNvSpPr>
            <a:spLocks noGrp="1"/>
          </p:cNvSpPr>
          <p:nvPr>
            <p:ph idx="1"/>
          </p:nvPr>
        </p:nvSpPr>
        <p:spPr/>
        <p:txBody>
          <a:bodyPr/>
          <a:lstStyle/>
          <a:p>
            <a:pPr>
              <a:buNone/>
            </a:pPr>
            <a:r>
              <a:rPr lang="en-US" i="1" dirty="0" smtClean="0"/>
              <a:t>McCracken's Removable Partial </a:t>
            </a:r>
            <a:r>
              <a:rPr lang="en-US" i="1" dirty="0" err="1" smtClean="0"/>
              <a:t>Prosthodontics</a:t>
            </a:r>
            <a:r>
              <a:rPr lang="en-US" i="1" dirty="0" smtClean="0"/>
              <a:t>, Impression Materials and Procedures for Removable Partial Dentures</a:t>
            </a:r>
            <a:endParaRPr lang="en-US" i="1" dirty="0"/>
          </a:p>
        </p:txBody>
      </p:sp>
    </p:spTree>
  </p:cSld>
  <p:clrMapOvr>
    <a:masterClrMapping/>
  </p:clrMapOvr>
  <p:transition spd="med">
    <p:wedge/>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304800"/>
            <a:ext cx="7772400" cy="1143000"/>
          </a:xfrm>
        </p:spPr>
        <p:txBody>
          <a:bodyPr/>
          <a:lstStyle/>
          <a:p>
            <a:r>
              <a:rPr lang="en-US" sz="3200" dirty="0" smtClean="0"/>
              <a:t>What Happens if One-stage Anatomic Impression Tech. is  Made for Distal Extension RPD?</a:t>
            </a:r>
            <a:endParaRPr lang="en-US" sz="3200" dirty="0"/>
          </a:p>
        </p:txBody>
      </p:sp>
      <p:sp>
        <p:nvSpPr>
          <p:cNvPr id="3" name="عنصر نائب للمحتوى 2"/>
          <p:cNvSpPr>
            <a:spLocks noGrp="1"/>
          </p:cNvSpPr>
          <p:nvPr>
            <p:ph idx="1"/>
          </p:nvPr>
        </p:nvSpPr>
        <p:spPr>
          <a:xfrm>
            <a:off x="1295400" y="1981200"/>
            <a:ext cx="5410200" cy="4114800"/>
          </a:xfrm>
        </p:spPr>
        <p:txBody>
          <a:bodyPr/>
          <a:lstStyle/>
          <a:p>
            <a:pPr>
              <a:buNone/>
            </a:pPr>
            <a:r>
              <a:rPr lang="en-US" sz="2800" dirty="0" smtClean="0"/>
              <a:t>A distal extension RPD fabricated from a one stage  impression which only records the anatomic form of basal seat tissue, places more of the </a:t>
            </a:r>
            <a:r>
              <a:rPr lang="en-US" sz="2800" dirty="0" err="1" smtClean="0"/>
              <a:t>masticatory</a:t>
            </a:r>
            <a:r>
              <a:rPr lang="en-US" sz="2800" dirty="0" smtClean="0"/>
              <a:t> load on the abutment teeth and that part of the bone that underlies the distal end of the extension base. *</a:t>
            </a:r>
          </a:p>
          <a:p>
            <a:endParaRPr lang="en-US" sz="2400" dirty="0"/>
          </a:p>
        </p:txBody>
      </p:sp>
      <p:pic>
        <p:nvPicPr>
          <p:cNvPr id="4" name="Picture 3" descr="MCj04238280000[1]"/>
          <p:cNvPicPr>
            <a:picLocks noChangeAspect="1" noChangeArrowheads="1"/>
          </p:cNvPicPr>
          <p:nvPr/>
        </p:nvPicPr>
        <p:blipFill>
          <a:blip r:embed="rId3" cstate="print"/>
          <a:srcRect/>
          <a:stretch>
            <a:fillRect/>
          </a:stretch>
        </p:blipFill>
        <p:spPr>
          <a:xfrm>
            <a:off x="7543800" y="533400"/>
            <a:ext cx="1257300" cy="1993900"/>
          </a:xfrm>
          <a:prstGeom prst="rect">
            <a:avLst/>
          </a:prstGeom>
          <a:noFill/>
          <a:ln/>
        </p:spPr>
      </p:pic>
    </p:spTree>
  </p:cSld>
  <p:clrMapOvr>
    <a:masterClrMapping/>
  </p:clrMapOvr>
  <p:transition spd="med">
    <p:wedge/>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990600" y="609600"/>
            <a:ext cx="7772400" cy="1143000"/>
          </a:xfrm>
        </p:spPr>
        <p:txBody>
          <a:bodyPr/>
          <a:lstStyle/>
          <a:p>
            <a:r>
              <a:rPr lang="en-US" sz="3600" dirty="0" smtClean="0"/>
              <a:t>What Types of Impression Techniques Should be Made for Distal Extension RPD?</a:t>
            </a:r>
            <a:endParaRPr lang="en-US" sz="3600" dirty="0"/>
          </a:p>
        </p:txBody>
      </p:sp>
      <p:sp>
        <p:nvSpPr>
          <p:cNvPr id="3" name="عنصر نائب للمحتوى 2"/>
          <p:cNvSpPr>
            <a:spLocks noGrp="1"/>
          </p:cNvSpPr>
          <p:nvPr>
            <p:ph idx="1"/>
          </p:nvPr>
        </p:nvSpPr>
        <p:spPr>
          <a:xfrm>
            <a:off x="1371600" y="3048000"/>
            <a:ext cx="6469062" cy="4114800"/>
          </a:xfrm>
        </p:spPr>
        <p:txBody>
          <a:bodyPr/>
          <a:lstStyle/>
          <a:p>
            <a:pPr>
              <a:buNone/>
            </a:pPr>
            <a:r>
              <a:rPr lang="en-US" dirty="0" smtClean="0">
                <a:solidFill>
                  <a:srgbClr val="FF0000"/>
                </a:solidFill>
              </a:rPr>
              <a:t>  </a:t>
            </a:r>
            <a:r>
              <a:rPr lang="en-US" dirty="0" smtClean="0"/>
              <a:t>1. Functional impression tech.</a:t>
            </a:r>
          </a:p>
          <a:p>
            <a:pPr>
              <a:buNone/>
            </a:pPr>
            <a:r>
              <a:rPr lang="en-US" dirty="0" smtClean="0">
                <a:solidFill>
                  <a:srgbClr val="FF0000"/>
                </a:solidFill>
              </a:rPr>
              <a:t> 2. Selective pressure "dynamic" impression technique *</a:t>
            </a:r>
            <a:endParaRPr lang="en-US" dirty="0"/>
          </a:p>
        </p:txBody>
      </p:sp>
      <p:pic>
        <p:nvPicPr>
          <p:cNvPr id="5" name="Picture 3" descr="MCj04238280000[1]"/>
          <p:cNvPicPr>
            <a:picLocks noChangeAspect="1" noChangeArrowheads="1"/>
          </p:cNvPicPr>
          <p:nvPr/>
        </p:nvPicPr>
        <p:blipFill>
          <a:blip r:embed="rId3" cstate="print"/>
          <a:srcRect/>
          <a:stretch>
            <a:fillRect/>
          </a:stretch>
        </p:blipFill>
        <p:spPr>
          <a:xfrm>
            <a:off x="7239000" y="1600200"/>
            <a:ext cx="1257300" cy="1993900"/>
          </a:xfrm>
          <a:prstGeom prst="rect">
            <a:avLst/>
          </a:prstGeom>
          <a:noFill/>
          <a:ln/>
        </p:spPr>
      </p:pic>
    </p:spTree>
  </p:cSld>
  <p:clrMapOvr>
    <a:masterClrMapping/>
  </p:clrMapOvr>
  <p:transition spd="med">
    <p:wedge/>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sz="3600" dirty="0" smtClean="0"/>
              <a:t>How could you make selective pressure "dynamic" impression technique?</a:t>
            </a:r>
            <a:endParaRPr lang="en-US" sz="3600" dirty="0"/>
          </a:p>
        </p:txBody>
      </p:sp>
      <p:sp>
        <p:nvSpPr>
          <p:cNvPr id="3" name="عنصر نائب للمحتوى 2"/>
          <p:cNvSpPr>
            <a:spLocks noGrp="1"/>
          </p:cNvSpPr>
          <p:nvPr>
            <p:ph idx="1"/>
          </p:nvPr>
        </p:nvSpPr>
        <p:spPr>
          <a:xfrm>
            <a:off x="1143000" y="1905000"/>
            <a:ext cx="7391400" cy="4114800"/>
          </a:xfrm>
        </p:spPr>
        <p:txBody>
          <a:bodyPr/>
          <a:lstStyle/>
          <a:p>
            <a:endParaRPr lang="en-US" sz="2400" dirty="0" smtClean="0"/>
          </a:p>
          <a:p>
            <a:endParaRPr lang="en-US" sz="2400" dirty="0" smtClean="0"/>
          </a:p>
          <a:p>
            <a:pPr>
              <a:buNone/>
            </a:pPr>
            <a:r>
              <a:rPr lang="en-US" dirty="0" smtClean="0"/>
              <a:t>    By fabricating a specially designed individual tray, you could control the flow of impression material by</a:t>
            </a:r>
            <a:r>
              <a:rPr lang="en-US" sz="4400" dirty="0" smtClean="0">
                <a:solidFill>
                  <a:srgbClr val="FF0000"/>
                </a:solidFill>
              </a:rPr>
              <a:t>:</a:t>
            </a:r>
          </a:p>
          <a:p>
            <a:pPr lvl="2">
              <a:buClr>
                <a:srgbClr val="FF0000"/>
              </a:buClr>
              <a:buFont typeface="Courier New" pitchFamily="49" charset="0"/>
              <a:buChar char="o"/>
            </a:pPr>
            <a:r>
              <a:rPr lang="en-US" sz="2800" dirty="0" smtClean="0">
                <a:solidFill>
                  <a:srgbClr val="FF0000"/>
                </a:solidFill>
              </a:rPr>
              <a:t> Amount of wax relief </a:t>
            </a:r>
          </a:p>
          <a:p>
            <a:pPr lvl="2">
              <a:buClr>
                <a:srgbClr val="FF0000"/>
              </a:buClr>
              <a:buFont typeface="Courier New" pitchFamily="49" charset="0"/>
              <a:buChar char="o"/>
            </a:pPr>
            <a:r>
              <a:rPr lang="en-US" sz="2800" dirty="0" smtClean="0">
                <a:solidFill>
                  <a:srgbClr val="FF0000"/>
                </a:solidFill>
              </a:rPr>
              <a:t> Venting</a:t>
            </a:r>
          </a:p>
        </p:txBody>
      </p:sp>
      <p:pic>
        <p:nvPicPr>
          <p:cNvPr id="4" name="Picture 3" descr="MCj04238280000[1]"/>
          <p:cNvPicPr>
            <a:picLocks noChangeAspect="1" noChangeArrowheads="1"/>
          </p:cNvPicPr>
          <p:nvPr/>
        </p:nvPicPr>
        <p:blipFill>
          <a:blip r:embed="rId3" cstate="print"/>
          <a:srcRect/>
          <a:stretch>
            <a:fillRect/>
          </a:stretch>
        </p:blipFill>
        <p:spPr>
          <a:xfrm>
            <a:off x="7696200" y="304800"/>
            <a:ext cx="1257300" cy="1993900"/>
          </a:xfrm>
          <a:prstGeom prst="rect">
            <a:avLst/>
          </a:prstGeom>
          <a:noFill/>
          <a:ln/>
        </p:spPr>
      </p:pic>
    </p:spTree>
  </p:cSld>
  <p:clrMapOvr>
    <a:masterClrMapping/>
  </p:clrMapOvr>
  <p:transition spd="med">
    <p:wedge/>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sz="4000" dirty="0" smtClean="0"/>
              <a:t>Impression Tech. for Distal Extension Bases (</a:t>
            </a:r>
            <a:r>
              <a:rPr lang="en-US" sz="4000" dirty="0" err="1" smtClean="0"/>
              <a:t>Mandibular</a:t>
            </a:r>
            <a:r>
              <a:rPr lang="en-US" sz="4000" dirty="0" smtClean="0"/>
              <a:t>)</a:t>
            </a:r>
            <a:endParaRPr lang="en-US" sz="4000" dirty="0"/>
          </a:p>
        </p:txBody>
      </p:sp>
      <p:sp>
        <p:nvSpPr>
          <p:cNvPr id="3" name="عنصر نائب للمحتوى 2"/>
          <p:cNvSpPr>
            <a:spLocks noGrp="1"/>
          </p:cNvSpPr>
          <p:nvPr>
            <p:ph idx="1"/>
          </p:nvPr>
        </p:nvSpPr>
        <p:spPr/>
        <p:txBody>
          <a:bodyPr/>
          <a:lstStyle/>
          <a:p>
            <a:r>
              <a:rPr lang="en-US" dirty="0" smtClean="0">
                <a:effectLst>
                  <a:innerShdw blurRad="63500" dist="50800">
                    <a:prstClr val="black">
                      <a:alpha val="50000"/>
                    </a:prstClr>
                  </a:innerShdw>
                </a:effectLst>
              </a:rPr>
              <a:t>Since the goal is to maximize soft tissue support and also use teeth to their supportive advantage, a secondary impression</a:t>
            </a:r>
            <a:r>
              <a:rPr lang="en-US" dirty="0" smtClean="0"/>
              <a:t> (selective pressure)</a:t>
            </a:r>
            <a:r>
              <a:rPr lang="en-US" dirty="0" smtClean="0">
                <a:effectLst>
                  <a:innerShdw blurRad="63500" dist="50800">
                    <a:prstClr val="black">
                      <a:alpha val="50000"/>
                    </a:prstClr>
                  </a:innerShdw>
                </a:effectLst>
              </a:rPr>
              <a:t> made in custom trays </a:t>
            </a:r>
            <a:r>
              <a:rPr lang="en-US" dirty="0" smtClean="0"/>
              <a:t>attached to the framework is a means to coordinate both (Altered cast tech) *</a:t>
            </a:r>
            <a:endParaRPr lang="en-US" dirty="0"/>
          </a:p>
        </p:txBody>
      </p:sp>
    </p:spTree>
  </p:cSld>
  <p:clrMapOvr>
    <a:masterClrMapping/>
  </p:clrMapOvr>
  <p:transition spd="med">
    <p:wedge/>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sz="quarter"/>
          </p:nvPr>
        </p:nvSpPr>
        <p:spPr>
          <a:xfrm>
            <a:off x="685800" y="1600200"/>
            <a:ext cx="7772400" cy="1141413"/>
          </a:xfrm>
        </p:spPr>
        <p:txBody>
          <a:bodyPr/>
          <a:lstStyle/>
          <a:p>
            <a:r>
              <a:rPr lang="en-US" sz="4800" dirty="0"/>
              <a:t>Altered Cast Technique</a:t>
            </a:r>
          </a:p>
        </p:txBody>
      </p:sp>
      <p:pic>
        <p:nvPicPr>
          <p:cNvPr id="3" name="Picture 2" descr="bar6"/>
          <p:cNvPicPr>
            <a:picLocks noChangeAspect="1" noChangeArrowheads="1" noCrop="1"/>
          </p:cNvPicPr>
          <p:nvPr/>
        </p:nvPicPr>
        <p:blipFill>
          <a:blip r:embed="rId2" cstate="print"/>
          <a:srcRect/>
          <a:stretch>
            <a:fillRect/>
          </a:stretch>
        </p:blipFill>
        <p:spPr bwMode="auto">
          <a:xfrm>
            <a:off x="1908175" y="6308725"/>
            <a:ext cx="5486400" cy="47625"/>
          </a:xfrm>
          <a:prstGeom prst="rect">
            <a:avLst/>
          </a:prstGeom>
          <a:noFill/>
        </p:spPr>
      </p:pic>
    </p:spTree>
  </p:cSld>
  <p:clrMapOvr>
    <a:masterClrMapping/>
  </p:clrMapOvr>
  <p:transition spd="med">
    <p:wedge/>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a:xfrm>
            <a:off x="685800" y="1143000"/>
            <a:ext cx="7772400" cy="1217613"/>
          </a:xfrm>
        </p:spPr>
        <p:txBody>
          <a:bodyPr/>
          <a:lstStyle/>
          <a:p>
            <a:r>
              <a:rPr lang="en-US" dirty="0"/>
              <a:t>Altered Cast Technique</a:t>
            </a:r>
          </a:p>
        </p:txBody>
      </p:sp>
      <p:sp>
        <p:nvSpPr>
          <p:cNvPr id="122883" name="Rectangle 3"/>
          <p:cNvSpPr>
            <a:spLocks noGrp="1" noChangeArrowheads="1"/>
          </p:cNvSpPr>
          <p:nvPr>
            <p:ph idx="1"/>
          </p:nvPr>
        </p:nvSpPr>
        <p:spPr>
          <a:xfrm>
            <a:off x="2819400" y="2819400"/>
            <a:ext cx="3508375" cy="1711325"/>
          </a:xfrm>
        </p:spPr>
        <p:txBody>
          <a:bodyPr/>
          <a:lstStyle/>
          <a:p>
            <a:r>
              <a:rPr lang="en-US" dirty="0"/>
              <a:t>Corrected Cast</a:t>
            </a:r>
          </a:p>
          <a:p>
            <a:r>
              <a:rPr lang="en-US" dirty="0"/>
              <a:t>Modified Cast</a:t>
            </a:r>
          </a:p>
        </p:txBody>
      </p:sp>
    </p:spTree>
  </p:cSld>
  <p:clrMapOvr>
    <a:masterClrMapping/>
  </p:clrMapOvr>
  <p:transition spd="med">
    <p:wedge/>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a:xfrm>
            <a:off x="685800" y="381000"/>
            <a:ext cx="7772400" cy="1217613"/>
          </a:xfrm>
        </p:spPr>
        <p:txBody>
          <a:bodyPr/>
          <a:lstStyle/>
          <a:p>
            <a:r>
              <a:rPr lang="en-US" dirty="0"/>
              <a:t>Altered Cast Impressions</a:t>
            </a:r>
          </a:p>
        </p:txBody>
      </p:sp>
      <p:sp>
        <p:nvSpPr>
          <p:cNvPr id="121859" name="Rectangle 3"/>
          <p:cNvSpPr>
            <a:spLocks noGrp="1" noChangeArrowheads="1"/>
          </p:cNvSpPr>
          <p:nvPr>
            <p:ph idx="1"/>
          </p:nvPr>
        </p:nvSpPr>
        <p:spPr>
          <a:xfrm>
            <a:off x="1371600" y="1828800"/>
            <a:ext cx="6489700" cy="2490788"/>
          </a:xfrm>
        </p:spPr>
        <p:txBody>
          <a:bodyPr/>
          <a:lstStyle/>
          <a:p>
            <a:r>
              <a:rPr lang="en-US" b="0"/>
              <a:t>Impression of residual ridge</a:t>
            </a:r>
          </a:p>
          <a:p>
            <a:r>
              <a:rPr lang="en-US" b="0"/>
              <a:t>Custom impression tray attached to the framework</a:t>
            </a:r>
          </a:p>
        </p:txBody>
      </p:sp>
      <p:pic>
        <p:nvPicPr>
          <p:cNvPr id="121861" name="Picture 5"/>
          <p:cNvPicPr>
            <a:picLocks noChangeAspect="1" noChangeArrowheads="1"/>
          </p:cNvPicPr>
          <p:nvPr/>
        </p:nvPicPr>
        <p:blipFill>
          <a:blip r:embed="rId2" cstate="print"/>
          <a:srcRect/>
          <a:stretch>
            <a:fillRect/>
          </a:stretch>
        </p:blipFill>
        <p:spPr bwMode="auto">
          <a:xfrm>
            <a:off x="2895600" y="4267200"/>
            <a:ext cx="3543300" cy="2362200"/>
          </a:xfrm>
          <a:prstGeom prst="rect">
            <a:avLst/>
          </a:prstGeom>
          <a:noFill/>
        </p:spPr>
      </p:pic>
    </p:spTree>
  </p:cSld>
  <p:clrMapOvr>
    <a:masterClrMapping/>
  </p:clrMapOvr>
  <p:transition spd="med">
    <p:wedg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latin typeface="Times New Roman" pitchFamily="26" charset="0"/>
                <a:cs typeface="Times New Roman" pitchFamily="26" charset="0"/>
              </a:rPr>
              <a:t>Metallic Oxide Paste</a:t>
            </a:r>
            <a:endParaRPr lang="en-US" dirty="0"/>
          </a:p>
        </p:txBody>
      </p:sp>
      <p:pic>
        <p:nvPicPr>
          <p:cNvPr id="3074" name="Picture 2"/>
          <p:cNvPicPr>
            <a:picLocks noGrp="1" noChangeAspect="1" noChangeArrowheads="1"/>
          </p:cNvPicPr>
          <p:nvPr>
            <p:ph idx="1"/>
          </p:nvPr>
        </p:nvPicPr>
        <p:blipFill>
          <a:blip r:embed="rId2" cstate="print"/>
          <a:srcRect/>
          <a:stretch>
            <a:fillRect/>
          </a:stretch>
        </p:blipFill>
        <p:spPr bwMode="auto">
          <a:xfrm>
            <a:off x="2294952" y="1981200"/>
            <a:ext cx="5484371" cy="4114800"/>
          </a:xfrm>
          <a:prstGeom prst="rect">
            <a:avLst/>
          </a:prstGeom>
          <a:noFill/>
          <a:ln w="9525">
            <a:noFill/>
            <a:miter lim="800000"/>
            <a:headEnd/>
            <a:tailEnd/>
          </a:ln>
        </p:spPr>
      </p:pic>
    </p:spTree>
  </p:cSld>
  <p:clrMapOvr>
    <a:masterClrMapping/>
  </p:clrMapOvr>
  <p:transition spd="med">
    <p:wedge/>
  </p:transition>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p:txBody>
          <a:bodyPr/>
          <a:lstStyle/>
          <a:p>
            <a:r>
              <a:rPr lang="en-US" dirty="0"/>
              <a:t>Purpose</a:t>
            </a:r>
          </a:p>
        </p:txBody>
      </p:sp>
      <p:sp>
        <p:nvSpPr>
          <p:cNvPr id="120835" name="Rectangle 3"/>
          <p:cNvSpPr>
            <a:spLocks noGrp="1" noChangeArrowheads="1"/>
          </p:cNvSpPr>
          <p:nvPr>
            <p:ph idx="1"/>
          </p:nvPr>
        </p:nvSpPr>
        <p:spPr>
          <a:xfrm>
            <a:off x="1066800" y="1981200"/>
            <a:ext cx="7467600" cy="4114800"/>
          </a:xfrm>
        </p:spPr>
        <p:txBody>
          <a:bodyPr/>
          <a:lstStyle/>
          <a:p>
            <a:r>
              <a:rPr lang="en-US" sz="2800" dirty="0" smtClean="0">
                <a:solidFill>
                  <a:srgbClr val="FF0000"/>
                </a:solidFill>
              </a:rPr>
              <a:t>Provide maximum support for distal extens.RPD</a:t>
            </a:r>
          </a:p>
          <a:p>
            <a:r>
              <a:rPr lang="en-US" sz="3000" b="0" dirty="0" smtClean="0"/>
              <a:t>More </a:t>
            </a:r>
            <a:r>
              <a:rPr lang="en-US" sz="3000" b="0" dirty="0"/>
              <a:t>accurate relationship between abutments &amp; ridge</a:t>
            </a:r>
          </a:p>
          <a:p>
            <a:r>
              <a:rPr lang="en-US" sz="3000" b="0" dirty="0"/>
              <a:t>Equalize stress between ridge </a:t>
            </a:r>
            <a:r>
              <a:rPr lang="en-US" sz="3000" b="0" dirty="0" smtClean="0"/>
              <a:t>&amp; abutments</a:t>
            </a:r>
          </a:p>
          <a:p>
            <a:r>
              <a:rPr lang="en-US" sz="2800" b="0" dirty="0" smtClean="0"/>
              <a:t>Minimize </a:t>
            </a:r>
            <a:r>
              <a:rPr lang="en-US" sz="2800" b="0" dirty="0" err="1" smtClean="0"/>
              <a:t>tissueward</a:t>
            </a:r>
            <a:r>
              <a:rPr lang="en-US" sz="2800" b="0" dirty="0" smtClean="0"/>
              <a:t> movement of distal extension base</a:t>
            </a:r>
          </a:p>
          <a:p>
            <a:r>
              <a:rPr lang="en-US" sz="2800" b="0" dirty="0" smtClean="0"/>
              <a:t>Maintain </a:t>
            </a:r>
            <a:r>
              <a:rPr lang="en-US" sz="2800" b="0" dirty="0" err="1" smtClean="0"/>
              <a:t>occlusal</a:t>
            </a:r>
            <a:r>
              <a:rPr lang="en-US" sz="2800" b="0" dirty="0" smtClean="0"/>
              <a:t> contact between both natural &amp; artificial dentition </a:t>
            </a:r>
            <a:endParaRPr lang="en-US" sz="2800" b="0" dirty="0"/>
          </a:p>
          <a:p>
            <a:r>
              <a:rPr lang="en-US" sz="2800" b="0" dirty="0"/>
              <a:t>Correct peripheral </a:t>
            </a:r>
            <a:r>
              <a:rPr lang="en-US" sz="3000" b="0" dirty="0"/>
              <a:t>adaptation</a:t>
            </a:r>
          </a:p>
        </p:txBody>
      </p:sp>
    </p:spTree>
  </p:cSld>
  <p:clrMapOvr>
    <a:masterClrMapping/>
  </p:clrMapOvr>
  <p:transition spd="med">
    <p:wedge/>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p:txBody>
          <a:bodyPr/>
          <a:lstStyle/>
          <a:p>
            <a:r>
              <a:rPr lang="en-US" dirty="0"/>
              <a:t>When </a:t>
            </a:r>
            <a:r>
              <a:rPr lang="en-US" dirty="0" smtClean="0"/>
              <a:t>Needed?</a:t>
            </a:r>
            <a:endParaRPr lang="en-US" dirty="0"/>
          </a:p>
        </p:txBody>
      </p:sp>
      <p:sp>
        <p:nvSpPr>
          <p:cNvPr id="118787" name="Rectangle 3"/>
          <p:cNvSpPr>
            <a:spLocks noGrp="1" noChangeArrowheads="1"/>
          </p:cNvSpPr>
          <p:nvPr>
            <p:ph idx="1"/>
          </p:nvPr>
        </p:nvSpPr>
        <p:spPr>
          <a:xfrm>
            <a:off x="1143000" y="2233613"/>
            <a:ext cx="7315200" cy="4114800"/>
          </a:xfrm>
        </p:spPr>
        <p:txBody>
          <a:bodyPr/>
          <a:lstStyle/>
          <a:p>
            <a:r>
              <a:rPr lang="en-US" sz="3400" b="0" dirty="0" smtClean="0"/>
              <a:t>Class </a:t>
            </a:r>
            <a:r>
              <a:rPr lang="en-US" sz="3400" b="0" dirty="0"/>
              <a:t>I &amp; II </a:t>
            </a:r>
            <a:r>
              <a:rPr lang="en-US" sz="3400" b="0" dirty="0" smtClean="0"/>
              <a:t>- relationship most needed</a:t>
            </a:r>
            <a:endParaRPr lang="en-US" sz="3400" b="0" dirty="0"/>
          </a:p>
          <a:p>
            <a:r>
              <a:rPr lang="en-US" sz="3400" b="0" dirty="0"/>
              <a:t>Extensive Class III &amp; IV cases</a:t>
            </a:r>
          </a:p>
          <a:p>
            <a:r>
              <a:rPr lang="en-US" sz="3400" b="0" dirty="0"/>
              <a:t>Tooth mobility + compressible mucosa</a:t>
            </a:r>
          </a:p>
          <a:p>
            <a:r>
              <a:rPr lang="en-US" sz="3400" b="0" dirty="0"/>
              <a:t>Less necessary in maxilla</a:t>
            </a:r>
          </a:p>
          <a:p>
            <a:endParaRPr lang="en-US" b="0" dirty="0"/>
          </a:p>
        </p:txBody>
      </p:sp>
      <p:pic>
        <p:nvPicPr>
          <p:cNvPr id="4" name="Picture 3" descr="MCj04238280000[1]"/>
          <p:cNvPicPr>
            <a:picLocks noChangeAspect="1" noChangeArrowheads="1"/>
          </p:cNvPicPr>
          <p:nvPr/>
        </p:nvPicPr>
        <p:blipFill>
          <a:blip r:embed="rId3" cstate="print"/>
          <a:srcRect/>
          <a:stretch>
            <a:fillRect/>
          </a:stretch>
        </p:blipFill>
        <p:spPr>
          <a:xfrm>
            <a:off x="7391400" y="228600"/>
            <a:ext cx="1257300" cy="1993900"/>
          </a:xfrm>
          <a:prstGeom prst="rect">
            <a:avLst/>
          </a:prstGeom>
          <a:noFill/>
          <a:ln/>
        </p:spPr>
      </p:pic>
    </p:spTree>
  </p:cSld>
  <p:clrMapOvr>
    <a:masterClrMapping/>
  </p:clrMapOvr>
  <p:transition spd="med">
    <p:wedge/>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a:xfrm>
            <a:off x="990600" y="1600200"/>
            <a:ext cx="7772400" cy="4114800"/>
          </a:xfrm>
        </p:spPr>
        <p:txBody>
          <a:bodyPr/>
          <a:lstStyle/>
          <a:p>
            <a:pPr algn="ctr">
              <a:buNone/>
            </a:pPr>
            <a:r>
              <a:rPr lang="en-US" sz="6000" dirty="0" smtClean="0">
                <a:solidFill>
                  <a:srgbClr val="FFFF00"/>
                </a:solidFill>
              </a:rPr>
              <a:t>Procedure</a:t>
            </a:r>
            <a:endParaRPr lang="en-US" sz="6000" dirty="0">
              <a:solidFill>
                <a:srgbClr val="FFFF00"/>
              </a:solidFill>
            </a:endParaRPr>
          </a:p>
        </p:txBody>
      </p:sp>
      <p:pic>
        <p:nvPicPr>
          <p:cNvPr id="4" name="Picture 2" descr="bar6"/>
          <p:cNvPicPr>
            <a:picLocks noChangeAspect="1" noChangeArrowheads="1" noCrop="1"/>
          </p:cNvPicPr>
          <p:nvPr/>
        </p:nvPicPr>
        <p:blipFill>
          <a:blip r:embed="rId2" cstate="print"/>
          <a:srcRect/>
          <a:stretch>
            <a:fillRect/>
          </a:stretch>
        </p:blipFill>
        <p:spPr bwMode="auto">
          <a:xfrm>
            <a:off x="2057400" y="5943600"/>
            <a:ext cx="5486400" cy="47625"/>
          </a:xfrm>
          <a:prstGeom prst="rect">
            <a:avLst/>
          </a:prstGeom>
          <a:noFill/>
        </p:spPr>
      </p:pic>
    </p:spTree>
  </p:cSld>
  <p:clrMapOvr>
    <a:masterClrMapping/>
  </p:clrMapOvr>
  <p:transition spd="med">
    <p:wedge/>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143000" y="762000"/>
            <a:ext cx="7772400" cy="1143000"/>
          </a:xfrm>
        </p:spPr>
        <p:txBody>
          <a:bodyPr/>
          <a:lstStyle/>
          <a:p>
            <a:r>
              <a:rPr lang="en-US" sz="4000" dirty="0" smtClean="0"/>
              <a:t>1. Well Fitting Framework</a:t>
            </a:r>
            <a:br>
              <a:rPr lang="en-US" sz="4000" dirty="0" smtClean="0"/>
            </a:br>
            <a:endParaRPr lang="en-US" sz="4000" dirty="0"/>
          </a:p>
        </p:txBody>
      </p:sp>
      <p:pic>
        <p:nvPicPr>
          <p:cNvPr id="6146" name="Picture 2"/>
          <p:cNvPicPr>
            <a:picLocks noGrp="1" noChangeAspect="1" noChangeArrowheads="1"/>
          </p:cNvPicPr>
          <p:nvPr>
            <p:ph idx="1"/>
          </p:nvPr>
        </p:nvPicPr>
        <p:blipFill>
          <a:blip r:embed="rId3" cstate="print"/>
          <a:stretch>
            <a:fillRect/>
          </a:stretch>
        </p:blipFill>
        <p:spPr bwMode="auto">
          <a:xfrm>
            <a:off x="1544164" y="1981200"/>
            <a:ext cx="6985948" cy="4114800"/>
          </a:xfrm>
          <a:prstGeom prst="rect">
            <a:avLst/>
          </a:prstGeom>
          <a:noFill/>
          <a:ln w="9525">
            <a:noFill/>
            <a:miter lim="800000"/>
            <a:headEnd/>
            <a:tailEnd/>
          </a:ln>
        </p:spPr>
      </p:pic>
    </p:spTree>
  </p:cSld>
  <p:clrMapOvr>
    <a:masterClrMapping/>
  </p:clrMapOvr>
  <p:transition spd="med">
    <p:wedge/>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p:txBody>
          <a:bodyPr/>
          <a:lstStyle/>
          <a:p>
            <a:r>
              <a:rPr lang="en-US" dirty="0" smtClean="0"/>
              <a:t>2. Place relief over ridge</a:t>
            </a:r>
            <a:endParaRPr lang="en-US" dirty="0"/>
          </a:p>
        </p:txBody>
      </p:sp>
      <p:sp>
        <p:nvSpPr>
          <p:cNvPr id="116739" name="Rectangle 3"/>
          <p:cNvSpPr>
            <a:spLocks noGrp="1" noChangeArrowheads="1"/>
          </p:cNvSpPr>
          <p:nvPr>
            <p:ph idx="1"/>
          </p:nvPr>
        </p:nvSpPr>
        <p:spPr>
          <a:xfrm>
            <a:off x="685800" y="1981200"/>
            <a:ext cx="7086600" cy="2971800"/>
          </a:xfrm>
        </p:spPr>
        <p:txBody>
          <a:bodyPr/>
          <a:lstStyle/>
          <a:p>
            <a:pPr lvl="1"/>
            <a:r>
              <a:rPr lang="en-US" sz="3000" b="0" dirty="0" smtClean="0"/>
              <a:t>1 </a:t>
            </a:r>
            <a:r>
              <a:rPr lang="en-US" sz="3000" b="0" dirty="0"/>
              <a:t>mm wax relief </a:t>
            </a:r>
          </a:p>
          <a:p>
            <a:pPr lvl="1"/>
            <a:r>
              <a:rPr lang="en-US" sz="3000" b="0" dirty="0" smtClean="0"/>
              <a:t>Heat </a:t>
            </a:r>
            <a:r>
              <a:rPr lang="en-US" sz="3000" b="0" dirty="0"/>
              <a:t>and fully seat </a:t>
            </a:r>
            <a:r>
              <a:rPr lang="en-US" sz="3000" b="0" dirty="0" smtClean="0"/>
              <a:t>the </a:t>
            </a:r>
            <a:r>
              <a:rPr lang="en-US" sz="3000" b="0" dirty="0"/>
              <a:t>framework  </a:t>
            </a:r>
          </a:p>
        </p:txBody>
      </p:sp>
      <p:pic>
        <p:nvPicPr>
          <p:cNvPr id="7170" name="Picture 2"/>
          <p:cNvPicPr>
            <a:picLocks noChangeAspect="1" noChangeArrowheads="1"/>
          </p:cNvPicPr>
          <p:nvPr/>
        </p:nvPicPr>
        <p:blipFill>
          <a:blip r:embed="rId3" cstate="print"/>
          <a:srcRect/>
          <a:stretch>
            <a:fillRect/>
          </a:stretch>
        </p:blipFill>
        <p:spPr bwMode="auto">
          <a:xfrm>
            <a:off x="152400" y="3638550"/>
            <a:ext cx="8753475" cy="3219450"/>
          </a:xfrm>
          <a:prstGeom prst="rect">
            <a:avLst/>
          </a:prstGeom>
          <a:noFill/>
          <a:ln w="9525">
            <a:noFill/>
            <a:miter lim="800000"/>
            <a:headEnd/>
            <a:tailEnd/>
          </a:ln>
        </p:spPr>
      </p:pic>
    </p:spTree>
  </p:cSld>
  <p:clrMapOvr>
    <a:masterClrMapping/>
  </p:clrMapOvr>
  <p:transition spd="med">
    <p:wedge/>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143000" y="1066800"/>
            <a:ext cx="8001000" cy="1143000"/>
          </a:xfrm>
        </p:spPr>
        <p:txBody>
          <a:bodyPr/>
          <a:lstStyle/>
          <a:p>
            <a:pPr lvl="1"/>
            <a:r>
              <a:rPr lang="en-US" sz="3200" dirty="0" smtClean="0"/>
              <a:t>3. Separator (Tinfoil substitute (</a:t>
            </a:r>
            <a:r>
              <a:rPr lang="en-US" sz="3200" dirty="0" err="1" smtClean="0"/>
              <a:t>Alcote</a:t>
            </a:r>
            <a:r>
              <a:rPr lang="en-US" sz="3200" dirty="0" smtClean="0"/>
              <a:t>) or model release agent) +Acrylic tray adaptation</a:t>
            </a:r>
            <a:br>
              <a:rPr lang="en-US" sz="3200" dirty="0" smtClean="0"/>
            </a:br>
            <a:endParaRPr lang="en-US" sz="3200" dirty="0"/>
          </a:p>
        </p:txBody>
      </p:sp>
      <p:pic>
        <p:nvPicPr>
          <p:cNvPr id="8194" name="Picture 2"/>
          <p:cNvPicPr>
            <a:picLocks noGrp="1" noChangeAspect="1" noChangeArrowheads="1"/>
          </p:cNvPicPr>
          <p:nvPr>
            <p:ph idx="1"/>
          </p:nvPr>
        </p:nvPicPr>
        <p:blipFill>
          <a:blip r:embed="rId3" cstate="print"/>
          <a:stretch>
            <a:fillRect/>
          </a:stretch>
        </p:blipFill>
        <p:spPr bwMode="auto">
          <a:xfrm>
            <a:off x="1150938" y="2749482"/>
            <a:ext cx="7772400" cy="2578235"/>
          </a:xfrm>
          <a:prstGeom prst="rect">
            <a:avLst/>
          </a:prstGeom>
          <a:noFill/>
          <a:ln w="9525">
            <a:noFill/>
            <a:miter lim="800000"/>
            <a:headEnd/>
            <a:tailEnd/>
          </a:ln>
        </p:spPr>
      </p:pic>
    </p:spTree>
  </p:cSld>
  <p:clrMapOvr>
    <a:masterClrMapping/>
  </p:clrMapOvr>
  <p:transition spd="med">
    <p:wedge/>
  </p:transition>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716" name="Picture 4"/>
          <p:cNvPicPr>
            <a:picLocks noChangeAspect="1" noChangeArrowheads="1"/>
          </p:cNvPicPr>
          <p:nvPr/>
        </p:nvPicPr>
        <p:blipFill>
          <a:blip r:embed="rId3" cstate="print"/>
          <a:srcRect/>
          <a:stretch>
            <a:fillRect/>
          </a:stretch>
        </p:blipFill>
        <p:spPr bwMode="auto">
          <a:xfrm>
            <a:off x="5410200" y="2514600"/>
            <a:ext cx="3733800" cy="2489200"/>
          </a:xfrm>
          <a:prstGeom prst="rect">
            <a:avLst/>
          </a:prstGeom>
          <a:noFill/>
        </p:spPr>
      </p:pic>
      <p:sp>
        <p:nvSpPr>
          <p:cNvPr id="115714" name="Rectangle 2"/>
          <p:cNvSpPr>
            <a:spLocks noGrp="1" noChangeArrowheads="1"/>
          </p:cNvSpPr>
          <p:nvPr>
            <p:ph type="title"/>
          </p:nvPr>
        </p:nvSpPr>
        <p:spPr/>
        <p:txBody>
          <a:bodyPr/>
          <a:lstStyle/>
          <a:p>
            <a:r>
              <a:rPr lang="en-US" dirty="0" smtClean="0"/>
              <a:t>4. Check </a:t>
            </a:r>
            <a:r>
              <a:rPr lang="en-US" dirty="0"/>
              <a:t>Seating</a:t>
            </a:r>
          </a:p>
        </p:txBody>
      </p:sp>
      <p:sp>
        <p:nvSpPr>
          <p:cNvPr id="115715" name="Rectangle 3"/>
          <p:cNvSpPr>
            <a:spLocks noGrp="1" noChangeArrowheads="1"/>
          </p:cNvSpPr>
          <p:nvPr>
            <p:ph idx="1"/>
          </p:nvPr>
        </p:nvSpPr>
        <p:spPr>
          <a:xfrm>
            <a:off x="381000" y="1828800"/>
            <a:ext cx="6019800" cy="4191000"/>
          </a:xfrm>
        </p:spPr>
        <p:txBody>
          <a:bodyPr/>
          <a:lstStyle/>
          <a:p>
            <a:r>
              <a:rPr lang="en-US" sz="3400" b="0"/>
              <a:t>If not seated, remove, repeat</a:t>
            </a:r>
          </a:p>
          <a:p>
            <a:pPr lvl="1"/>
            <a:r>
              <a:rPr lang="en-US" sz="3000" b="0"/>
              <a:t>Rests fully seated</a:t>
            </a:r>
          </a:p>
          <a:p>
            <a:pPr lvl="1"/>
            <a:r>
              <a:rPr lang="en-US" sz="3000" b="0"/>
              <a:t>Tissue stop contacts cast</a:t>
            </a:r>
          </a:p>
          <a:p>
            <a:pPr lvl="1"/>
            <a:r>
              <a:rPr lang="en-US" sz="3000" b="0"/>
              <a:t>Metal adjacent abutment contacts cast</a:t>
            </a:r>
          </a:p>
          <a:p>
            <a:pPr lvl="1"/>
            <a:r>
              <a:rPr lang="en-US" sz="3000" b="0"/>
              <a:t>No resistance as framework seated</a:t>
            </a:r>
          </a:p>
        </p:txBody>
      </p:sp>
    </p:spTree>
  </p:cSld>
  <p:clrMapOvr>
    <a:masterClrMapping/>
  </p:clrMapOvr>
  <p:transition spd="med">
    <p:wedge/>
  </p:transition>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p:txBody>
          <a:bodyPr/>
          <a:lstStyle/>
          <a:p>
            <a:r>
              <a:rPr lang="en-US" dirty="0" smtClean="0"/>
              <a:t>5. Check </a:t>
            </a:r>
            <a:r>
              <a:rPr lang="en-US" dirty="0"/>
              <a:t>Peripheries</a:t>
            </a:r>
          </a:p>
        </p:txBody>
      </p:sp>
      <p:sp>
        <p:nvSpPr>
          <p:cNvPr id="114691" name="Rectangle 3"/>
          <p:cNvSpPr>
            <a:spLocks noGrp="1" noChangeArrowheads="1"/>
          </p:cNvSpPr>
          <p:nvPr>
            <p:ph idx="1"/>
          </p:nvPr>
        </p:nvSpPr>
        <p:spPr/>
        <p:txBody>
          <a:bodyPr/>
          <a:lstStyle/>
          <a:p>
            <a:r>
              <a:rPr lang="en-US" b="0" dirty="0"/>
              <a:t>2-3 mm short of </a:t>
            </a:r>
            <a:r>
              <a:rPr lang="en-US" b="0" dirty="0" smtClean="0"/>
              <a:t>vestibule</a:t>
            </a:r>
            <a:endParaRPr lang="en-US" b="0" dirty="0"/>
          </a:p>
          <a:p>
            <a:r>
              <a:rPr lang="en-US" b="0" dirty="0"/>
              <a:t>No displacement when: </a:t>
            </a:r>
          </a:p>
          <a:p>
            <a:pPr lvl="1"/>
            <a:r>
              <a:rPr lang="en-US" b="0" dirty="0"/>
              <a:t>Pull on cheeks, lips</a:t>
            </a:r>
          </a:p>
          <a:p>
            <a:pPr lvl="1"/>
            <a:r>
              <a:rPr lang="en-US" b="0" dirty="0"/>
              <a:t>Patient activates tongue</a:t>
            </a:r>
          </a:p>
        </p:txBody>
      </p:sp>
    </p:spTree>
  </p:cSld>
  <p:clrMapOvr>
    <a:masterClrMapping/>
  </p:clrMapOvr>
  <p:transition spd="med">
    <p:wedge/>
  </p:transition>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p:txBody>
          <a:bodyPr/>
          <a:lstStyle/>
          <a:p>
            <a:r>
              <a:rPr lang="en-US" dirty="0" smtClean="0"/>
              <a:t>6. Border </a:t>
            </a:r>
            <a:r>
              <a:rPr lang="en-US" dirty="0"/>
              <a:t>Mold</a:t>
            </a:r>
          </a:p>
        </p:txBody>
      </p:sp>
      <p:sp>
        <p:nvSpPr>
          <p:cNvPr id="113667" name="Rectangle 3"/>
          <p:cNvSpPr>
            <a:spLocks noGrp="1" noChangeArrowheads="1"/>
          </p:cNvSpPr>
          <p:nvPr>
            <p:ph idx="1"/>
          </p:nvPr>
        </p:nvSpPr>
        <p:spPr>
          <a:xfrm>
            <a:off x="990600" y="2209800"/>
            <a:ext cx="7164388" cy="990600"/>
          </a:xfrm>
        </p:spPr>
        <p:txBody>
          <a:bodyPr/>
          <a:lstStyle/>
          <a:p>
            <a:r>
              <a:rPr lang="en-US" b="0"/>
              <a:t>Simulate final denture border</a:t>
            </a:r>
          </a:p>
        </p:txBody>
      </p:sp>
      <p:pic>
        <p:nvPicPr>
          <p:cNvPr id="113668" name="Picture 4"/>
          <p:cNvPicPr>
            <a:picLocks noChangeAspect="1" noChangeArrowheads="1"/>
          </p:cNvPicPr>
          <p:nvPr/>
        </p:nvPicPr>
        <p:blipFill>
          <a:blip r:embed="rId3" cstate="print"/>
          <a:srcRect l="10938"/>
          <a:stretch>
            <a:fillRect/>
          </a:stretch>
        </p:blipFill>
        <p:spPr bwMode="auto">
          <a:xfrm>
            <a:off x="2438400" y="3048000"/>
            <a:ext cx="4343400" cy="3251200"/>
          </a:xfrm>
          <a:prstGeom prst="rect">
            <a:avLst/>
          </a:prstGeom>
          <a:noFill/>
        </p:spPr>
      </p:pic>
    </p:spTree>
  </p:cSld>
  <p:clrMapOvr>
    <a:masterClrMapping/>
  </p:clrMapOvr>
  <p:transition spd="med">
    <p:wedge/>
  </p:transition>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a:xfrm>
            <a:off x="381000" y="609600"/>
            <a:ext cx="8534400" cy="1143000"/>
          </a:xfrm>
        </p:spPr>
        <p:txBody>
          <a:bodyPr/>
          <a:lstStyle/>
          <a:p>
            <a:r>
              <a:rPr lang="en-US" dirty="0" smtClean="0"/>
              <a:t>7. Make </a:t>
            </a:r>
            <a:r>
              <a:rPr lang="en-US" dirty="0"/>
              <a:t>Altered Cast Impression</a:t>
            </a:r>
          </a:p>
        </p:txBody>
      </p:sp>
      <p:sp>
        <p:nvSpPr>
          <p:cNvPr id="112643" name="Rectangle 3"/>
          <p:cNvSpPr>
            <a:spLocks noGrp="1" noChangeArrowheads="1"/>
          </p:cNvSpPr>
          <p:nvPr>
            <p:ph idx="1"/>
          </p:nvPr>
        </p:nvSpPr>
        <p:spPr>
          <a:xfrm>
            <a:off x="609600" y="1981200"/>
            <a:ext cx="4953000" cy="3124200"/>
          </a:xfrm>
        </p:spPr>
        <p:txBody>
          <a:bodyPr/>
          <a:lstStyle/>
          <a:p>
            <a:r>
              <a:rPr lang="en-US" sz="3400" b="0" dirty="0"/>
              <a:t>Ensure tray is well retained by framework</a:t>
            </a:r>
          </a:p>
          <a:p>
            <a:r>
              <a:rPr lang="en-US" sz="3400" b="0" dirty="0"/>
              <a:t>Remove wax spacer</a:t>
            </a:r>
          </a:p>
          <a:p>
            <a:r>
              <a:rPr lang="en-US" sz="3400" b="0" dirty="0"/>
              <a:t>Coat tray with </a:t>
            </a:r>
            <a:r>
              <a:rPr lang="en-US" sz="3400" b="0" dirty="0" smtClean="0"/>
              <a:t>adhesive If you want to make impression with addition silicone</a:t>
            </a:r>
            <a:endParaRPr lang="en-US" sz="3400" b="0" dirty="0"/>
          </a:p>
        </p:txBody>
      </p:sp>
      <p:pic>
        <p:nvPicPr>
          <p:cNvPr id="112644" name="Picture 4"/>
          <p:cNvPicPr>
            <a:picLocks noChangeAspect="1" noChangeArrowheads="1"/>
          </p:cNvPicPr>
          <p:nvPr/>
        </p:nvPicPr>
        <p:blipFill>
          <a:blip r:embed="rId3" cstate="print"/>
          <a:srcRect/>
          <a:stretch>
            <a:fillRect/>
          </a:stretch>
        </p:blipFill>
        <p:spPr bwMode="auto">
          <a:xfrm>
            <a:off x="5410200" y="3048000"/>
            <a:ext cx="3390900" cy="2260600"/>
          </a:xfrm>
          <a:prstGeom prst="rect">
            <a:avLst/>
          </a:prstGeom>
          <a:noFill/>
        </p:spPr>
      </p:pic>
    </p:spTree>
  </p:cSld>
  <p:clrMapOvr>
    <a:masterClrMapping/>
  </p:clrMapOvr>
  <p:transition spd="med">
    <p:wedge/>
  </p:transition>
</p:sld>
</file>

<file path=ppt/theme/theme1.xml><?xml version="1.0" encoding="utf-8"?>
<a:theme xmlns:a="http://schemas.openxmlformats.org/drawingml/2006/main" name="سمة6">
  <a:themeElements>
    <a:clrScheme name=" Loney Blue Vertical Stripe 1">
      <a:dk1>
        <a:srgbClr val="000000"/>
      </a:dk1>
      <a:lt1>
        <a:srgbClr val="FFFFFF"/>
      </a:lt1>
      <a:dk2>
        <a:srgbClr val="3333FF"/>
      </a:dk2>
      <a:lt2>
        <a:srgbClr val="00FFFF"/>
      </a:lt2>
      <a:accent1>
        <a:srgbClr val="00CCCC"/>
      </a:accent1>
      <a:accent2>
        <a:srgbClr val="CC99FF"/>
      </a:accent2>
      <a:accent3>
        <a:srgbClr val="ADADFF"/>
      </a:accent3>
      <a:accent4>
        <a:srgbClr val="DADADA"/>
      </a:accent4>
      <a:accent5>
        <a:srgbClr val="AAE2E2"/>
      </a:accent5>
      <a:accent6>
        <a:srgbClr val="B98AE7"/>
      </a:accent6>
      <a:hlink>
        <a:srgbClr val="6600CC"/>
      </a:hlink>
      <a:folHlink>
        <a:srgbClr val="6699FF"/>
      </a:folHlink>
    </a:clrScheme>
    <a:fontScheme name=" Loney Blue Vertical Stripe">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 charset="0"/>
          </a:defRPr>
        </a:defPPr>
      </a:lstStyle>
    </a:lnDef>
  </a:objectDefaults>
  <a:extraClrSchemeLst>
    <a:extraClrScheme>
      <a:clrScheme name=" Loney Blue Vertical Stripe 1">
        <a:dk1>
          <a:srgbClr val="000000"/>
        </a:dk1>
        <a:lt1>
          <a:srgbClr val="FFFFFF"/>
        </a:lt1>
        <a:dk2>
          <a:srgbClr val="3333FF"/>
        </a:dk2>
        <a:lt2>
          <a:srgbClr val="00FFFF"/>
        </a:lt2>
        <a:accent1>
          <a:srgbClr val="00CCCC"/>
        </a:accent1>
        <a:accent2>
          <a:srgbClr val="CC99FF"/>
        </a:accent2>
        <a:accent3>
          <a:srgbClr val="ADADFF"/>
        </a:accent3>
        <a:accent4>
          <a:srgbClr val="DADADA"/>
        </a:accent4>
        <a:accent5>
          <a:srgbClr val="AAE2E2"/>
        </a:accent5>
        <a:accent6>
          <a:srgbClr val="B98AE7"/>
        </a:accent6>
        <a:hlink>
          <a:srgbClr val="6600CC"/>
        </a:hlink>
        <a:folHlink>
          <a:srgbClr val="6699FF"/>
        </a:folHlink>
      </a:clrScheme>
      <a:clrMap bg1="dk2" tx1="lt1" bg2="dk1" tx2="lt2" accent1="accent1" accent2="accent2" accent3="accent3" accent4="accent4" accent5="accent5" accent6="accent6" hlink="hlink" folHlink="folHlink"/>
    </a:extraClrScheme>
    <a:extraClrScheme>
      <a:clrScheme name=" Loney Blue Vertical Strip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 Loney Blue Vertical Stripe 3">
        <a:dk1>
          <a:srgbClr val="000000"/>
        </a:dk1>
        <a:lt1>
          <a:srgbClr val="FFFFFF"/>
        </a:lt1>
        <a:dk2>
          <a:srgbClr val="000000"/>
        </a:dk2>
        <a:lt2>
          <a:srgbClr val="CBCBCB"/>
        </a:lt2>
        <a:accent1>
          <a:srgbClr val="B2B2B2"/>
        </a:accent1>
        <a:accent2>
          <a:srgbClr val="868686"/>
        </a:accent2>
        <a:accent3>
          <a:srgbClr val="FFFFFF"/>
        </a:accent3>
        <a:accent4>
          <a:srgbClr val="000000"/>
        </a:accent4>
        <a:accent5>
          <a:srgbClr val="D5D5D5"/>
        </a:accent5>
        <a:accent6>
          <a:srgbClr val="797979"/>
        </a:accent6>
        <a:hlink>
          <a:srgbClr val="5F5F5F"/>
        </a:hlink>
        <a:folHlink>
          <a:srgbClr val="DDDDDD"/>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سمة6</Template>
  <TotalTime>1367</TotalTime>
  <Words>5545</Words>
  <Application>Microsoft Office PowerPoint</Application>
  <PresentationFormat>عرض على الشاشة (3:4)‏</PresentationFormat>
  <Paragraphs>521</Paragraphs>
  <Slides>122</Slides>
  <Notes>55</Notes>
  <HiddenSlides>0</HiddenSlides>
  <MMClips>0</MMClips>
  <ScaleCrop>false</ScaleCrop>
  <HeadingPairs>
    <vt:vector size="4" baseType="variant">
      <vt:variant>
        <vt:lpstr>سمة</vt:lpstr>
      </vt:variant>
      <vt:variant>
        <vt:i4>1</vt:i4>
      </vt:variant>
      <vt:variant>
        <vt:lpstr>عناوين الشرائح</vt:lpstr>
      </vt:variant>
      <vt:variant>
        <vt:i4>122</vt:i4>
      </vt:variant>
    </vt:vector>
  </HeadingPairs>
  <TitlesOfParts>
    <vt:vector size="123" baseType="lpstr">
      <vt:lpstr>سمة6</vt:lpstr>
      <vt:lpstr>Impression Materials for Removable &amp; Complete Dentures</vt:lpstr>
      <vt:lpstr>الشريحة 2</vt:lpstr>
      <vt:lpstr>Rigid Impression Materials</vt:lpstr>
      <vt:lpstr>Plaster of Paris </vt:lpstr>
      <vt:lpstr>Metallic Oxide Paste</vt:lpstr>
      <vt:lpstr>Metallic Oxide Paste</vt:lpstr>
      <vt:lpstr>Metallic Oxide Paste</vt:lpstr>
      <vt:lpstr>Metallic Oxide Paste Uses</vt:lpstr>
      <vt:lpstr>Metallic Oxide Paste</vt:lpstr>
      <vt:lpstr>Thermoplastic Impression Material</vt:lpstr>
      <vt:lpstr>Modeling plastic</vt:lpstr>
      <vt:lpstr>Modeling plastic Forms</vt:lpstr>
      <vt:lpstr>Modeling plastic </vt:lpstr>
      <vt:lpstr>Red brown  material in cake form</vt:lpstr>
      <vt:lpstr>Red, gray, green modeling plastics in stick form</vt:lpstr>
      <vt:lpstr>  Modeling Plastic (Compound)  </vt:lpstr>
      <vt:lpstr>Impression waxes and natural resins</vt:lpstr>
      <vt:lpstr>Impression waxes and natural resins</vt:lpstr>
      <vt:lpstr>Elastic materials</vt:lpstr>
      <vt:lpstr>Hydrocolloids </vt:lpstr>
      <vt:lpstr>Hydrocolloids</vt:lpstr>
      <vt:lpstr>Hydrocolloids</vt:lpstr>
      <vt:lpstr>Hydrocolloids</vt:lpstr>
      <vt:lpstr>Irreversible hydrocolloids (Alginate) *</vt:lpstr>
      <vt:lpstr>Advantages of Alginate</vt:lpstr>
      <vt:lpstr>Disadvantages of Alginate</vt:lpstr>
      <vt:lpstr>Disadvantages of Alginate</vt:lpstr>
      <vt:lpstr>Precautions to be Observed in the Handling of Hydrocolloid Impressions</vt:lpstr>
      <vt:lpstr>Mercaptan rubber – base impression materials (Polysulfide, Thiokol)</vt:lpstr>
      <vt:lpstr>Mercaptan rubber – base</vt:lpstr>
      <vt:lpstr>Mercaptan rubber – base</vt:lpstr>
      <vt:lpstr>Mercaptan rubber – base</vt:lpstr>
      <vt:lpstr>Mercaptan rubber – base</vt:lpstr>
      <vt:lpstr>Polyether impression materials</vt:lpstr>
      <vt:lpstr>الشريحة 35</vt:lpstr>
      <vt:lpstr>Polyether impression materials</vt:lpstr>
      <vt:lpstr>Polyether impression materials</vt:lpstr>
      <vt:lpstr>Polyether impression materials</vt:lpstr>
      <vt:lpstr>Polyether impression materials</vt:lpstr>
      <vt:lpstr>Silicone impression materials</vt:lpstr>
      <vt:lpstr>Condensation silicones  ( polysiloxanes )  </vt:lpstr>
      <vt:lpstr>Addition reaction silicones  ( polyvinyl siloxanes ) </vt:lpstr>
      <vt:lpstr>Addition reaction silicones  ( polyvinyl siloxanes ) </vt:lpstr>
      <vt:lpstr>Addition reaction silicones  ( polyvinyl siloxanes ) </vt:lpstr>
      <vt:lpstr>Addition reaction silicones</vt:lpstr>
      <vt:lpstr>الشريحة 46</vt:lpstr>
      <vt:lpstr>Step-by-step Procedure for Making Alginate Impression</vt:lpstr>
      <vt:lpstr>Tray Selection</vt:lpstr>
      <vt:lpstr>الشريحة 49</vt:lpstr>
      <vt:lpstr>الشريحة 50</vt:lpstr>
      <vt:lpstr>الشريحة 51</vt:lpstr>
      <vt:lpstr>الشريحة 52</vt:lpstr>
      <vt:lpstr>الشريحة 53</vt:lpstr>
      <vt:lpstr>الشريحة 54</vt:lpstr>
      <vt:lpstr>الشريحة 55</vt:lpstr>
      <vt:lpstr>الشريحة 56</vt:lpstr>
      <vt:lpstr>الشريحة 57</vt:lpstr>
      <vt:lpstr>الشريحة 58</vt:lpstr>
      <vt:lpstr>الشريحة 59</vt:lpstr>
      <vt:lpstr>Common Pitfalls and Solutions in Impression Making </vt:lpstr>
      <vt:lpstr>Common Pitfalls and Solutions in Impression Making</vt:lpstr>
      <vt:lpstr>Common Pitfalls and Solutions in Impression Making</vt:lpstr>
      <vt:lpstr>Common Pitfalls and Solutions in Impression Making</vt:lpstr>
      <vt:lpstr>Common Pitfalls and Solutions in Impression Making</vt:lpstr>
      <vt:lpstr>Common Pitfalls and Solutions in Impression Making</vt:lpstr>
      <vt:lpstr>Pouring a Model</vt:lpstr>
      <vt:lpstr>Trimming Casts</vt:lpstr>
      <vt:lpstr>Trimming Casts</vt:lpstr>
      <vt:lpstr>Possible Causes of an Inaccurate and/or a Weak Cast of a Dental Arch</vt:lpstr>
      <vt:lpstr>Possible Causes of an Inaccurate and/or a Weak Cast of a Dental Arch</vt:lpstr>
      <vt:lpstr>Possible Causes of an Inaccurate and/or a Weak Cast of a Dental Arch</vt:lpstr>
      <vt:lpstr>Individual Impression Trays for Making Alginate Secondary Impression</vt:lpstr>
      <vt:lpstr>الشريحة 73</vt:lpstr>
      <vt:lpstr>الشريحة 74</vt:lpstr>
      <vt:lpstr>الشريحة 75</vt:lpstr>
      <vt:lpstr>الشريحة 76</vt:lpstr>
      <vt:lpstr>الشريحة 77</vt:lpstr>
      <vt:lpstr>الشريحة 78</vt:lpstr>
      <vt:lpstr>الشريحة 79</vt:lpstr>
      <vt:lpstr>Impression Materials for the Partially Edentulous Arch</vt:lpstr>
      <vt:lpstr>Impression Materials for the Partially Edentulous Arch</vt:lpstr>
      <vt:lpstr>References</vt:lpstr>
      <vt:lpstr>What Happens if One-stage Anatomic Impression Tech. is  Made for Distal Extension RPD?</vt:lpstr>
      <vt:lpstr>What Types of Impression Techniques Should be Made for Distal Extension RPD?</vt:lpstr>
      <vt:lpstr>How could you make selective pressure "dynamic" impression technique?</vt:lpstr>
      <vt:lpstr>Impression Tech. for Distal Extension Bases (Mandibular)</vt:lpstr>
      <vt:lpstr>Altered Cast Technique</vt:lpstr>
      <vt:lpstr>Altered Cast Technique</vt:lpstr>
      <vt:lpstr>Altered Cast Impressions</vt:lpstr>
      <vt:lpstr>Purpose</vt:lpstr>
      <vt:lpstr>When Needed?</vt:lpstr>
      <vt:lpstr>الشريحة 92</vt:lpstr>
      <vt:lpstr>1. Well Fitting Framework </vt:lpstr>
      <vt:lpstr>2. Place relief over ridge</vt:lpstr>
      <vt:lpstr>3. Separator (Tinfoil substitute (Alcote) or model release agent) +Acrylic tray adaptation </vt:lpstr>
      <vt:lpstr>4. Check Seating</vt:lpstr>
      <vt:lpstr>5. Check Peripheries</vt:lpstr>
      <vt:lpstr>6. Border Mold</vt:lpstr>
      <vt:lpstr>7. Make Altered Cast Impression</vt:lpstr>
      <vt:lpstr>Altered Cast Impression Material</vt:lpstr>
      <vt:lpstr>No Pressure Over Gridwork</vt:lpstr>
      <vt:lpstr>8. Remove &amp; Inspect Impression</vt:lpstr>
      <vt:lpstr>9. Send to Laboratory</vt:lpstr>
      <vt:lpstr>Lab Steps</vt:lpstr>
      <vt:lpstr>Pour new ridge areas in different color stone </vt:lpstr>
      <vt:lpstr>Problems with the Altered Cast Technique</vt:lpstr>
      <vt:lpstr>Why is the altered cast method most commonly used for mandibular distal extension RPD not for maxillary? </vt:lpstr>
      <vt:lpstr>Why is the altered cast method seldom used in the maxillary arch? </vt:lpstr>
      <vt:lpstr>Record Base for Wax Setup</vt:lpstr>
      <vt:lpstr>Jaw Relation Records</vt:lpstr>
      <vt:lpstr>References</vt:lpstr>
      <vt:lpstr>Support for the Distal Extension Denture Base</vt:lpstr>
      <vt:lpstr>Factors Influencing Support of the Distal Extension Base</vt:lpstr>
      <vt:lpstr>Contour and Quality of the Residual Ridge (Mandibular)</vt:lpstr>
      <vt:lpstr>Contour and Quality of the Residual Ridge (Maxillary)</vt:lpstr>
      <vt:lpstr>Contour and Quality of the Residual Ridge</vt:lpstr>
      <vt:lpstr>Extent of Residual Ridge Coverage by the Denture Base</vt:lpstr>
      <vt:lpstr>Design of RPD Framework</vt:lpstr>
      <vt:lpstr>Total Occlusal Load Applied</vt:lpstr>
      <vt:lpstr>Total Occlusal Load Applied</vt:lpstr>
      <vt:lpstr>Type and Accuracy of the Impression Registration</vt:lpstr>
      <vt:lpstr>References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IMPRESSION MATERIALS AND PROCEDURES FOR REMOVABLE PARTIAL DENTURES</dc:title>
  <dc:creator>Dr.rola</dc:creator>
  <cp:lastModifiedBy>Dr.rola</cp:lastModifiedBy>
  <cp:revision>101</cp:revision>
  <dcterms:created xsi:type="dcterms:W3CDTF">2011-05-20T12:00:40Z</dcterms:created>
  <dcterms:modified xsi:type="dcterms:W3CDTF">2013-05-07T17:13:32Z</dcterms:modified>
</cp:coreProperties>
</file>