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3"/>
  </p:notesMasterIdLst>
  <p:sldIdLst>
    <p:sldId id="256" r:id="rId2"/>
    <p:sldId id="298" r:id="rId3"/>
    <p:sldId id="257" r:id="rId4"/>
    <p:sldId id="286" r:id="rId5"/>
    <p:sldId id="449" r:id="rId6"/>
    <p:sldId id="258" r:id="rId7"/>
    <p:sldId id="299" r:id="rId8"/>
    <p:sldId id="300" r:id="rId9"/>
    <p:sldId id="288" r:id="rId10"/>
    <p:sldId id="261" r:id="rId11"/>
    <p:sldId id="259" r:id="rId12"/>
    <p:sldId id="260" r:id="rId13"/>
    <p:sldId id="303" r:id="rId14"/>
    <p:sldId id="442" r:id="rId15"/>
    <p:sldId id="443" r:id="rId16"/>
    <p:sldId id="444" r:id="rId17"/>
    <p:sldId id="445" r:id="rId18"/>
    <p:sldId id="264" r:id="rId19"/>
    <p:sldId id="301" r:id="rId20"/>
    <p:sldId id="267" r:id="rId21"/>
    <p:sldId id="268" r:id="rId22"/>
    <p:sldId id="269" r:id="rId23"/>
    <p:sldId id="290" r:id="rId24"/>
    <p:sldId id="291" r:id="rId25"/>
    <p:sldId id="292" r:id="rId26"/>
    <p:sldId id="293" r:id="rId27"/>
    <p:sldId id="448" r:id="rId28"/>
    <p:sldId id="294" r:id="rId29"/>
    <p:sldId id="270" r:id="rId30"/>
    <p:sldId id="272" r:id="rId31"/>
    <p:sldId id="273" r:id="rId32"/>
    <p:sldId id="274" r:id="rId33"/>
    <p:sldId id="450" r:id="rId34"/>
    <p:sldId id="275" r:id="rId35"/>
    <p:sldId id="276" r:id="rId36"/>
    <p:sldId id="277" r:id="rId37"/>
    <p:sldId id="278" r:id="rId38"/>
    <p:sldId id="441" r:id="rId39"/>
    <p:sldId id="331" r:id="rId40"/>
    <p:sldId id="279" r:id="rId41"/>
    <p:sldId id="281" r:id="rId42"/>
    <p:sldId id="282" r:id="rId43"/>
    <p:sldId id="296" r:id="rId44"/>
    <p:sldId id="361" r:id="rId45"/>
    <p:sldId id="447" r:id="rId46"/>
    <p:sldId id="446" r:id="rId47"/>
    <p:sldId id="304" r:id="rId48"/>
    <p:sldId id="362" r:id="rId49"/>
    <p:sldId id="363" r:id="rId50"/>
    <p:sldId id="367" r:id="rId51"/>
    <p:sldId id="369" r:id="rId52"/>
    <p:sldId id="368" r:id="rId53"/>
    <p:sldId id="371" r:id="rId54"/>
    <p:sldId id="405" r:id="rId55"/>
    <p:sldId id="372" r:id="rId56"/>
    <p:sldId id="373" r:id="rId57"/>
    <p:sldId id="410" r:id="rId58"/>
    <p:sldId id="374" r:id="rId59"/>
    <p:sldId id="375" r:id="rId60"/>
    <p:sldId id="376" r:id="rId61"/>
    <p:sldId id="415" r:id="rId62"/>
    <p:sldId id="416" r:id="rId63"/>
    <p:sldId id="378" r:id="rId64"/>
    <p:sldId id="412" r:id="rId65"/>
    <p:sldId id="380" r:id="rId66"/>
    <p:sldId id="411" r:id="rId67"/>
    <p:sldId id="381" r:id="rId68"/>
    <p:sldId id="404" r:id="rId69"/>
    <p:sldId id="332" r:id="rId70"/>
    <p:sldId id="417" r:id="rId71"/>
    <p:sldId id="305" r:id="rId72"/>
    <p:sldId id="418" r:id="rId73"/>
    <p:sldId id="419" r:id="rId74"/>
    <p:sldId id="420" r:id="rId75"/>
    <p:sldId id="421" r:id="rId76"/>
    <p:sldId id="306" r:id="rId77"/>
    <p:sldId id="422" r:id="rId78"/>
    <p:sldId id="427" r:id="rId79"/>
    <p:sldId id="428" r:id="rId80"/>
    <p:sldId id="435" r:id="rId81"/>
    <p:sldId id="426" r:id="rId82"/>
    <p:sldId id="440" r:id="rId83"/>
    <p:sldId id="432" r:id="rId84"/>
    <p:sldId id="431" r:id="rId85"/>
    <p:sldId id="436" r:id="rId86"/>
    <p:sldId id="322" r:id="rId87"/>
    <p:sldId id="438" r:id="rId88"/>
    <p:sldId id="323" r:id="rId89"/>
    <p:sldId id="358" r:id="rId90"/>
    <p:sldId id="324" r:id="rId91"/>
    <p:sldId id="325"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8E4503-3E6F-4250-AF19-F443B7EBB2F1}" type="datetimeFigureOut">
              <a:rPr lang="en-US" smtClean="0"/>
              <a:pPr/>
              <a:t>12/14/2012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C2405-E796-4F00-82EC-AFC1158B8A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During placement and removal of the partial denture the retentive arm flexes over the height of contour and generates energy. At this point, the rigid reciprocal arm should contact the guiding plane and prevent orthodontic movement from taking place</a:t>
            </a:r>
          </a:p>
          <a:p>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Compensate for difference in movement of teeth and mucosa</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bwMode="auto">
          <a:xfrm>
            <a:off x="944123" y="4346369"/>
            <a:ext cx="5035319" cy="4132613"/>
          </a:xfrm>
          <a:prstGeom prst="rect">
            <a:avLst/>
          </a:prstGeom>
          <a:noFill/>
          <a:ln w="12700" cap="sq">
            <a:miter lim="800000"/>
            <a:headEnd type="none" w="sm" len="sm"/>
            <a:tailEnd type="none" w="sm" len="sm"/>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Less potential for food accumulation below the clasp compared to bar clasps</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55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buNone/>
            </a:pPr>
            <a:r>
              <a:rPr lang="en-US" dirty="0" smtClean="0"/>
              <a:t>*</a:t>
            </a:r>
            <a:r>
              <a:rPr lang="en-US" b="1" dirty="0" smtClean="0">
                <a:solidFill>
                  <a:srgbClr val="FFFF00"/>
                </a:solidFill>
              </a:rPr>
              <a:t>More tooth surface is covered </a:t>
            </a:r>
            <a:r>
              <a:rPr lang="en-US" dirty="0" smtClean="0"/>
              <a:t>than with a bar</a:t>
            </a:r>
            <a:r>
              <a:rPr lang="en-US" baseline="0" dirty="0" smtClean="0"/>
              <a:t> </a:t>
            </a:r>
            <a:r>
              <a:rPr lang="en-US" dirty="0" smtClean="0"/>
              <a:t>clasp arm because of its </a:t>
            </a:r>
            <a:r>
              <a:rPr lang="en-US" dirty="0" err="1" smtClean="0"/>
              <a:t>occlusal</a:t>
            </a:r>
            <a:r>
              <a:rPr lang="en-US" dirty="0" smtClean="0"/>
              <a:t> origin. </a:t>
            </a:r>
          </a:p>
          <a:p>
            <a:pPr>
              <a:buNone/>
            </a:pPr>
            <a:r>
              <a:rPr lang="en-US" dirty="0" smtClean="0"/>
              <a:t>In the </a:t>
            </a:r>
            <a:r>
              <a:rPr lang="en-US" dirty="0" err="1" smtClean="0"/>
              <a:t>mandibular</a:t>
            </a:r>
            <a:r>
              <a:rPr lang="en-US" dirty="0" smtClean="0"/>
              <a:t> arch,</a:t>
            </a:r>
            <a:r>
              <a:rPr lang="en-US" baseline="0" dirty="0" smtClean="0"/>
              <a:t> </a:t>
            </a:r>
            <a:r>
              <a:rPr lang="en-US" b="1" dirty="0" smtClean="0">
                <a:solidFill>
                  <a:srgbClr val="FFFF00"/>
                </a:solidFill>
              </a:rPr>
              <a:t>more metal may be displayed</a:t>
            </a:r>
            <a:r>
              <a:rPr lang="en-US" b="1" baseline="0" dirty="0" smtClean="0">
                <a:solidFill>
                  <a:srgbClr val="FFFF00"/>
                </a:solidFill>
              </a:rPr>
              <a:t> </a:t>
            </a:r>
            <a:r>
              <a:rPr lang="en-US" dirty="0" smtClean="0"/>
              <a:t>than with the bar clasp arm.</a:t>
            </a:r>
          </a:p>
          <a:p>
            <a:pPr>
              <a:buNone/>
            </a:pPr>
            <a:r>
              <a:rPr lang="en-US" dirty="0" smtClean="0"/>
              <a:t>#particularly the </a:t>
            </a:r>
            <a:r>
              <a:rPr lang="en-US" dirty="0" err="1" smtClean="0"/>
              <a:t>buccal</a:t>
            </a:r>
            <a:r>
              <a:rPr lang="en-US" baseline="0" dirty="0" smtClean="0"/>
              <a:t> </a:t>
            </a:r>
            <a:r>
              <a:rPr lang="en-US" dirty="0" smtClean="0"/>
              <a:t>surface of </a:t>
            </a:r>
            <a:r>
              <a:rPr lang="en-US" dirty="0" err="1" smtClean="0"/>
              <a:t>mandibular</a:t>
            </a:r>
            <a:r>
              <a:rPr lang="en-US" dirty="0" smtClean="0"/>
              <a:t> teeth and the lingual</a:t>
            </a:r>
            <a:r>
              <a:rPr lang="en-US" baseline="0" dirty="0" smtClean="0"/>
              <a:t> </a:t>
            </a:r>
            <a:r>
              <a:rPr lang="en-US" dirty="0" smtClean="0"/>
              <a:t>surfaces of maxillary teeth.</a:t>
            </a:r>
          </a:p>
          <a:p>
            <a:r>
              <a:rPr lang="en-US" sz="1200" b="1" dirty="0" smtClean="0"/>
              <a:t>¶</a:t>
            </a:r>
            <a:r>
              <a:rPr lang="en-US" dirty="0" smtClean="0"/>
              <a:t> As with all cast clasps, its half-round form prevents</a:t>
            </a:r>
            <a:r>
              <a:rPr lang="en-US" baseline="0" dirty="0" smtClean="0"/>
              <a:t> </a:t>
            </a:r>
            <a:r>
              <a:rPr lang="en-US" b="1" dirty="0" smtClean="0">
                <a:solidFill>
                  <a:srgbClr val="FFFF00"/>
                </a:solidFill>
              </a:rPr>
              <a:t>adjustment </a:t>
            </a:r>
            <a:r>
              <a:rPr lang="en-US" dirty="0" smtClean="0"/>
              <a:t>to increase or decrease retention. Adjustments in the retention afforded by a cast clasp arm should be made by moving a clasp terminal </a:t>
            </a:r>
            <a:r>
              <a:rPr lang="en-US" dirty="0" err="1" smtClean="0"/>
              <a:t>cervically</a:t>
            </a:r>
            <a:r>
              <a:rPr lang="en-US" dirty="0" smtClean="0"/>
              <a:t> into the angle of cervical convergence or </a:t>
            </a:r>
            <a:r>
              <a:rPr lang="en-US" dirty="0" err="1" smtClean="0"/>
              <a:t>occlusally</a:t>
            </a:r>
            <a:r>
              <a:rPr lang="en-US" dirty="0" smtClean="0"/>
              <a:t> into a lesser area of undercut</a:t>
            </a:r>
          </a:p>
          <a:p>
            <a:r>
              <a:rPr lang="en-US" b="1" dirty="0" smtClean="0">
                <a:solidFill>
                  <a:srgbClr val="FFFF00"/>
                </a:solidFill>
              </a:rPr>
              <a:t>Therefore, true adjustment is</a:t>
            </a:r>
            <a:r>
              <a:rPr lang="en-US" b="1" baseline="0" dirty="0" smtClean="0">
                <a:solidFill>
                  <a:srgbClr val="FFFF00"/>
                </a:solidFill>
              </a:rPr>
              <a:t> </a:t>
            </a:r>
            <a:r>
              <a:rPr lang="en-US" b="1" dirty="0" smtClean="0">
                <a:solidFill>
                  <a:srgbClr val="FFFF00"/>
                </a:solidFill>
              </a:rPr>
              <a:t> impossible with most cast clasps.</a:t>
            </a:r>
          </a:p>
          <a:p>
            <a:pPr>
              <a:buNone/>
            </a:pPr>
            <a:endParaRPr lang="en-US" dirty="0" smtClean="0"/>
          </a:p>
          <a:p>
            <a:pPr>
              <a:buNone/>
            </a:pPr>
            <a:endParaRPr lang="en-US" dirty="0" smtClean="0"/>
          </a:p>
          <a:p>
            <a:pPr>
              <a:buNone/>
            </a:pPr>
            <a:endParaRPr lang="en-US" dirty="0" smtClean="0"/>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solidFill>
                  <a:srgbClr val="FF0000"/>
                </a:solidFill>
              </a:rPr>
              <a:t>straight arm configuration</a:t>
            </a:r>
            <a:r>
              <a:rPr lang="en-US" b="1" baseline="0" dirty="0" smtClean="0">
                <a:solidFill>
                  <a:srgbClr val="FF0000"/>
                </a:solidFill>
              </a:rPr>
              <a:t> </a:t>
            </a:r>
            <a:r>
              <a:rPr lang="en-US" b="1" dirty="0" smtClean="0">
                <a:solidFill>
                  <a:srgbClr val="FF0000"/>
                </a:solidFill>
              </a:rPr>
              <a:t>provides  poor approach to </a:t>
            </a:r>
            <a:r>
              <a:rPr lang="en-US" b="1" baseline="0" dirty="0" smtClean="0">
                <a:solidFill>
                  <a:srgbClr val="FF0000"/>
                </a:solidFill>
              </a:rPr>
              <a:t> </a:t>
            </a:r>
            <a:r>
              <a:rPr lang="en-US" b="1" dirty="0" smtClean="0">
                <a:solidFill>
                  <a:srgbClr val="FF0000"/>
                </a:solidFill>
              </a:rPr>
              <a:t>retentive  area and is less </a:t>
            </a:r>
            <a:r>
              <a:rPr lang="en-US" b="1" baseline="0" dirty="0" smtClean="0">
                <a:solidFill>
                  <a:srgbClr val="FF0000"/>
                </a:solidFill>
              </a:rPr>
              <a:t> </a:t>
            </a:r>
            <a:r>
              <a:rPr lang="en-US" b="1" dirty="0" smtClean="0">
                <a:solidFill>
                  <a:srgbClr val="FF0000"/>
                </a:solidFill>
              </a:rPr>
              <a:t>resistant to </a:t>
            </a:r>
          </a:p>
          <a:p>
            <a:r>
              <a:rPr lang="en-US" b="1" dirty="0" smtClean="0">
                <a:solidFill>
                  <a:srgbClr val="FF0000"/>
                </a:solidFill>
              </a:rPr>
              <a:t>dislodging force</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The ring-type clasp</a:t>
            </a:r>
            <a:r>
              <a:rPr lang="en-US" baseline="0" dirty="0" smtClean="0"/>
              <a:t> </a:t>
            </a:r>
            <a:r>
              <a:rPr lang="en-US" dirty="0" smtClean="0"/>
              <a:t>should always be used with a supporting strut on the </a:t>
            </a:r>
            <a:r>
              <a:rPr lang="en-US" dirty="0" err="1" smtClean="0"/>
              <a:t>nonretentive</a:t>
            </a:r>
            <a:r>
              <a:rPr lang="en-US" dirty="0" smtClean="0"/>
              <a:t> side, with or without an auxiliary </a:t>
            </a:r>
            <a:r>
              <a:rPr lang="en-US" dirty="0" err="1" smtClean="0"/>
              <a:t>occlusal</a:t>
            </a:r>
            <a:r>
              <a:rPr lang="en-US" dirty="0" smtClean="0"/>
              <a:t> rest on the opposite marginal ridge</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could use a ring clasp or a bar clasp instead.</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65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t>Since wrought-wire clasps can be placed into greater undercuts </a:t>
            </a:r>
            <a:r>
              <a:rPr lang="en-US" dirty="0" smtClean="0"/>
              <a:t>(0.02") than cast clasps (0.01") they can be placed lower on teeth, allowing better esthetics in some cases. </a:t>
            </a:r>
            <a:r>
              <a:rPr lang="en-US" dirty="0" err="1" smtClean="0"/>
              <a:t>Infrabulge</a:t>
            </a:r>
            <a:r>
              <a:rPr lang="en-US" dirty="0" smtClean="0"/>
              <a:t> clasps are also less visible.</a:t>
            </a:r>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450850" indent="-450850">
              <a:defRPr/>
            </a:pPr>
            <a:r>
              <a:rPr lang="en-US" dirty="0" smtClean="0"/>
              <a:t>I - bar most common</a:t>
            </a:r>
          </a:p>
          <a:p>
            <a:pPr marL="450850" indent="-450850">
              <a:defRPr/>
            </a:pPr>
            <a:r>
              <a:rPr lang="en-US" dirty="0" smtClean="0"/>
              <a:t>S - bar used to avoid large soft tissue undercut</a:t>
            </a:r>
          </a:p>
          <a:p>
            <a:pPr marL="450850" indent="-450850">
              <a:defRPr/>
            </a:pPr>
            <a:r>
              <a:rPr lang="en-US" dirty="0" smtClean="0"/>
              <a:t>"Y", "T", "L", and "U" less useful</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78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519113" indent="-519113">
              <a:defRPr/>
            </a:pPr>
            <a:r>
              <a:rPr lang="en-US" sz="3100" dirty="0" err="1" smtClean="0"/>
              <a:t>Distobuccal</a:t>
            </a:r>
            <a:r>
              <a:rPr lang="en-US" sz="3100" dirty="0" smtClean="0"/>
              <a:t> undercut not useful (</a:t>
            </a:r>
            <a:r>
              <a:rPr lang="en-US" sz="2700" dirty="0" smtClean="0"/>
              <a:t>less than 180°)</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bar clasp arm has been classified by the shape of the retentive terminal. Thus it has been identified as a T, modified T, I, S, or Y.</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19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Requires </a:t>
            </a:r>
            <a:r>
              <a:rPr lang="en-US" dirty="0" smtClean="0">
                <a:solidFill>
                  <a:schemeClr val="hlink"/>
                </a:solidFill>
              </a:rPr>
              <a:t>4 mm </a:t>
            </a:r>
            <a:r>
              <a:rPr lang="en-US" dirty="0" smtClean="0"/>
              <a:t>from free gingival margin - 3 mm for clearance, 1mm for thickness of arm</a:t>
            </a:r>
            <a:endParaRPr lang="en-US" sz="3200" dirty="0" smtClean="0"/>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80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used when you can’t use bar clasp in vestibule and desirable undercut is located in gingival third of tooth away from extension base area</a:t>
            </a:r>
            <a:r>
              <a:rPr lang="en-US" baseline="0" dirty="0" smtClean="0"/>
              <a:t> (</a:t>
            </a:r>
            <a:r>
              <a:rPr lang="en-US" dirty="0" err="1" smtClean="0"/>
              <a:t>mesiobuccal</a:t>
            </a:r>
            <a:r>
              <a:rPr lang="en-US" dirty="0" smtClean="0"/>
              <a:t>)</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84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Angle of cervical convergence on two teeth presenting dissimilar contours. Greater angle of cervical convergence on tooth A necessitates placement of clasp terminus, X, nearer the height of contour than when lesser angle </a:t>
            </a:r>
            <a:r>
              <a:rPr lang="en-US" sz="1200" kern="1200" baseline="0" dirty="0" err="1" smtClean="0">
                <a:solidFill>
                  <a:schemeClr val="tx1"/>
                </a:solidFill>
                <a:latin typeface="+mn-lt"/>
                <a:ea typeface="+mn-ea"/>
                <a:cs typeface="+mn-cs"/>
              </a:rPr>
              <a:t>exists,as</a:t>
            </a:r>
            <a:r>
              <a:rPr lang="en-US" sz="1200" kern="1200" baseline="0" dirty="0" smtClean="0">
                <a:solidFill>
                  <a:schemeClr val="tx1"/>
                </a:solidFill>
                <a:latin typeface="+mn-lt"/>
                <a:ea typeface="+mn-ea"/>
                <a:cs typeface="+mn-cs"/>
              </a:rPr>
              <a:t> in B. It is apparent that uniform clasp retention depends on depth (amount) of tooth undercut rather than on distance below the height of contour at which clasp terminus is placed.</a:t>
            </a:r>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its taper is absolutely uniform, the average diameter will be at a point midway between its origin and its terminal end.</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location of the undercut is perhaps the single most important factor in selecting a clasp for use with distal extension partial dentures.</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disadvantage of a cast gold partial denture is that its bulk must be increased to obtain the needed rigidity at the expense of added weight and increased cost. </a:t>
            </a:r>
            <a:endParaRPr lang="en-US" smtClean="0"/>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b="1" dirty="0" smtClean="0">
                <a:solidFill>
                  <a:srgbClr val="FF0000"/>
                </a:solidFill>
              </a:rPr>
              <a:t>Purposes of Encirclement:</a:t>
            </a:r>
          </a:p>
          <a:p>
            <a:r>
              <a:rPr lang="en-US" dirty="0" smtClean="0"/>
              <a:t>it ensures the stability of the tooth position because of the restraint from encirclement</a:t>
            </a:r>
          </a:p>
          <a:p>
            <a:r>
              <a:rPr lang="en-US" dirty="0" smtClean="0"/>
              <a:t>it ensures stability of the clasp assembly because of the controlled position of the clasp in three dimensions</a:t>
            </a:r>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Stabilizing and reciprocal components must be rigidly connected bilaterally (cross-arch) to realize reciprocation of the retentive elements</a:t>
            </a:r>
          </a:p>
          <a:p>
            <a:endParaRPr lang="en-US" dirty="0"/>
          </a:p>
        </p:txBody>
      </p:sp>
      <p:sp>
        <p:nvSpPr>
          <p:cNvPr id="4" name="عنصر نائب لرقم الشريحة 3"/>
          <p:cNvSpPr>
            <a:spLocks noGrp="1"/>
          </p:cNvSpPr>
          <p:nvPr>
            <p:ph type="sldNum" sz="quarter" idx="10"/>
          </p:nvPr>
        </p:nvSpPr>
        <p:spPr/>
        <p:txBody>
          <a:bodyPr/>
          <a:lstStyle/>
          <a:p>
            <a:fld id="{B6EC2405-E796-4F00-82EC-AFC1158B8ADE}"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bwMode="auto">
          <a:xfrm>
            <a:off x="944123" y="4346369"/>
            <a:ext cx="5035319" cy="4132613"/>
          </a:xfrm>
          <a:prstGeom prst="rect">
            <a:avLst/>
          </a:prstGeom>
          <a:noFill/>
          <a:ln w="12700" cap="sq">
            <a:miter lim="800000"/>
            <a:headEnd type="none" w="sm" len="sm"/>
            <a:tailEnd type="none" w="sm" len="sm"/>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terminal end of the retentive arm is optimally placed in the gingival third of the crown</a:t>
            </a:r>
            <a:endParaRPr lang="en-US" sz="1400"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12/14/2012</a:t>
            </a:fld>
            <a:endParaRPr lang="en-US" sz="2000" dirty="0">
              <a:solidFill>
                <a:srgbClr val="FFFFFF"/>
              </a:solidFill>
            </a:endParaRPr>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3A271A1-F6D6-438B-A432-4747EE7ECD40}" type="datetimeFigureOut">
              <a:rPr lang="en-US" smtClean="0"/>
              <a:pPr/>
              <a:t>12/14/2012</a:t>
            </a:fld>
            <a:endParaRPr lang="en-US"/>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23A271A1-F6D6-438B-A432-4747EE7ECD40}" type="datetimeFigureOut">
              <a:rPr lang="en-US" smtClean="0"/>
              <a:pPr/>
              <a:t>12/14/2012</a:t>
            </a:fld>
            <a:endParaRPr lang="en-US" dirty="0"/>
          </a:p>
        </p:txBody>
      </p:sp>
      <p:sp>
        <p:nvSpPr>
          <p:cNvPr id="5" name="عنصر نائب للتذييل 4"/>
          <p:cNvSpPr>
            <a:spLocks noGrp="1"/>
          </p:cNvSpPr>
          <p:nvPr>
            <p:ph type="ftr" sz="quarter" idx="11"/>
          </p:nvPr>
        </p:nvSpPr>
        <p:spPr>
          <a:xfrm>
            <a:off x="457201" y="6248207"/>
            <a:ext cx="5573483" cy="365125"/>
          </a:xfrm>
        </p:spPr>
        <p:txBody>
          <a:bodyPr/>
          <a:lstStyle/>
          <a:p>
            <a:endParaRPr kumimoji="0" lang="en-US" dirty="0"/>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23A271A1-F6D6-438B-A432-4747EE7ECD40}" type="datetimeFigureOut">
              <a:rPr lang="en-US" smtClean="0"/>
              <a:pPr/>
              <a:t>12/14/2012</a:t>
            </a:fld>
            <a:endParaRPr lang="en-US" dirty="0"/>
          </a:p>
        </p:txBody>
      </p:sp>
      <p:sp>
        <p:nvSpPr>
          <p:cNvPr id="5" name="عنصر نائب للتذييل 4"/>
          <p:cNvSpPr>
            <a:spLocks noGrp="1"/>
          </p:cNvSpPr>
          <p:nvPr>
            <p:ph type="ftr" sz="quarter" idx="11"/>
          </p:nvPr>
        </p:nvSpPr>
        <p:spPr/>
        <p:txBody>
          <a:bodyPr/>
          <a:lstStyle/>
          <a:p>
            <a:endParaRPr kumimoji="0" lang="en-US"/>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23A271A1-F6D6-438B-A432-4747EE7ECD40}" type="datetimeFigureOut">
              <a:rPr lang="en-US" smtClean="0"/>
              <a:pPr/>
              <a:t>12/14/2012</a:t>
            </a:fld>
            <a:endParaRPr lang="en-US"/>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عنصر نائب للتذييل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23A271A1-F6D6-438B-A432-4747EE7ECD40}" type="datetimeFigureOut">
              <a:rPr lang="en-US" smtClean="0"/>
              <a:pPr/>
              <a:t>12/14/2012</a:t>
            </a:fld>
            <a:endParaRPr lang="en-US"/>
          </a:p>
        </p:txBody>
      </p:sp>
      <p:sp>
        <p:nvSpPr>
          <p:cNvPr id="10" name="عنصر نائب لرقم الشريحة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عنصر نائب للتذييل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23A271A1-F6D6-438B-A432-4747EE7ECD40}" type="datetimeFigureOut">
              <a:rPr lang="en-US" smtClean="0"/>
              <a:pPr/>
              <a:t>12/14/2012</a:t>
            </a:fld>
            <a:endParaRPr lang="en-US"/>
          </a:p>
        </p:txBody>
      </p:sp>
      <p:sp>
        <p:nvSpPr>
          <p:cNvPr id="12" name="عنصر نائب لرقم الشريحة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عنصر نائب للتذييل 13"/>
          <p:cNvSpPr>
            <a:spLocks noGrp="1"/>
          </p:cNvSpPr>
          <p:nvPr>
            <p:ph type="ftr" sz="quarter" idx="17"/>
          </p:nvPr>
        </p:nvSpPr>
        <p:spPr/>
        <p:txBody>
          <a:bodyPr rtlCol="0"/>
          <a:lstStyle/>
          <a:p>
            <a:endParaRPr kumimoji="0" lang="en-US"/>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3A271A1-F6D6-438B-A432-4747EE7ECD40}" type="datetimeFigureOut">
              <a:rPr lang="en-US" smtClean="0"/>
              <a:pPr/>
              <a:t>12/14/2012</a:t>
            </a:fld>
            <a:endParaRPr lang="en-US"/>
          </a:p>
        </p:txBody>
      </p:sp>
      <p:sp>
        <p:nvSpPr>
          <p:cNvPr id="4" name="عنصر نائب للتذييل 3"/>
          <p:cNvSpPr>
            <a:spLocks noGrp="1"/>
          </p:cNvSpPr>
          <p:nvPr>
            <p:ph type="ftr" sz="quarter" idx="11"/>
          </p:nvPr>
        </p:nvSpPr>
        <p:spPr/>
        <p:txBody>
          <a:bodyPr/>
          <a:lstStyle/>
          <a:p>
            <a:endParaRPr kumimoji="0" lang="en-US"/>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3A271A1-F6D6-438B-A432-4747EE7ECD40}" type="datetimeFigureOut">
              <a:rPr lang="en-US" smtClean="0"/>
              <a:pPr/>
              <a:t>12/14/2012</a:t>
            </a:fld>
            <a:endParaRPr lang="en-US"/>
          </a:p>
        </p:txBody>
      </p:sp>
      <p:sp>
        <p:nvSpPr>
          <p:cNvPr id="3" name="عنصر نائب للتذييل 2"/>
          <p:cNvSpPr>
            <a:spLocks noGrp="1"/>
          </p:cNvSpPr>
          <p:nvPr>
            <p:ph type="ftr" sz="quarter" idx="11"/>
          </p:nvPr>
        </p:nvSpPr>
        <p:spPr/>
        <p:txBody>
          <a:bodyPr/>
          <a:lstStyle/>
          <a:p>
            <a:endParaRPr kumimoji="0" lang="en-US" dirty="0"/>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23A271A1-F6D6-438B-A432-4747EE7ECD40}" type="datetimeFigureOut">
              <a:rPr lang="en-US" smtClean="0"/>
              <a:pPr/>
              <a:t>12/14/2012</a:t>
            </a:fld>
            <a:endParaRPr lang="en-US"/>
          </a:p>
        </p:txBody>
      </p:sp>
      <p:sp>
        <p:nvSpPr>
          <p:cNvPr id="6" name="عنصر نائب للتذييل 5"/>
          <p:cNvSpPr>
            <a:spLocks noGrp="1"/>
          </p:cNvSpPr>
          <p:nvPr>
            <p:ph type="ftr" sz="quarter" idx="11"/>
          </p:nvPr>
        </p:nvSpPr>
        <p:spPr/>
        <p:txBody>
          <a:bodyPr/>
          <a:lstStyle/>
          <a:p>
            <a:endParaRPr kumimoji="0" lang="en-US"/>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عنصر نائب للتاريخ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12/14/2012</a:t>
            </a:fld>
            <a:endParaRPr lang="en-US"/>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kumimoji="0" lang="en-US" dirty="0"/>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12/14/2012</a:t>
            </a:fld>
            <a:endParaRPr lang="en-US" sz="1400" dirty="0">
              <a:solidFill>
                <a:schemeClr val="tx2"/>
              </a:solidFill>
            </a:endParaRPr>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229600" cy="1828800"/>
          </a:xfrm>
        </p:spPr>
        <p:txBody>
          <a:bodyPr/>
          <a:lstStyle/>
          <a:p>
            <a:r>
              <a:rPr lang="en-US" sz="7200" dirty="0" smtClean="0"/>
              <a:t>Direct Retainers</a:t>
            </a:r>
            <a:endParaRPr lang="en-US" sz="7200" dirty="0"/>
          </a:p>
        </p:txBody>
      </p:sp>
      <p:sp>
        <p:nvSpPr>
          <p:cNvPr id="3" name="Subtitle 2"/>
          <p:cNvSpPr>
            <a:spLocks noGrp="1"/>
          </p:cNvSpPr>
          <p:nvPr>
            <p:ph type="subTitle" idx="1"/>
          </p:nvPr>
        </p:nvSpPr>
        <p:spPr>
          <a:xfrm>
            <a:off x="3048000" y="5486400"/>
            <a:ext cx="8382000" cy="1752600"/>
          </a:xfrm>
        </p:spPr>
        <p:txBody>
          <a:bodyPr>
            <a:normAutofit/>
          </a:bodyPr>
          <a:lstStyle/>
          <a:p>
            <a:r>
              <a:rPr lang="en-US" sz="2000" b="1" i="1" dirty="0" err="1" smtClean="0">
                <a:solidFill>
                  <a:schemeClr val="bg1">
                    <a:lumMod val="85000"/>
                    <a:lumOff val="15000"/>
                  </a:schemeClr>
                </a:solidFill>
                <a:latin typeface="Palatino Linotype" pitchFamily="18" charset="0"/>
                <a:cs typeface="Tahoma" pitchFamily="34" charset="0"/>
              </a:rPr>
              <a:t>Rola</a:t>
            </a:r>
            <a:r>
              <a:rPr lang="en-US" sz="2000" b="1" i="1" dirty="0" smtClean="0">
                <a:solidFill>
                  <a:schemeClr val="bg1">
                    <a:lumMod val="85000"/>
                    <a:lumOff val="15000"/>
                  </a:schemeClr>
                </a:solidFill>
                <a:latin typeface="Palatino Linotype" pitchFamily="18" charset="0"/>
                <a:cs typeface="Tahoma" pitchFamily="34" charset="0"/>
              </a:rPr>
              <a:t> M. </a:t>
            </a:r>
            <a:r>
              <a:rPr lang="en-US" sz="2000" b="1" i="1" dirty="0" err="1" smtClean="0">
                <a:solidFill>
                  <a:schemeClr val="bg1">
                    <a:lumMod val="85000"/>
                    <a:lumOff val="15000"/>
                  </a:schemeClr>
                </a:solidFill>
                <a:latin typeface="Palatino Linotype" pitchFamily="18" charset="0"/>
                <a:cs typeface="Tahoma" pitchFamily="34" charset="0"/>
              </a:rPr>
              <a:t>Shadid</a:t>
            </a:r>
            <a:r>
              <a:rPr lang="en-US" sz="2000" b="1" i="1" dirty="0" smtClean="0">
                <a:solidFill>
                  <a:schemeClr val="bg1">
                    <a:lumMod val="85000"/>
                    <a:lumOff val="15000"/>
                  </a:schemeClr>
                </a:solidFill>
                <a:latin typeface="Palatino Linotype" pitchFamily="18" charset="0"/>
                <a:cs typeface="Tahoma" pitchFamily="34" charset="0"/>
              </a:rPr>
              <a:t>, BDS, </a:t>
            </a:r>
            <a:r>
              <a:rPr lang="en-US" sz="2000" b="1" i="1" dirty="0" err="1" smtClean="0">
                <a:solidFill>
                  <a:schemeClr val="bg1">
                    <a:lumMod val="85000"/>
                    <a:lumOff val="15000"/>
                  </a:schemeClr>
                </a:solidFill>
                <a:latin typeface="Palatino Linotype" pitchFamily="18" charset="0"/>
                <a:cs typeface="Tahoma" pitchFamily="34" charset="0"/>
              </a:rPr>
              <a:t>MSc</a:t>
            </a:r>
            <a:r>
              <a:rPr lang="en-US" sz="2000" b="1" i="1" dirty="0" smtClean="0">
                <a:solidFill>
                  <a:schemeClr val="bg1">
                    <a:lumMod val="85000"/>
                    <a:lumOff val="15000"/>
                  </a:schemeClr>
                </a:solidFill>
                <a:latin typeface="Palatino Linotype" pitchFamily="18" charset="0"/>
                <a:cs typeface="Tahoma" pitchFamily="34" charset="0"/>
              </a:rPr>
              <a:t> </a:t>
            </a:r>
            <a:endParaRPr lang="en-US" sz="2000" dirty="0">
              <a:solidFill>
                <a:schemeClr val="bg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a:xfrm>
            <a:off x="0" y="1600200"/>
            <a:ext cx="4495800" cy="4525963"/>
          </a:xfrm>
        </p:spPr>
        <p:txBody>
          <a:bodyPr/>
          <a:lstStyle/>
          <a:p>
            <a:r>
              <a:rPr lang="en-US" dirty="0" smtClean="0"/>
              <a:t>The term </a:t>
            </a:r>
            <a:r>
              <a:rPr lang="en-US" sz="3600" b="1" dirty="0" smtClean="0"/>
              <a:t>height of contour </a:t>
            </a:r>
            <a:r>
              <a:rPr lang="en-US" dirty="0" smtClean="0"/>
              <a:t>is</a:t>
            </a:r>
            <a:r>
              <a:rPr lang="en-US" b="1" dirty="0" smtClean="0"/>
              <a:t> </a:t>
            </a:r>
            <a:r>
              <a:rPr lang="en-US" dirty="0" smtClean="0"/>
              <a:t>defined as a line encircling a tooth, designating its greatest circumference at a selected position determined by a dental surveyor. </a:t>
            </a:r>
          </a:p>
          <a:p>
            <a:endParaRPr lang="en-US"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267200" y="1676400"/>
            <a:ext cx="4876800" cy="305639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term </a:t>
            </a:r>
            <a:r>
              <a:rPr lang="en-US" sz="3800" b="1" dirty="0" smtClean="0"/>
              <a:t>undercut</a:t>
            </a:r>
            <a:r>
              <a:rPr lang="en-US" b="1" dirty="0" smtClean="0"/>
              <a:t>, </a:t>
            </a:r>
            <a:r>
              <a:rPr lang="en-US" dirty="0" smtClean="0"/>
              <a:t>when used in reference to an abutment tooth, is that portion of a tooth that lies between the height of contour and the </a:t>
            </a:r>
            <a:r>
              <a:rPr lang="en-US" dirty="0" err="1" smtClean="0"/>
              <a:t>gingiva</a:t>
            </a:r>
            <a:r>
              <a:rPr lang="en-US" dirty="0" smtClean="0"/>
              <a:t>; </a:t>
            </a:r>
          </a:p>
          <a:p>
            <a:r>
              <a:rPr lang="en-US" dirty="0" smtClean="0"/>
              <a:t>when it is used in reference to other oral structures, undercut means the contour or cross section of a residual ridge or dental arch that would prevent the placement of a denture. </a:t>
            </a:r>
          </a:p>
        </p:txBody>
      </p:sp>
      <p:pic>
        <p:nvPicPr>
          <p:cNvPr id="6" name="Picture 2"/>
          <p:cNvPicPr>
            <a:picLocks noGrp="1" noChangeAspect="1" noChangeArrowheads="1"/>
          </p:cNvPicPr>
          <p:nvPr>
            <p:ph sz="quarter" idx="2"/>
          </p:nvPr>
        </p:nvPicPr>
        <p:blipFill>
          <a:blip r:embed="rId2" cstate="print"/>
          <a:srcRect r="42373"/>
          <a:stretch>
            <a:fillRect/>
          </a:stretch>
        </p:blipFill>
        <p:spPr bwMode="auto">
          <a:xfrm>
            <a:off x="5105400" y="1676400"/>
            <a:ext cx="3505200" cy="32821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a:t>
            </a:r>
            <a:r>
              <a:rPr lang="en-US" sz="3200" b="1" dirty="0" smtClean="0"/>
              <a:t>angle of cervical convergence </a:t>
            </a:r>
            <a:r>
              <a:rPr lang="en-US" dirty="0" smtClean="0"/>
              <a:t>is an angle viewed between a vertical rod contacting an abutment tooth and the axial surface of the abutment cervical to the height of contour.</a:t>
            </a:r>
          </a:p>
          <a:p>
            <a:pPr>
              <a:buNone/>
            </a:pPr>
            <a:endParaRPr lang="en-US" dirty="0"/>
          </a:p>
        </p:txBody>
      </p:sp>
      <p:pic>
        <p:nvPicPr>
          <p:cNvPr id="1026" name="Picture 2"/>
          <p:cNvPicPr>
            <a:picLocks noGrp="1" noChangeAspect="1" noChangeArrowheads="1"/>
          </p:cNvPicPr>
          <p:nvPr>
            <p:ph sz="quarter" idx="2"/>
          </p:nvPr>
        </p:nvPicPr>
        <p:blipFill>
          <a:blip r:embed="rId2" cstate="print"/>
          <a:srcRect r="42373"/>
          <a:stretch>
            <a:fillRect/>
          </a:stretch>
        </p:blipFill>
        <p:spPr bwMode="auto">
          <a:xfrm>
            <a:off x="5334000" y="1905000"/>
            <a:ext cx="3124200" cy="2590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rmAutofit/>
          </a:bodyPr>
          <a:lstStyle/>
          <a:p>
            <a:r>
              <a:rPr lang="en-US" b="1" dirty="0" smtClean="0">
                <a:solidFill>
                  <a:srgbClr val="FF0000"/>
                </a:solidFill>
              </a:rPr>
              <a:t>Components of Clasp Assembly</a:t>
            </a:r>
            <a:endParaRPr lang="en-US" b="1" dirty="0">
              <a:solidFill>
                <a:srgbClr val="FF0000"/>
              </a:solidFill>
            </a:endParaRPr>
          </a:p>
        </p:txBody>
      </p:sp>
      <p:sp>
        <p:nvSpPr>
          <p:cNvPr id="3" name="Content Placeholder 2"/>
          <p:cNvSpPr>
            <a:spLocks noGrp="1"/>
          </p:cNvSpPr>
          <p:nvPr>
            <p:ph sz="quarter" idx="1"/>
          </p:nvPr>
        </p:nvSpPr>
        <p:spPr>
          <a:xfrm>
            <a:off x="457200" y="1447800"/>
            <a:ext cx="4495800" cy="5638800"/>
          </a:xfrm>
        </p:spPr>
        <p:txBody>
          <a:bodyPr>
            <a:normAutofit fontScale="77500" lnSpcReduction="20000"/>
          </a:bodyPr>
          <a:lstStyle/>
          <a:p>
            <a:pPr>
              <a:buNone/>
            </a:pPr>
            <a:r>
              <a:rPr lang="en-US" sz="3600" b="1" dirty="0" smtClean="0">
                <a:solidFill>
                  <a:srgbClr val="FF0000"/>
                </a:solidFill>
              </a:rPr>
              <a:t>Minor connectors </a:t>
            </a:r>
            <a:r>
              <a:rPr lang="en-US" dirty="0" smtClean="0"/>
              <a:t>from which  clasp components originate.</a:t>
            </a:r>
          </a:p>
          <a:p>
            <a:pPr>
              <a:buNone/>
            </a:pPr>
            <a:r>
              <a:rPr lang="en-US" sz="3600" b="1" dirty="0" smtClean="0">
                <a:solidFill>
                  <a:srgbClr val="FF0000"/>
                </a:solidFill>
              </a:rPr>
              <a:t>Principal rest </a:t>
            </a:r>
            <a:r>
              <a:rPr lang="en-US" dirty="0" smtClean="0"/>
              <a:t>designed to direct stress along the long axis of the tooth. </a:t>
            </a:r>
          </a:p>
          <a:p>
            <a:pPr>
              <a:buNone/>
            </a:pPr>
            <a:r>
              <a:rPr lang="en-US" sz="3600" b="1" dirty="0" smtClean="0">
                <a:solidFill>
                  <a:srgbClr val="FF0000"/>
                </a:solidFill>
              </a:rPr>
              <a:t>Retentive arm </a:t>
            </a:r>
            <a:r>
              <a:rPr lang="en-US" dirty="0" smtClean="0"/>
              <a:t>engaging a tooth undercut. For most clasps, the retentive region is only at its terminus. </a:t>
            </a:r>
          </a:p>
          <a:p>
            <a:pPr>
              <a:buNone/>
            </a:pPr>
            <a:r>
              <a:rPr lang="en-US" sz="3600" b="1" dirty="0" smtClean="0">
                <a:solidFill>
                  <a:srgbClr val="FF0000"/>
                </a:solidFill>
              </a:rPr>
              <a:t>Non-retentive arm </a:t>
            </a:r>
            <a:r>
              <a:rPr lang="en-US" dirty="0" smtClean="0"/>
              <a:t>(or other component) on the opposite side of the tooth for stabilization and reciprocation against horizontal movement of the prosthesis (rigidity of this clasp arm is essential to its purpose).</a:t>
            </a:r>
            <a:endParaRPr lang="en-US" dirty="0"/>
          </a:p>
        </p:txBody>
      </p:sp>
      <p:pic>
        <p:nvPicPr>
          <p:cNvPr id="5" name="Picture 3"/>
          <p:cNvPicPr>
            <a:picLocks noGrp="1" noChangeAspect="1" noChangeArrowheads="1"/>
          </p:cNvPicPr>
          <p:nvPr>
            <p:ph sz="quarter" idx="2"/>
          </p:nvPr>
        </p:nvPicPr>
        <p:blipFill>
          <a:blip r:embed="rId2" cstate="print"/>
          <a:srcRect/>
          <a:stretch>
            <a:fillRect/>
          </a:stretch>
        </p:blipFill>
        <p:spPr bwMode="auto">
          <a:xfrm>
            <a:off x="5181600" y="1371600"/>
            <a:ext cx="3429000" cy="19431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105400" y="4114800"/>
            <a:ext cx="3419475" cy="1866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pPr>
              <a:defRPr/>
            </a:pPr>
            <a:r>
              <a:rPr lang="en-US" sz="4400" b="1" dirty="0" smtClean="0">
                <a:solidFill>
                  <a:srgbClr val="FF0000"/>
                </a:solidFill>
              </a:rPr>
              <a:t>Requirements of Direct Retainers</a:t>
            </a:r>
            <a:endParaRPr lang="en-US" b="1" dirty="0" smtClean="0">
              <a:solidFill>
                <a:srgbClr val="FF0000"/>
              </a:solidFill>
            </a:endParaRPr>
          </a:p>
        </p:txBody>
      </p:sp>
      <p:sp>
        <p:nvSpPr>
          <p:cNvPr id="8199" name="Rectangle 7"/>
          <p:cNvSpPr>
            <a:spLocks noGrp="1" noChangeArrowheads="1"/>
          </p:cNvSpPr>
          <p:nvPr>
            <p:ph type="body" idx="1"/>
          </p:nvPr>
        </p:nvSpPr>
        <p:spPr>
          <a:xfrm>
            <a:off x="914400" y="2895600"/>
            <a:ext cx="2777067" cy="1828800"/>
          </a:xfrm>
        </p:spPr>
        <p:txBody>
          <a:bodyPr/>
          <a:lstStyle/>
          <a:p>
            <a:pPr>
              <a:buFont typeface="Wingdings" pitchFamily="1" charset="2"/>
              <a:buNone/>
              <a:defRPr/>
            </a:pPr>
            <a:r>
              <a:rPr lang="en-US" sz="3900" i="1" dirty="0" smtClean="0"/>
              <a:t>1. Support</a:t>
            </a:r>
            <a:r>
              <a:rPr lang="en-US" sz="3900" dirty="0" smtClean="0"/>
              <a:t> </a:t>
            </a:r>
          </a:p>
          <a:p>
            <a:pPr lvl="1">
              <a:defRPr/>
            </a:pPr>
            <a:r>
              <a:rPr lang="en-US" sz="3500" dirty="0" smtClean="0"/>
              <a:t>rests</a:t>
            </a:r>
          </a:p>
        </p:txBody>
      </p:sp>
      <p:pic>
        <p:nvPicPr>
          <p:cNvPr id="11268" name="Picture 10"/>
          <p:cNvPicPr>
            <a:picLocks noChangeAspect="1" noChangeArrowheads="1"/>
          </p:cNvPicPr>
          <p:nvPr/>
        </p:nvPicPr>
        <p:blipFill>
          <a:blip r:embed="rId2" cstate="print"/>
          <a:srcRect l="18513" t="19443" r="24071" b="8333"/>
          <a:stretch>
            <a:fillRect/>
          </a:stretch>
        </p:blipFill>
        <p:spPr bwMode="auto">
          <a:xfrm>
            <a:off x="4470400" y="2362200"/>
            <a:ext cx="3318933" cy="3132138"/>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z="4400" b="1" dirty="0" smtClean="0">
                <a:solidFill>
                  <a:srgbClr val="FF0000"/>
                </a:solidFill>
              </a:rPr>
              <a:t>Requirements of Direct Retainers</a:t>
            </a:r>
            <a:endParaRPr lang="en-US" b="1" dirty="0" smtClean="0">
              <a:solidFill>
                <a:srgbClr val="FF0000"/>
              </a:solidFill>
            </a:endParaRPr>
          </a:p>
        </p:txBody>
      </p:sp>
      <p:sp>
        <p:nvSpPr>
          <p:cNvPr id="68611" name="Rectangle 3"/>
          <p:cNvSpPr>
            <a:spLocks noGrp="1" noChangeArrowheads="1"/>
          </p:cNvSpPr>
          <p:nvPr>
            <p:ph type="body" idx="1"/>
          </p:nvPr>
        </p:nvSpPr>
        <p:spPr>
          <a:xfrm>
            <a:off x="1219200" y="2209800"/>
            <a:ext cx="4199467" cy="2895600"/>
          </a:xfrm>
        </p:spPr>
        <p:txBody>
          <a:bodyPr/>
          <a:lstStyle/>
          <a:p>
            <a:pPr>
              <a:buFont typeface="Wingdings" pitchFamily="1" charset="2"/>
              <a:buNone/>
              <a:defRPr/>
            </a:pPr>
            <a:endParaRPr lang="en-US" sz="3900" dirty="0" smtClean="0"/>
          </a:p>
          <a:p>
            <a:pPr>
              <a:buFont typeface="Wingdings" pitchFamily="1" charset="2"/>
              <a:buNone/>
              <a:defRPr/>
            </a:pPr>
            <a:r>
              <a:rPr lang="en-US" sz="3900" i="1" dirty="0" smtClean="0"/>
              <a:t>2. Reciprocation</a:t>
            </a:r>
            <a:endParaRPr lang="en-US" sz="3900" dirty="0" smtClean="0"/>
          </a:p>
          <a:p>
            <a:pPr lvl="1">
              <a:defRPr/>
            </a:pPr>
            <a:r>
              <a:rPr lang="en-US" sz="3500" dirty="0" smtClean="0"/>
              <a:t>bracing arms, minor connectors</a:t>
            </a:r>
            <a:r>
              <a:rPr lang="en-US" dirty="0" smtClean="0"/>
              <a:t>	</a:t>
            </a:r>
          </a:p>
        </p:txBody>
      </p:sp>
      <p:pic>
        <p:nvPicPr>
          <p:cNvPr id="68612" name="Picture 4"/>
          <p:cNvPicPr>
            <a:picLocks noChangeAspect="1" noChangeArrowheads="1"/>
          </p:cNvPicPr>
          <p:nvPr/>
        </p:nvPicPr>
        <p:blipFill>
          <a:blip r:embed="rId2" cstate="print"/>
          <a:srcRect/>
          <a:stretch>
            <a:fillRect/>
          </a:stretch>
        </p:blipFill>
        <p:spPr bwMode="auto">
          <a:xfrm>
            <a:off x="5757334" y="2667000"/>
            <a:ext cx="2647244" cy="1987550"/>
          </a:xfrm>
          <a:prstGeom prst="rect">
            <a:avLst/>
          </a:prstGeom>
          <a:solidFill>
            <a:schemeClr val="accent1"/>
          </a:solidFill>
          <a:ln w="12700" cap="sq">
            <a:noFill/>
            <a:miter lim="800000"/>
            <a:headEnd type="none" w="sm" len="sm"/>
            <a:tailEnd type="none" w="sm" len="sm"/>
          </a:ln>
          <a:effectLst>
            <a:outerShdw dist="89803" dir="2700000" algn="ctr" rotWithShape="0">
              <a:schemeClr val="bg2"/>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z="4400" b="1" dirty="0" smtClean="0">
                <a:solidFill>
                  <a:srgbClr val="FF0000"/>
                </a:solidFill>
              </a:rPr>
              <a:t>Requirements of Direct Retainers</a:t>
            </a:r>
          </a:p>
        </p:txBody>
      </p:sp>
      <p:sp>
        <p:nvSpPr>
          <p:cNvPr id="48131" name="Rectangle 3"/>
          <p:cNvSpPr>
            <a:spLocks noGrp="1" noChangeArrowheads="1"/>
          </p:cNvSpPr>
          <p:nvPr>
            <p:ph type="body" idx="1"/>
          </p:nvPr>
        </p:nvSpPr>
        <p:spPr>
          <a:xfrm>
            <a:off x="914400" y="2514600"/>
            <a:ext cx="4876800" cy="3200400"/>
          </a:xfrm>
        </p:spPr>
        <p:txBody>
          <a:bodyPr/>
          <a:lstStyle/>
          <a:p>
            <a:pPr>
              <a:buFont typeface="Wingdings" pitchFamily="1" charset="2"/>
              <a:buNone/>
              <a:defRPr/>
            </a:pPr>
            <a:r>
              <a:rPr lang="en-US" sz="3200" i="1" dirty="0" smtClean="0"/>
              <a:t>3. Stability</a:t>
            </a:r>
            <a:r>
              <a:rPr lang="en-US" sz="3200" dirty="0" smtClean="0"/>
              <a:t> </a:t>
            </a:r>
          </a:p>
          <a:p>
            <a:pPr lvl="1">
              <a:defRPr/>
            </a:pPr>
            <a:r>
              <a:rPr lang="en-US" dirty="0" smtClean="0"/>
              <a:t>resist horizontal movement</a:t>
            </a:r>
          </a:p>
          <a:p>
            <a:pPr lvl="1">
              <a:defRPr/>
            </a:pPr>
            <a:r>
              <a:rPr lang="en-US" dirty="0" smtClean="0"/>
              <a:t>rest, minor connector, bracing arm</a:t>
            </a:r>
          </a:p>
        </p:txBody>
      </p:sp>
      <p:pic>
        <p:nvPicPr>
          <p:cNvPr id="13316" name="Picture 4"/>
          <p:cNvPicPr>
            <a:picLocks noChangeAspect="1" noChangeArrowheads="1"/>
          </p:cNvPicPr>
          <p:nvPr/>
        </p:nvPicPr>
        <p:blipFill>
          <a:blip r:embed="rId2" cstate="print"/>
          <a:srcRect l="10905" t="3635" r="9090"/>
          <a:stretch>
            <a:fillRect/>
          </a:stretch>
        </p:blipFill>
        <p:spPr bwMode="auto">
          <a:xfrm>
            <a:off x="5757333" y="2743200"/>
            <a:ext cx="2438400" cy="220345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z="4400" b="1" dirty="0" smtClean="0">
                <a:solidFill>
                  <a:srgbClr val="FF0000"/>
                </a:solidFill>
              </a:rPr>
              <a:t>Requirements of Direct Retainers</a:t>
            </a:r>
          </a:p>
        </p:txBody>
      </p:sp>
      <p:sp>
        <p:nvSpPr>
          <p:cNvPr id="67587" name="Rectangle 3"/>
          <p:cNvSpPr>
            <a:spLocks noGrp="1" noChangeArrowheads="1"/>
          </p:cNvSpPr>
          <p:nvPr>
            <p:ph type="body" idx="1"/>
          </p:nvPr>
        </p:nvSpPr>
        <p:spPr>
          <a:xfrm>
            <a:off x="1295400" y="3048000"/>
            <a:ext cx="3489678" cy="1692275"/>
          </a:xfrm>
        </p:spPr>
        <p:txBody>
          <a:bodyPr>
            <a:normAutofit/>
          </a:bodyPr>
          <a:lstStyle/>
          <a:p>
            <a:pPr>
              <a:buFont typeface="Wingdings" pitchFamily="1" charset="2"/>
              <a:buNone/>
              <a:defRPr/>
            </a:pPr>
            <a:r>
              <a:rPr lang="en-US" sz="3600" i="1" dirty="0" smtClean="0"/>
              <a:t>4. Retention </a:t>
            </a:r>
          </a:p>
          <a:p>
            <a:pPr lvl="1">
              <a:defRPr/>
            </a:pPr>
            <a:r>
              <a:rPr lang="en-US" sz="3600" dirty="0" smtClean="0"/>
              <a:t>retentive arm</a:t>
            </a:r>
          </a:p>
        </p:txBody>
      </p:sp>
      <p:pic>
        <p:nvPicPr>
          <p:cNvPr id="14340" name="Picture 5"/>
          <p:cNvPicPr>
            <a:picLocks noChangeAspect="1" noChangeArrowheads="1"/>
          </p:cNvPicPr>
          <p:nvPr/>
        </p:nvPicPr>
        <p:blipFill>
          <a:blip r:embed="rId2" cstate="print"/>
          <a:srcRect r="14705"/>
          <a:stretch>
            <a:fillRect/>
          </a:stretch>
        </p:blipFill>
        <p:spPr bwMode="auto">
          <a:xfrm>
            <a:off x="5621867" y="2667001"/>
            <a:ext cx="2777067" cy="2443163"/>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153400" cy="990600"/>
          </a:xfrm>
        </p:spPr>
        <p:txBody>
          <a:bodyPr>
            <a:normAutofit/>
          </a:bodyPr>
          <a:lstStyle/>
          <a:p>
            <a:r>
              <a:rPr lang="en-US" sz="4800" b="1" dirty="0" smtClean="0">
                <a:solidFill>
                  <a:srgbClr val="FF0000"/>
                </a:solidFill>
              </a:rPr>
              <a:t>Types of clasp assembly</a:t>
            </a:r>
            <a:endParaRPr lang="en-US" sz="4800" b="1" dirty="0">
              <a:solidFill>
                <a:srgbClr val="FF0000"/>
              </a:solidFill>
            </a:endParaRPr>
          </a:p>
        </p:txBody>
      </p:sp>
      <p:sp>
        <p:nvSpPr>
          <p:cNvPr id="3" name="Content Placeholder 2"/>
          <p:cNvSpPr>
            <a:spLocks noGrp="1"/>
          </p:cNvSpPr>
          <p:nvPr>
            <p:ph sz="quarter" idx="1"/>
          </p:nvPr>
        </p:nvSpPr>
        <p:spPr>
          <a:xfrm>
            <a:off x="533400" y="914400"/>
            <a:ext cx="4343400" cy="5334000"/>
          </a:xfrm>
        </p:spPr>
        <p:txBody>
          <a:bodyPr>
            <a:normAutofit/>
          </a:bodyPr>
          <a:lstStyle/>
          <a:p>
            <a:pPr>
              <a:buNone/>
            </a:pPr>
            <a:endParaRPr lang="en-US" dirty="0" smtClean="0"/>
          </a:p>
          <a:p>
            <a:pPr>
              <a:buNone/>
            </a:pPr>
            <a:endParaRPr lang="en-US" dirty="0" smtClean="0"/>
          </a:p>
          <a:p>
            <a:pPr>
              <a:buNone/>
            </a:pPr>
            <a:r>
              <a:rPr lang="en-US" sz="3200" b="1" dirty="0" smtClean="0">
                <a:solidFill>
                  <a:srgbClr val="FF0000"/>
                </a:solidFill>
              </a:rPr>
              <a:t>1. Circumferential (</a:t>
            </a:r>
            <a:r>
              <a:rPr lang="en-US" sz="3200" b="1" dirty="0" err="1" smtClean="0">
                <a:solidFill>
                  <a:srgbClr val="FF0000"/>
                </a:solidFill>
              </a:rPr>
              <a:t>suprabulge</a:t>
            </a:r>
            <a:r>
              <a:rPr lang="en-US" sz="3200" b="1" dirty="0" smtClean="0">
                <a:solidFill>
                  <a:srgbClr val="FF0000"/>
                </a:solidFill>
              </a:rPr>
              <a:t> clasp) </a:t>
            </a:r>
            <a:r>
              <a:rPr lang="en-US" dirty="0" smtClean="0"/>
              <a:t>is used to designate a clasp arm that originates above the height of contour and approaches the tooth undercut from an </a:t>
            </a:r>
            <a:r>
              <a:rPr lang="en-US" dirty="0" err="1" smtClean="0"/>
              <a:t>occlusal</a:t>
            </a:r>
            <a:r>
              <a:rPr lang="en-US" dirty="0" smtClean="0"/>
              <a:t> direction. </a:t>
            </a:r>
          </a:p>
          <a:p>
            <a:pPr>
              <a:buNone/>
            </a:pPr>
            <a:endParaRPr lang="en-US" dirty="0" smtClean="0"/>
          </a:p>
        </p:txBody>
      </p:sp>
      <p:pic>
        <p:nvPicPr>
          <p:cNvPr id="6146" name="Picture 2"/>
          <p:cNvPicPr>
            <a:picLocks noGrp="1" noChangeAspect="1" noChangeArrowheads="1"/>
          </p:cNvPicPr>
          <p:nvPr>
            <p:ph sz="quarter" idx="2"/>
          </p:nvPr>
        </p:nvPicPr>
        <p:blipFill>
          <a:blip r:embed="rId2" cstate="print"/>
          <a:stretch>
            <a:fillRect/>
          </a:stretch>
        </p:blipFill>
        <p:spPr bwMode="auto">
          <a:xfrm>
            <a:off x="5334000" y="4114800"/>
            <a:ext cx="3419475" cy="1866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105400" y="1752600"/>
            <a:ext cx="3429000" cy="1943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28600" y="1676400"/>
            <a:ext cx="3886200" cy="4572000"/>
          </a:xfrm>
        </p:spPr>
        <p:txBody>
          <a:bodyPr>
            <a:normAutofit fontScale="92500" lnSpcReduction="10000"/>
          </a:bodyPr>
          <a:lstStyle/>
          <a:p>
            <a:pPr>
              <a:buNone/>
            </a:pPr>
            <a:r>
              <a:rPr lang="en-US" sz="3800" b="1" dirty="0" smtClean="0">
                <a:solidFill>
                  <a:srgbClr val="FF0000"/>
                </a:solidFill>
              </a:rPr>
              <a:t>2. Bar clasp (</a:t>
            </a:r>
            <a:r>
              <a:rPr lang="en-US" sz="3800" b="1" i="1" dirty="0" smtClean="0">
                <a:solidFill>
                  <a:srgbClr val="FF0000"/>
                </a:solidFill>
              </a:rPr>
              <a:t>Roach clasp, </a:t>
            </a:r>
            <a:r>
              <a:rPr lang="en-US" sz="3800" b="1" i="1" dirty="0" err="1" smtClean="0">
                <a:solidFill>
                  <a:srgbClr val="FF0000"/>
                </a:solidFill>
              </a:rPr>
              <a:t>infrabulge</a:t>
            </a:r>
            <a:r>
              <a:rPr lang="en-US" sz="3800" b="1" i="1" dirty="0" smtClean="0">
                <a:solidFill>
                  <a:srgbClr val="FF0000"/>
                </a:solidFill>
              </a:rPr>
              <a:t>) </a:t>
            </a:r>
            <a:r>
              <a:rPr lang="en-US" dirty="0" smtClean="0"/>
              <a:t>is a type of </a:t>
            </a:r>
            <a:r>
              <a:rPr lang="en-US" dirty="0" err="1" smtClean="0"/>
              <a:t>extracoronal</a:t>
            </a:r>
            <a:r>
              <a:rPr lang="en-US" dirty="0" smtClean="0"/>
              <a:t> retainer that originates from the denture base or framework, traverses soft tissue, &amp; approaches the tooth undercut area from a gingival direction. *</a:t>
            </a:r>
          </a:p>
          <a:p>
            <a:pPr>
              <a:buNone/>
            </a:pPr>
            <a:r>
              <a:rPr lang="en-US" i="1" dirty="0" smtClean="0"/>
              <a:t> </a:t>
            </a:r>
          </a:p>
        </p:txBody>
      </p:sp>
      <p:pic>
        <p:nvPicPr>
          <p:cNvPr id="7" name="Picture 7"/>
          <p:cNvPicPr>
            <a:picLocks noGrp="1" noChangeAspect="1" noChangeArrowheads="1"/>
          </p:cNvPicPr>
          <p:nvPr>
            <p:ph sz="quarter" idx="2"/>
          </p:nvPr>
        </p:nvPicPr>
        <p:blipFill>
          <a:blip r:embed="rId3" cstate="print"/>
          <a:srcRect l="9375" r="21875"/>
          <a:stretch>
            <a:fillRect/>
          </a:stretch>
        </p:blipFill>
        <p:spPr bwMode="auto">
          <a:xfrm>
            <a:off x="4845050" y="1990870"/>
            <a:ext cx="3886200" cy="3768436"/>
          </a:xfrm>
          <a:prstGeom prst="rect">
            <a:avLst/>
          </a:prstGeom>
          <a:noFill/>
          <a:ln w="12700" cap="sq">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sz="3200" dirty="0" smtClean="0"/>
              <a:t>The direction of forces can be toward, across, or away from the tissue. </a:t>
            </a:r>
          </a:p>
          <a:p>
            <a:r>
              <a:rPr lang="en-US" sz="3200" dirty="0" smtClean="0"/>
              <a:t>In general, the forces acting to move prostheses toward and across the supporting teeth and/or tissue are </a:t>
            </a:r>
            <a:r>
              <a:rPr lang="en-US" sz="3200" dirty="0" smtClean="0">
                <a:solidFill>
                  <a:srgbClr val="FF0000"/>
                </a:solidFill>
              </a:rPr>
              <a:t>the greatest in intensity</a:t>
            </a:r>
            <a:r>
              <a:rPr lang="en-US" sz="3200" dirty="0" smtClean="0"/>
              <a:t>. This is</a:t>
            </a:r>
          </a:p>
          <a:p>
            <a:pPr>
              <a:buNone/>
            </a:pPr>
            <a:r>
              <a:rPr lang="en-US" sz="3200" dirty="0" smtClean="0"/>
              <a:t>    because they are most often forces of occlusion</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Amount of Retention</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dirty="0" smtClean="0"/>
              <a:t>1. The size of the angle of cervical convergence (depth of undercut) and how far the clasp terminal is placed into the angle of cervical convergence. </a:t>
            </a:r>
          </a:p>
          <a:p>
            <a:pPr>
              <a:buNone/>
            </a:pPr>
            <a:r>
              <a:rPr lang="en-US" dirty="0" smtClean="0"/>
              <a:t>2. The flexibility of the clasp arm:</a:t>
            </a:r>
          </a:p>
          <a:p>
            <a:pPr>
              <a:buClr>
                <a:srgbClr val="0070C0"/>
              </a:buClr>
              <a:buSzPct val="64000"/>
              <a:buFont typeface="Wingdings" pitchFamily="2" charset="2"/>
              <a:buChar char="§"/>
            </a:pPr>
            <a:r>
              <a:rPr lang="en-US" sz="2400" dirty="0" smtClean="0"/>
              <a:t>Clasp length</a:t>
            </a:r>
          </a:p>
          <a:p>
            <a:pPr>
              <a:buClr>
                <a:srgbClr val="0070C0"/>
              </a:buClr>
              <a:buSzPct val="64000"/>
              <a:buFont typeface="Wingdings" pitchFamily="2" charset="2"/>
              <a:buChar char="§"/>
            </a:pPr>
            <a:r>
              <a:rPr lang="en-US" sz="2400" dirty="0" smtClean="0"/>
              <a:t>Clasp relative diameter </a:t>
            </a:r>
          </a:p>
          <a:p>
            <a:pPr>
              <a:buClr>
                <a:srgbClr val="0070C0"/>
              </a:buClr>
              <a:buSzPct val="64000"/>
              <a:buFont typeface="Wingdings" pitchFamily="2" charset="2"/>
              <a:buChar char="§"/>
            </a:pPr>
            <a:r>
              <a:rPr lang="en-US" sz="2400" dirty="0" smtClean="0"/>
              <a:t>Clasp cross-sectional form or shape (whether it is round, half round, or some other form)</a:t>
            </a:r>
          </a:p>
          <a:p>
            <a:pPr>
              <a:buClr>
                <a:srgbClr val="0070C0"/>
              </a:buClr>
              <a:buSzPct val="64000"/>
              <a:buFont typeface="Wingdings" pitchFamily="2" charset="2"/>
              <a:buChar char="§"/>
            </a:pPr>
            <a:r>
              <a:rPr lang="en-US" sz="2400" dirty="0" smtClean="0"/>
              <a:t>The material used in making the clasp</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Size of and Distance Into the Angle of Cervical Convergence *</a:t>
            </a:r>
            <a:endParaRPr lang="en-US" b="1" dirty="0">
              <a:solidFill>
                <a:srgbClr val="FF0000"/>
              </a:solidFill>
            </a:endParaRPr>
          </a:p>
        </p:txBody>
      </p:sp>
      <p:sp>
        <p:nvSpPr>
          <p:cNvPr id="4" name="Content Placeholder 3"/>
          <p:cNvSpPr>
            <a:spLocks noGrp="1"/>
          </p:cNvSpPr>
          <p:nvPr>
            <p:ph sz="quarter" idx="1"/>
          </p:nvPr>
        </p:nvSpPr>
        <p:spPr/>
        <p:txBody>
          <a:bodyPr/>
          <a:lstStyle/>
          <a:p>
            <a:endParaRPr lang="en-US" dirty="0"/>
          </a:p>
        </p:txBody>
      </p:sp>
      <p:pic>
        <p:nvPicPr>
          <p:cNvPr id="2050" name="Picture 2"/>
          <p:cNvPicPr>
            <a:picLocks noGrp="1" noChangeAspect="1" noChangeArrowheads="1"/>
          </p:cNvPicPr>
          <p:nvPr>
            <p:ph sz="quarter" idx="2"/>
          </p:nvPr>
        </p:nvPicPr>
        <p:blipFill>
          <a:blip r:embed="rId3" cstate="print"/>
          <a:srcRect/>
          <a:stretch>
            <a:fillRect/>
          </a:stretch>
        </p:blipFill>
        <p:spPr bwMode="auto">
          <a:xfrm>
            <a:off x="1371600" y="2057400"/>
            <a:ext cx="6553200" cy="3581400"/>
          </a:xfrm>
          <a:prstGeom prst="rect">
            <a:avLst/>
          </a:prstGeom>
          <a:noFill/>
          <a:ln w="9525">
            <a:noFill/>
            <a:miter lim="800000"/>
            <a:headEnd/>
            <a:tailEnd/>
          </a:ln>
        </p:spPr>
      </p:pic>
      <p:sp>
        <p:nvSpPr>
          <p:cNvPr id="5" name="مستطيل مستدير الزوايا 4"/>
          <p:cNvSpPr/>
          <p:nvPr/>
        </p:nvSpPr>
        <p:spPr>
          <a:xfrm>
            <a:off x="1905000" y="59436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rPr>
              <a:t>A</a:t>
            </a:r>
            <a:endParaRPr lang="en-US" sz="4800" dirty="0">
              <a:solidFill>
                <a:srgbClr val="FF0000"/>
              </a:solidFill>
            </a:endParaRPr>
          </a:p>
        </p:txBody>
      </p:sp>
      <p:sp>
        <p:nvSpPr>
          <p:cNvPr id="6" name="مستطيل مستدير الزوايا 5"/>
          <p:cNvSpPr/>
          <p:nvPr/>
        </p:nvSpPr>
        <p:spPr>
          <a:xfrm>
            <a:off x="5410200" y="5943600"/>
            <a:ext cx="2362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0000"/>
                </a:solidFill>
              </a:rPr>
              <a:t>B</a:t>
            </a:r>
            <a:endParaRPr lang="en-US" sz="4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fontScale="90000"/>
          </a:bodyPr>
          <a:lstStyle/>
          <a:p>
            <a:r>
              <a:rPr lang="en-US" b="1" dirty="0" smtClean="0">
                <a:solidFill>
                  <a:srgbClr val="FF0000"/>
                </a:solidFill>
              </a:rPr>
              <a:t>Length of Clasp Arm</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r>
              <a:rPr lang="en-US" dirty="0" smtClean="0"/>
              <a:t>The longer the clasp arm the more flexible it will be, all other factors being equal.</a:t>
            </a:r>
          </a:p>
          <a:p>
            <a:r>
              <a:rPr lang="en-US" dirty="0" smtClean="0"/>
              <a:t>The length of cast clasp arm is measured from the point at which a uniform taper begins</a:t>
            </a:r>
          </a:p>
          <a:p>
            <a:r>
              <a:rPr lang="en-US" dirty="0" smtClean="0"/>
              <a:t>The retentive circumferential clasp arm should be tapered uniformly from its point of origin through the full length of the clasp arm</a:t>
            </a:r>
            <a:endParaRPr lang="en-US" dirty="0"/>
          </a:p>
        </p:txBody>
      </p:sp>
      <p:pic>
        <p:nvPicPr>
          <p:cNvPr id="4098" name="Picture 2"/>
          <p:cNvPicPr>
            <a:picLocks noGrp="1" noChangeAspect="1" noChangeArrowheads="1"/>
          </p:cNvPicPr>
          <p:nvPr>
            <p:ph sz="quarter" idx="2"/>
          </p:nvPr>
        </p:nvPicPr>
        <p:blipFill>
          <a:blip r:embed="rId2" cstate="print"/>
          <a:srcRect b="41210"/>
          <a:stretch>
            <a:fillRect/>
          </a:stretch>
        </p:blipFill>
        <p:spPr bwMode="auto">
          <a:xfrm>
            <a:off x="4419600" y="1905000"/>
            <a:ext cx="4724400" cy="3505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153400" cy="990600"/>
          </a:xfrm>
        </p:spPr>
        <p:txBody>
          <a:bodyPr>
            <a:normAutofit fontScale="90000"/>
          </a:bodyPr>
          <a:lstStyle/>
          <a:p>
            <a:r>
              <a:rPr lang="en-US" b="1" dirty="0" smtClean="0">
                <a:solidFill>
                  <a:srgbClr val="FF0000"/>
                </a:solidFill>
              </a:rPr>
              <a:t>Length of Clasp Arm</a:t>
            </a:r>
            <a:br>
              <a:rPr lang="en-US" b="1" dirty="0" smtClean="0">
                <a:solidFill>
                  <a:srgbClr val="FF0000"/>
                </a:solidFill>
              </a:rPr>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Although a bar clasp arm will usually be longer than a circumferential clasp arm, its (bar) flexibility will be less because its half-round form lies in several planes, which prevents its flexibility from being proportionate</a:t>
            </a:r>
          </a:p>
          <a:p>
            <a:pPr>
              <a:buNone/>
            </a:pPr>
            <a:r>
              <a:rPr lang="en-US" dirty="0" smtClean="0"/>
              <a:t>    to its total length.</a:t>
            </a:r>
            <a:endParaRPr lang="en-US"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4800600" y="2286000"/>
            <a:ext cx="3886200" cy="254396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381000"/>
            <a:ext cx="8153400" cy="990600"/>
          </a:xfrm>
        </p:spPr>
        <p:txBody>
          <a:bodyPr>
            <a:normAutofit fontScale="90000"/>
          </a:bodyPr>
          <a:lstStyle/>
          <a:p>
            <a:r>
              <a:rPr lang="en-US" b="1" dirty="0" smtClean="0">
                <a:solidFill>
                  <a:srgbClr val="FF0000"/>
                </a:solidFill>
              </a:rPr>
              <a:t>Diameter of Clasp Arm</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sz="quarter" idx="1"/>
          </p:nvPr>
        </p:nvSpPr>
        <p:spPr>
          <a:xfrm>
            <a:off x="304800" y="2057400"/>
            <a:ext cx="5788152" cy="4495800"/>
          </a:xfrm>
        </p:spPr>
        <p:txBody>
          <a:bodyPr>
            <a:normAutofit/>
          </a:bodyPr>
          <a:lstStyle/>
          <a:p>
            <a:pPr lvl="1">
              <a:buNone/>
              <a:defRPr/>
            </a:pPr>
            <a:r>
              <a:rPr lang="en-US" sz="4000" b="1" i="1" dirty="0" smtClean="0"/>
              <a:t>Clasp Flexibility</a:t>
            </a:r>
          </a:p>
          <a:p>
            <a:pPr lvl="1">
              <a:buNone/>
              <a:defRPr/>
            </a:pPr>
            <a:r>
              <a:rPr lang="en-US" sz="4000" b="1" i="1" dirty="0" smtClean="0"/>
              <a:t> </a:t>
            </a:r>
            <a:endParaRPr lang="en-US" sz="4000" b="1" dirty="0" smtClean="0"/>
          </a:p>
          <a:p>
            <a:pPr lvl="1">
              <a:buFontTx/>
              <a:buNone/>
              <a:defRPr/>
            </a:pPr>
            <a:r>
              <a:rPr lang="en-US" sz="4000" b="1" dirty="0" smtClean="0">
                <a:solidFill>
                  <a:srgbClr val="FF0000"/>
                </a:solidFill>
              </a:rPr>
              <a:t>Diameter</a:t>
            </a:r>
          </a:p>
          <a:p>
            <a:pPr lvl="2">
              <a:defRPr/>
            </a:pPr>
            <a:r>
              <a:rPr lang="en-US" sz="4000" dirty="0" smtClean="0"/>
              <a:t>inversely proportional</a:t>
            </a:r>
          </a:p>
          <a:p>
            <a:pPr lvl="2">
              <a:defRPr/>
            </a:pPr>
            <a:r>
              <a:rPr lang="en-US" sz="4000" dirty="0" smtClean="0"/>
              <a:t>use uniform taper *	</a:t>
            </a:r>
          </a:p>
        </p:txBody>
      </p:sp>
      <p:pic>
        <p:nvPicPr>
          <p:cNvPr id="4" name="Picture 8"/>
          <p:cNvPicPr>
            <a:picLocks noChangeAspect="1" noChangeArrowheads="1"/>
          </p:cNvPicPr>
          <p:nvPr/>
        </p:nvPicPr>
        <p:blipFill>
          <a:blip r:embed="rId3" cstate="print"/>
          <a:srcRect r="14705"/>
          <a:stretch>
            <a:fillRect/>
          </a:stretch>
        </p:blipFill>
        <p:spPr bwMode="auto">
          <a:xfrm>
            <a:off x="5867400" y="2667000"/>
            <a:ext cx="2895600" cy="2743200"/>
          </a:xfrm>
          <a:prstGeom prst="rect">
            <a:avLst/>
          </a:prstGeom>
          <a:noFill/>
          <a:ln w="12700" cap="sq">
            <a:noFill/>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b="1" dirty="0" smtClean="0">
                <a:solidFill>
                  <a:srgbClr val="FF0000"/>
                </a:solidFill>
              </a:rPr>
              <a:t>Cross-sectional Form of the Clasp Arm</a:t>
            </a:r>
            <a:endParaRPr lang="en-US" b="1" dirty="0">
              <a:solidFill>
                <a:srgbClr val="FF0000"/>
              </a:solidFill>
            </a:endParaRPr>
          </a:p>
        </p:txBody>
      </p:sp>
      <p:sp>
        <p:nvSpPr>
          <p:cNvPr id="3" name="Content Placeholder 2"/>
          <p:cNvSpPr>
            <a:spLocks noGrp="1"/>
          </p:cNvSpPr>
          <p:nvPr>
            <p:ph sz="quarter" idx="1"/>
          </p:nvPr>
        </p:nvSpPr>
        <p:spPr/>
        <p:txBody>
          <a:bodyPr>
            <a:normAutofit fontScale="85000" lnSpcReduction="20000"/>
          </a:bodyPr>
          <a:lstStyle/>
          <a:p>
            <a:r>
              <a:rPr lang="en-US" dirty="0" smtClean="0"/>
              <a:t>The only </a:t>
            </a:r>
            <a:r>
              <a:rPr lang="en-US" dirty="0" smtClean="0">
                <a:solidFill>
                  <a:srgbClr val="FF0000"/>
                </a:solidFill>
              </a:rPr>
              <a:t>universally flexible </a:t>
            </a:r>
            <a:r>
              <a:rPr lang="en-US" dirty="0" smtClean="0"/>
              <a:t>form is the round form</a:t>
            </a:r>
          </a:p>
          <a:p>
            <a:r>
              <a:rPr lang="en-US" dirty="0" smtClean="0"/>
              <a:t>Flexibility is limited to </a:t>
            </a:r>
            <a:r>
              <a:rPr lang="en-US" dirty="0" smtClean="0">
                <a:solidFill>
                  <a:srgbClr val="FF0000"/>
                </a:solidFill>
              </a:rPr>
              <a:t>only 2 directions</a:t>
            </a:r>
            <a:r>
              <a:rPr lang="en-US" dirty="0" smtClean="0"/>
              <a:t> in the case of the half-round form.</a:t>
            </a:r>
          </a:p>
          <a:p>
            <a:r>
              <a:rPr lang="en-US" dirty="0" smtClean="0"/>
              <a:t>Cast retentive clasp arms are more acceptable in tooth-supported partial dentures in which they are called on to flex only during placement and removal of the prosthesis</a:t>
            </a:r>
            <a:endParaRPr lang="en-US" dirty="0"/>
          </a:p>
        </p:txBody>
      </p:sp>
      <p:pic>
        <p:nvPicPr>
          <p:cNvPr id="10242" name="Picture 2"/>
          <p:cNvPicPr>
            <a:picLocks noGrp="1" noChangeAspect="1" noChangeArrowheads="1"/>
          </p:cNvPicPr>
          <p:nvPr>
            <p:ph sz="quarter" idx="2"/>
          </p:nvPr>
        </p:nvPicPr>
        <p:blipFill>
          <a:blip r:embed="rId2" cstate="print"/>
          <a:srcRect/>
          <a:stretch>
            <a:fillRect/>
          </a:stretch>
        </p:blipFill>
        <p:spPr bwMode="auto">
          <a:xfrm>
            <a:off x="4953000" y="2438400"/>
            <a:ext cx="3200400" cy="190579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Cross-sectional Form of the Clasp Arm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retentive clasp arm on an abutment adjacent to a distal extension base </a:t>
            </a:r>
            <a:r>
              <a:rPr lang="en-US" dirty="0" smtClean="0">
                <a:solidFill>
                  <a:srgbClr val="FF0000"/>
                </a:solidFill>
              </a:rPr>
              <a:t>not only </a:t>
            </a:r>
            <a:r>
              <a:rPr lang="en-US" dirty="0" smtClean="0"/>
              <a:t>must flex during placement and removal but also must be capable of flexing during functional movement of the distal extension base. </a:t>
            </a:r>
          </a:p>
          <a:p>
            <a:r>
              <a:rPr lang="en-US" dirty="0" smtClean="0"/>
              <a:t>A round clasp is the only circumferential clasp form that may be safely used to engage a tooth undercut on the side of an abutment tooth away from the distal extension base, </a:t>
            </a:r>
            <a:r>
              <a:rPr lang="en-US" dirty="0" smtClean="0">
                <a:solidFill>
                  <a:srgbClr val="FF0000"/>
                </a:solidFill>
              </a:rPr>
              <a:t>*</a:t>
            </a:r>
            <a:r>
              <a:rPr lang="en-US" dirty="0" smtClean="0"/>
              <a:t> to avoid transmission of tipping stresses to the abutment tooth </a:t>
            </a:r>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p:txBody>
          <a:bodyPr/>
          <a:lstStyle/>
          <a:p>
            <a:pPr>
              <a:defRPr/>
            </a:pPr>
            <a:r>
              <a:rPr lang="en-US" b="1" dirty="0" smtClean="0">
                <a:solidFill>
                  <a:srgbClr val="FF0000"/>
                </a:solidFill>
              </a:rPr>
              <a:t>Material Used for the Clasp Arm</a:t>
            </a:r>
            <a:endParaRPr lang="en-US" dirty="0" smtClean="0"/>
          </a:p>
        </p:txBody>
      </p:sp>
      <p:sp>
        <p:nvSpPr>
          <p:cNvPr id="16391" name="Rectangle 7"/>
          <p:cNvSpPr>
            <a:spLocks noGrp="1" noChangeArrowheads="1"/>
          </p:cNvSpPr>
          <p:nvPr>
            <p:ph type="body" idx="1"/>
          </p:nvPr>
        </p:nvSpPr>
        <p:spPr>
          <a:xfrm>
            <a:off x="1219200" y="2667001"/>
            <a:ext cx="5453945" cy="3063875"/>
          </a:xfrm>
        </p:spPr>
        <p:txBody>
          <a:bodyPr>
            <a:normAutofit lnSpcReduction="10000"/>
          </a:bodyPr>
          <a:lstStyle/>
          <a:p>
            <a:pPr>
              <a:buFont typeface="Wingdings" pitchFamily="1" charset="2"/>
              <a:buNone/>
              <a:defRPr/>
            </a:pPr>
            <a:r>
              <a:rPr lang="en-US" sz="3900" i="1" dirty="0" smtClean="0"/>
              <a:t>Clasp Flexibility</a:t>
            </a:r>
            <a:r>
              <a:rPr lang="en-US" sz="3900" dirty="0" smtClean="0"/>
              <a:t> </a:t>
            </a:r>
          </a:p>
          <a:p>
            <a:pPr lvl="1">
              <a:buFontTx/>
              <a:buNone/>
              <a:defRPr/>
            </a:pPr>
            <a:r>
              <a:rPr lang="en-US" sz="3500" dirty="0" smtClean="0"/>
              <a:t>	Material</a:t>
            </a:r>
          </a:p>
          <a:p>
            <a:pPr lvl="2">
              <a:defRPr/>
            </a:pPr>
            <a:r>
              <a:rPr lang="en-US" sz="3000" dirty="0" smtClean="0"/>
              <a:t>Cast is less flexible</a:t>
            </a:r>
          </a:p>
          <a:p>
            <a:pPr lvl="2">
              <a:defRPr/>
            </a:pPr>
            <a:r>
              <a:rPr lang="en-US" sz="3000" dirty="0" smtClean="0"/>
              <a:t>Wrought wire </a:t>
            </a:r>
          </a:p>
          <a:p>
            <a:pPr lvl="3">
              <a:defRPr/>
            </a:pPr>
            <a:r>
              <a:rPr lang="en-US" sz="2600" dirty="0" smtClean="0"/>
              <a:t>greater tensile strength </a:t>
            </a:r>
          </a:p>
          <a:p>
            <a:pPr lvl="3">
              <a:defRPr/>
            </a:pPr>
            <a:r>
              <a:rPr lang="en-US" sz="2600" dirty="0" smtClean="0"/>
              <a:t>flexibility without fatigue</a:t>
            </a:r>
          </a:p>
        </p:txBody>
      </p:sp>
      <p:pic>
        <p:nvPicPr>
          <p:cNvPr id="22532" name="Picture 8"/>
          <p:cNvPicPr>
            <a:picLocks noChangeAspect="1" noChangeArrowheads="1"/>
          </p:cNvPicPr>
          <p:nvPr/>
        </p:nvPicPr>
        <p:blipFill>
          <a:blip r:embed="rId2" cstate="print"/>
          <a:srcRect l="38748" t="43123" r="32498" b="19374"/>
          <a:stretch>
            <a:fillRect/>
          </a:stretch>
        </p:blipFill>
        <p:spPr bwMode="auto">
          <a:xfrm>
            <a:off x="6570133" y="2514600"/>
            <a:ext cx="1557867" cy="1524000"/>
          </a:xfrm>
          <a:prstGeom prst="rect">
            <a:avLst/>
          </a:prstGeom>
          <a:noFill/>
          <a:ln w="12700" cap="sq">
            <a:noFill/>
            <a:miter lim="800000"/>
            <a:headEnd type="none" w="sm" len="sm"/>
            <a:tailEnd type="none" w="sm" len="sm"/>
          </a:ln>
        </p:spPr>
      </p:pic>
      <p:pic>
        <p:nvPicPr>
          <p:cNvPr id="22533" name="Picture 9"/>
          <p:cNvPicPr>
            <a:picLocks noChangeAspect="1" noChangeArrowheads="1"/>
          </p:cNvPicPr>
          <p:nvPr/>
        </p:nvPicPr>
        <p:blipFill>
          <a:blip r:embed="rId3" cstate="print"/>
          <a:srcRect l="39581" t="6250" r="12498" b="34375"/>
          <a:stretch>
            <a:fillRect/>
          </a:stretch>
        </p:blipFill>
        <p:spPr bwMode="auto">
          <a:xfrm>
            <a:off x="6570133" y="4267200"/>
            <a:ext cx="1557867" cy="14478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Material Used for the Clasp Arm</a:t>
            </a:r>
            <a:endParaRPr lang="en-US" b="1" dirty="0">
              <a:solidFill>
                <a:srgbClr val="FF0000"/>
              </a:solidFill>
            </a:endParaRPr>
          </a:p>
        </p:txBody>
      </p:sp>
      <p:sp>
        <p:nvSpPr>
          <p:cNvPr id="3" name="Content Placeholder 2"/>
          <p:cNvSpPr>
            <a:spLocks noGrp="1"/>
          </p:cNvSpPr>
          <p:nvPr>
            <p:ph sz="quarter" idx="1"/>
          </p:nvPr>
        </p:nvSpPr>
        <p:spPr>
          <a:xfrm>
            <a:off x="377952" y="1600200"/>
            <a:ext cx="5032248" cy="4495800"/>
          </a:xfrm>
        </p:spPr>
        <p:txBody>
          <a:bodyPr>
            <a:normAutofit/>
          </a:bodyPr>
          <a:lstStyle/>
          <a:p>
            <a:r>
              <a:rPr lang="en-US" sz="3200" b="1" dirty="0" smtClean="0"/>
              <a:t>Greater rigidity with less bulk is possible through use of chromium-cobalt alloys*</a:t>
            </a:r>
          </a:p>
          <a:p>
            <a:r>
              <a:rPr lang="en-US" sz="3200" b="1" dirty="0" smtClean="0"/>
              <a:t>Cast is </a:t>
            </a:r>
            <a:r>
              <a:rPr lang="en-US" sz="3200" b="1" smtClean="0"/>
              <a:t>less flexible8</a:t>
            </a:r>
            <a:endParaRPr lang="en-US" sz="3200" b="1" dirty="0" smtClean="0"/>
          </a:p>
          <a:p>
            <a:r>
              <a:rPr lang="en-US" sz="3200" b="1" dirty="0" smtClean="0"/>
              <a:t>Wrought wire </a:t>
            </a:r>
          </a:p>
          <a:p>
            <a:pPr lvl="3">
              <a:defRPr/>
            </a:pPr>
            <a:r>
              <a:rPr lang="en-US" sz="2600" dirty="0" smtClean="0"/>
              <a:t>greater tensile strength </a:t>
            </a:r>
          </a:p>
          <a:p>
            <a:pPr lvl="3">
              <a:defRPr/>
            </a:pPr>
            <a:r>
              <a:rPr lang="en-US" sz="2600" dirty="0" smtClean="0"/>
              <a:t>flexibility without fatigue</a:t>
            </a:r>
          </a:p>
        </p:txBody>
      </p:sp>
      <p:pic>
        <p:nvPicPr>
          <p:cNvPr id="4" name="Picture 8"/>
          <p:cNvPicPr>
            <a:picLocks noChangeAspect="1" noChangeArrowheads="1"/>
          </p:cNvPicPr>
          <p:nvPr/>
        </p:nvPicPr>
        <p:blipFill>
          <a:blip r:embed="rId3" cstate="print"/>
          <a:srcRect l="38748" t="43123" r="32498" b="19374"/>
          <a:stretch>
            <a:fillRect/>
          </a:stretch>
        </p:blipFill>
        <p:spPr bwMode="auto">
          <a:xfrm>
            <a:off x="5943600" y="1905000"/>
            <a:ext cx="2819400" cy="2286000"/>
          </a:xfrm>
          <a:prstGeom prst="rect">
            <a:avLst/>
          </a:prstGeom>
          <a:noFill/>
          <a:ln w="12700" cap="sq">
            <a:noFill/>
            <a:miter lim="800000"/>
            <a:headEnd type="none" w="sm" len="sm"/>
            <a:tailEnd type="none" w="sm" len="sm"/>
          </a:ln>
        </p:spPr>
      </p:pic>
      <p:pic>
        <p:nvPicPr>
          <p:cNvPr id="5" name="Picture 9"/>
          <p:cNvPicPr>
            <a:picLocks noChangeAspect="1" noChangeArrowheads="1"/>
          </p:cNvPicPr>
          <p:nvPr/>
        </p:nvPicPr>
        <p:blipFill>
          <a:blip r:embed="rId4" cstate="print"/>
          <a:srcRect l="39581" t="6250" r="12498" b="34375"/>
          <a:stretch>
            <a:fillRect/>
          </a:stretch>
        </p:blipFill>
        <p:spPr bwMode="auto">
          <a:xfrm>
            <a:off x="5943600" y="4343400"/>
            <a:ext cx="2819400" cy="2209800"/>
          </a:xfrm>
          <a:prstGeom prst="rect">
            <a:avLst/>
          </a:prstGeom>
          <a:noFill/>
          <a:ln w="12700" cap="sq">
            <a:noFill/>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3" name="Content Placeholder 2"/>
          <p:cNvSpPr>
            <a:spLocks noGrp="1"/>
          </p:cNvSpPr>
          <p:nvPr>
            <p:ph sz="quarter" idx="1"/>
          </p:nvPr>
        </p:nvSpPr>
        <p:spPr>
          <a:xfrm>
            <a:off x="304800" y="1524000"/>
            <a:ext cx="3886200" cy="4572000"/>
          </a:xfrm>
        </p:spPr>
        <p:txBody>
          <a:bodyPr>
            <a:normAutofit/>
          </a:bodyPr>
          <a:lstStyle/>
          <a:p>
            <a:pPr marL="742950" indent="-742950">
              <a:buAutoNum type="arabicPeriod"/>
            </a:pPr>
            <a:r>
              <a:rPr lang="en-US" sz="3600" b="1" i="1" dirty="0" smtClean="0">
                <a:solidFill>
                  <a:srgbClr val="FF0000"/>
                </a:solidFill>
              </a:rPr>
              <a:t>principle of encirclement </a:t>
            </a:r>
          </a:p>
          <a:p>
            <a:pPr marL="742950" indent="-742950">
              <a:buNone/>
            </a:pPr>
            <a:endParaRPr lang="en-US" sz="3600" i="1" dirty="0" smtClean="0">
              <a:solidFill>
                <a:srgbClr val="FF0000"/>
              </a:solidFill>
            </a:endParaRPr>
          </a:p>
          <a:p>
            <a:pPr>
              <a:buNone/>
            </a:pPr>
            <a:r>
              <a:rPr lang="en-US" dirty="0" smtClean="0"/>
              <a:t> </a:t>
            </a:r>
            <a:r>
              <a:rPr lang="en-US" sz="4000" b="1" i="1" dirty="0" smtClean="0"/>
              <a:t>Encircle &gt; 180 °</a:t>
            </a:r>
            <a:endParaRPr lang="en-US" sz="4000" b="1" dirty="0"/>
          </a:p>
        </p:txBody>
      </p:sp>
      <p:pic>
        <p:nvPicPr>
          <p:cNvPr id="7" name="Picture 5"/>
          <p:cNvPicPr>
            <a:picLocks noGrp="1" noChangeAspect="1" noChangeArrowheads="1"/>
          </p:cNvPicPr>
          <p:nvPr>
            <p:ph sz="quarter" idx="2"/>
          </p:nvPr>
        </p:nvPicPr>
        <p:blipFill>
          <a:blip r:embed="rId3" cstate="print"/>
          <a:srcRect/>
          <a:stretch>
            <a:fillRect/>
          </a:stretch>
        </p:blipFill>
        <p:spPr bwMode="auto">
          <a:xfrm>
            <a:off x="4419600" y="2438400"/>
            <a:ext cx="4495800" cy="2453178"/>
          </a:xfrm>
          <a:prstGeom prst="rect">
            <a:avLst/>
          </a:prstGeom>
          <a:solidFill>
            <a:schemeClr val="accent1"/>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TERMINOLOGY</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sz="3600" b="1" dirty="0" smtClean="0"/>
              <a:t>Support </a:t>
            </a:r>
          </a:p>
          <a:p>
            <a:pPr>
              <a:buNone/>
            </a:pPr>
            <a:endParaRPr lang="en-US" sz="3600" dirty="0" smtClean="0"/>
          </a:p>
          <a:p>
            <a:r>
              <a:rPr lang="en-US" sz="3600" b="1" dirty="0" smtClean="0"/>
              <a:t>Stability</a:t>
            </a:r>
            <a:r>
              <a:rPr lang="en-US" sz="3600" b="1" dirty="0" smtClean="0">
                <a:solidFill>
                  <a:srgbClr val="FFFF00"/>
                </a:solidFill>
              </a:rPr>
              <a:t> </a:t>
            </a:r>
          </a:p>
          <a:p>
            <a:pPr>
              <a:buNone/>
            </a:pPr>
            <a:r>
              <a:rPr lang="en-US" sz="3600" dirty="0" smtClean="0">
                <a:solidFill>
                  <a:srgbClr val="002060"/>
                </a:solidFill>
              </a:rPr>
              <a:t>  the quality of a prosthesis to be firm, stable, or constant and to resist displacement by functional, horizontal, or rotational stresses.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3" name="Content Placeholder 2"/>
          <p:cNvSpPr>
            <a:spLocks noGrp="1"/>
          </p:cNvSpPr>
          <p:nvPr>
            <p:ph sz="quarter" idx="1"/>
          </p:nvPr>
        </p:nvSpPr>
        <p:spPr>
          <a:xfrm>
            <a:off x="1219200" y="1752600"/>
            <a:ext cx="5864352" cy="4495800"/>
          </a:xfrm>
        </p:spPr>
        <p:txBody>
          <a:bodyPr/>
          <a:lstStyle/>
          <a:p>
            <a:pPr>
              <a:buNone/>
            </a:pPr>
            <a:r>
              <a:rPr lang="en-US" dirty="0" smtClean="0"/>
              <a:t>   </a:t>
            </a:r>
            <a:r>
              <a:rPr lang="en-US" sz="3600" b="1" dirty="0" smtClean="0"/>
              <a:t>2. The </a:t>
            </a:r>
            <a:r>
              <a:rPr lang="en-US" sz="3600" b="1" dirty="0" err="1" smtClean="0"/>
              <a:t>occlusal</a:t>
            </a:r>
            <a:r>
              <a:rPr lang="en-US" sz="3600" b="1" dirty="0" smtClean="0"/>
              <a:t> rest must be designed to prevent the movement of the clasp arms toward the cervical.</a:t>
            </a:r>
            <a:endParaRPr lang="en-US" sz="3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dirty="0"/>
          </a:p>
        </p:txBody>
      </p:sp>
      <p:sp>
        <p:nvSpPr>
          <p:cNvPr id="3" name="Content Placeholder 2"/>
          <p:cNvSpPr>
            <a:spLocks noGrp="1"/>
          </p:cNvSpPr>
          <p:nvPr>
            <p:ph sz="quarter" idx="1"/>
          </p:nvPr>
        </p:nvSpPr>
        <p:spPr>
          <a:xfrm>
            <a:off x="304800" y="1905000"/>
            <a:ext cx="4495800" cy="5867400"/>
          </a:xfrm>
        </p:spPr>
        <p:txBody>
          <a:bodyPr>
            <a:normAutofit/>
          </a:bodyPr>
          <a:lstStyle/>
          <a:p>
            <a:pPr>
              <a:buNone/>
            </a:pPr>
            <a:r>
              <a:rPr lang="en-US" dirty="0" smtClean="0"/>
              <a:t>3. </a:t>
            </a:r>
            <a:r>
              <a:rPr lang="en-US" b="1" dirty="0" smtClean="0"/>
              <a:t>Each retentive terminal should be opposed by a</a:t>
            </a:r>
          </a:p>
          <a:p>
            <a:pPr>
              <a:buNone/>
            </a:pPr>
            <a:r>
              <a:rPr lang="en-US" b="1" dirty="0" smtClean="0"/>
              <a:t>    reciprocal component </a:t>
            </a:r>
            <a:r>
              <a:rPr lang="en-US" dirty="0" smtClean="0"/>
              <a:t>capable of resisting any transient pressures exerted by the retentive arm during placement and removal. *</a:t>
            </a:r>
            <a:endParaRPr lang="en-US" dirty="0"/>
          </a:p>
        </p:txBody>
      </p:sp>
      <p:pic>
        <p:nvPicPr>
          <p:cNvPr id="4098" name="Picture 2"/>
          <p:cNvPicPr>
            <a:picLocks noGrp="1" noChangeAspect="1" noChangeArrowheads="1"/>
          </p:cNvPicPr>
          <p:nvPr>
            <p:ph sz="quarter" idx="2"/>
          </p:nvPr>
        </p:nvPicPr>
        <p:blipFill>
          <a:blip r:embed="rId3" cstate="print"/>
          <a:srcRect/>
          <a:stretch>
            <a:fillRect/>
          </a:stretch>
        </p:blipFill>
        <p:spPr bwMode="auto">
          <a:xfrm>
            <a:off x="5105400" y="1676400"/>
            <a:ext cx="3733799" cy="3962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6" name="Content Placeholder 5"/>
          <p:cNvSpPr>
            <a:spLocks noGrp="1"/>
          </p:cNvSpPr>
          <p:nvPr>
            <p:ph sz="quarter" idx="1"/>
          </p:nvPr>
        </p:nvSpPr>
        <p:spPr/>
        <p:txBody>
          <a:bodyPr>
            <a:normAutofit fontScale="92500" lnSpcReduction="20000"/>
          </a:bodyPr>
          <a:lstStyle/>
          <a:p>
            <a:pPr>
              <a:buNone/>
            </a:pPr>
            <a:r>
              <a:rPr lang="en-US" dirty="0" smtClean="0"/>
              <a:t>4. </a:t>
            </a:r>
            <a:r>
              <a:rPr lang="en-US" b="1" dirty="0" smtClean="0"/>
              <a:t>Clasp retainers on abutment teeth adjacent to distal</a:t>
            </a:r>
          </a:p>
          <a:p>
            <a:pPr>
              <a:buNone/>
            </a:pPr>
            <a:r>
              <a:rPr lang="en-US" b="1" dirty="0" smtClean="0"/>
              <a:t>extension bases should be designed so that</a:t>
            </a:r>
          </a:p>
          <a:p>
            <a:pPr>
              <a:buNone/>
            </a:pPr>
            <a:r>
              <a:rPr lang="en-US" b="1" dirty="0" smtClean="0"/>
              <a:t>they will avoid direct transmission of tipping and</a:t>
            </a:r>
          </a:p>
          <a:p>
            <a:pPr>
              <a:buNone/>
            </a:pPr>
            <a:r>
              <a:rPr lang="en-US" b="1" dirty="0" smtClean="0"/>
              <a:t>rotational forces </a:t>
            </a:r>
            <a:r>
              <a:rPr lang="en-US" dirty="0" smtClean="0"/>
              <a:t>to the abutment. In effect, they</a:t>
            </a:r>
          </a:p>
          <a:p>
            <a:pPr>
              <a:buNone/>
            </a:pPr>
            <a:r>
              <a:rPr lang="en-US" dirty="0" smtClean="0"/>
              <a:t>must act as </a:t>
            </a:r>
            <a:r>
              <a:rPr lang="en-US" b="1" i="1" u="sng" dirty="0" smtClean="0">
                <a:solidFill>
                  <a:srgbClr val="FF0000"/>
                </a:solidFill>
              </a:rPr>
              <a:t>stress-breakers</a:t>
            </a:r>
            <a:r>
              <a:rPr lang="en-US" dirty="0" smtClean="0"/>
              <a:t> either by their design</a:t>
            </a:r>
          </a:p>
          <a:p>
            <a:pPr>
              <a:buNone/>
            </a:pPr>
            <a:r>
              <a:rPr lang="en-US" dirty="0" smtClean="0"/>
              <a:t>or by their construction. This is accomplished</a:t>
            </a:r>
          </a:p>
          <a:p>
            <a:pPr>
              <a:buNone/>
            </a:pPr>
            <a:r>
              <a:rPr lang="en-US" dirty="0" smtClean="0"/>
              <a:t>through proper location of the retentive terminal</a:t>
            </a:r>
          </a:p>
          <a:p>
            <a:pPr>
              <a:buNone/>
            </a:pPr>
            <a:r>
              <a:rPr lang="en-US" dirty="0" smtClean="0"/>
              <a:t>relative to the rest or by use of a more flexible</a:t>
            </a:r>
          </a:p>
          <a:p>
            <a:pPr>
              <a:buNone/>
            </a:pPr>
            <a:r>
              <a:rPr lang="en-US" dirty="0" smtClean="0"/>
              <a:t>clasp arm in relation to the anticipated rotation of</a:t>
            </a:r>
          </a:p>
          <a:p>
            <a:pPr>
              <a:buNone/>
            </a:pPr>
            <a:r>
              <a:rPr lang="en-US" dirty="0" smtClean="0"/>
              <a:t>the denture under functional forces.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6400800" y="2362200"/>
            <a:ext cx="2466975" cy="13239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447800" y="1600200"/>
            <a:ext cx="4419600" cy="22098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1371600" y="4343400"/>
            <a:ext cx="4572000" cy="22002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6477000" y="434340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dirty="0"/>
          </a:p>
        </p:txBody>
      </p:sp>
      <p:sp>
        <p:nvSpPr>
          <p:cNvPr id="3" name="Content Placeholder 2"/>
          <p:cNvSpPr>
            <a:spLocks noGrp="1"/>
          </p:cNvSpPr>
          <p:nvPr>
            <p:ph sz="quarter" idx="1"/>
          </p:nvPr>
        </p:nvSpPr>
        <p:spPr>
          <a:xfrm>
            <a:off x="0" y="1600200"/>
            <a:ext cx="4495800" cy="5257800"/>
          </a:xfrm>
        </p:spPr>
        <p:txBody>
          <a:bodyPr>
            <a:normAutofit fontScale="92500" lnSpcReduction="10000"/>
          </a:bodyPr>
          <a:lstStyle/>
          <a:p>
            <a:pPr>
              <a:buNone/>
            </a:pPr>
            <a:r>
              <a:rPr lang="en-US" dirty="0" smtClean="0"/>
              <a:t>5</a:t>
            </a:r>
            <a:r>
              <a:rPr lang="en-US" b="1" dirty="0" smtClean="0"/>
              <a:t>. Unless guiding planes will positively control the path of removal and stabilize abutments against rotational movements</a:t>
            </a:r>
            <a:r>
              <a:rPr lang="en-US" dirty="0" smtClean="0"/>
              <a:t>, retentive clasps should be bilaterally opposed, </a:t>
            </a:r>
            <a:r>
              <a:rPr lang="en-US" dirty="0" err="1" smtClean="0"/>
              <a:t>i</a:t>
            </a:r>
            <a:r>
              <a:rPr lang="en-US" dirty="0" smtClean="0"/>
              <a:t>. e., </a:t>
            </a:r>
            <a:r>
              <a:rPr lang="en-US" dirty="0" err="1" smtClean="0"/>
              <a:t>buccal</a:t>
            </a:r>
            <a:r>
              <a:rPr lang="en-US" dirty="0" smtClean="0"/>
              <a:t> retention on one side of the arch should be opposed by </a:t>
            </a:r>
            <a:r>
              <a:rPr lang="en-US" dirty="0" err="1" smtClean="0"/>
              <a:t>buccal</a:t>
            </a:r>
            <a:r>
              <a:rPr lang="en-US" dirty="0" smtClean="0"/>
              <a:t> retention on the other, or lingual on one side opposed by lingual on the other.</a:t>
            </a:r>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724400" y="1905000"/>
            <a:ext cx="4038600" cy="3621919"/>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3" name="Content Placeholder 2"/>
          <p:cNvSpPr>
            <a:spLocks noGrp="1"/>
          </p:cNvSpPr>
          <p:nvPr>
            <p:ph sz="quarter" idx="1"/>
          </p:nvPr>
        </p:nvSpPr>
        <p:spPr>
          <a:xfrm>
            <a:off x="0" y="1600200"/>
            <a:ext cx="4495800" cy="4525963"/>
          </a:xfrm>
        </p:spPr>
        <p:txBody>
          <a:bodyPr>
            <a:normAutofit/>
          </a:bodyPr>
          <a:lstStyle/>
          <a:p>
            <a:pPr>
              <a:buNone/>
            </a:pPr>
            <a:r>
              <a:rPr lang="en-US" dirty="0" smtClean="0"/>
              <a:t>6.  The path of escapement for each retentive clasp</a:t>
            </a:r>
          </a:p>
          <a:p>
            <a:pPr>
              <a:buNone/>
            </a:pPr>
            <a:r>
              <a:rPr lang="en-US" dirty="0" smtClean="0"/>
              <a:t>     terminal must be other than parallel to the path</a:t>
            </a:r>
          </a:p>
          <a:p>
            <a:pPr>
              <a:buNone/>
            </a:pPr>
            <a:r>
              <a:rPr lang="en-US" dirty="0" smtClean="0"/>
              <a:t>   of removal for the prosthesis to require clasp engagement with the resistance to deformation (that is retention)</a:t>
            </a:r>
            <a:endParaRPr lang="en-US" dirty="0"/>
          </a:p>
        </p:txBody>
      </p:sp>
      <p:pic>
        <p:nvPicPr>
          <p:cNvPr id="6" name="Picture 4"/>
          <p:cNvPicPr>
            <a:picLocks noGrp="1" noChangeAspect="1" noChangeArrowheads="1"/>
          </p:cNvPicPr>
          <p:nvPr>
            <p:ph sz="quarter" idx="2"/>
          </p:nvPr>
        </p:nvPicPr>
        <p:blipFill>
          <a:blip r:embed="rId2" cstate="print"/>
          <a:srcRect/>
          <a:stretch>
            <a:fillRect/>
          </a:stretch>
        </p:blipFill>
        <p:spPr bwMode="auto">
          <a:xfrm>
            <a:off x="4953000" y="2209800"/>
            <a:ext cx="3263138" cy="3500184"/>
          </a:xfrm>
          <a:prstGeom prst="rect">
            <a:avLst/>
          </a:prstGeom>
          <a:noFill/>
          <a:ln w="50800">
            <a:noFill/>
            <a:miter lim="800000"/>
            <a:headEnd/>
            <a:tailEnd/>
          </a:ln>
          <a:effectLst>
            <a:outerShdw dist="35921" dir="2700000" algn="ctr" rotWithShape="0">
              <a:schemeClr val="bg2">
                <a:alpha val="41000"/>
              </a:scheme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3" name="Content Placeholder 2"/>
          <p:cNvSpPr>
            <a:spLocks noGrp="1"/>
          </p:cNvSpPr>
          <p:nvPr>
            <p:ph sz="quarter" idx="1"/>
          </p:nvPr>
        </p:nvSpPr>
        <p:spPr>
          <a:xfrm>
            <a:off x="1219200" y="1752600"/>
            <a:ext cx="5715000" cy="4495800"/>
          </a:xfrm>
        </p:spPr>
        <p:txBody>
          <a:bodyPr>
            <a:normAutofit/>
          </a:bodyPr>
          <a:lstStyle/>
          <a:p>
            <a:pPr>
              <a:buNone/>
            </a:pPr>
            <a:r>
              <a:rPr lang="en-US" sz="3200" b="1" dirty="0" smtClean="0"/>
              <a:t>7. The amount of retention should always be the minimum necessary to resist reasonable dislodging forces.</a:t>
            </a:r>
          </a:p>
          <a:p>
            <a:pPr>
              <a:buNone/>
            </a:pPr>
            <a:endParaRPr lang="en-US" sz="3200"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pPr>
              <a:buNone/>
            </a:pPr>
            <a:endParaRPr lang="en-US" dirty="0" smtClean="0"/>
          </a:p>
          <a:p>
            <a:pPr>
              <a:buNone/>
            </a:pPr>
            <a:r>
              <a:rPr lang="en-US" dirty="0" smtClean="0"/>
              <a:t>8. </a:t>
            </a:r>
            <a:r>
              <a:rPr lang="en-US" b="1" dirty="0" smtClean="0"/>
              <a:t>Reciprocal elements of the clasp assembly should be located at the junction of the gingival and middle thirds </a:t>
            </a:r>
            <a:r>
              <a:rPr lang="en-US" dirty="0" smtClean="0"/>
              <a:t>of the crowns of abutment teeth.</a:t>
            </a:r>
          </a:p>
        </p:txBody>
      </p:sp>
      <p:pic>
        <p:nvPicPr>
          <p:cNvPr id="7171" name="Picture 3"/>
          <p:cNvPicPr>
            <a:picLocks noChangeAspect="1" noChangeArrowheads="1"/>
          </p:cNvPicPr>
          <p:nvPr/>
        </p:nvPicPr>
        <p:blipFill>
          <a:blip r:embed="rId2" cstate="print"/>
          <a:srcRect/>
          <a:stretch>
            <a:fillRect/>
          </a:stretch>
        </p:blipFill>
        <p:spPr bwMode="auto">
          <a:xfrm>
            <a:off x="5257800" y="2209800"/>
            <a:ext cx="3048000" cy="2971800"/>
          </a:xfrm>
          <a:prstGeom prst="rect">
            <a:avLst/>
          </a:prstGeom>
          <a:noFill/>
          <a:ln w="9525">
            <a:noFill/>
            <a:miter lim="800000"/>
            <a:headEnd/>
            <a:tailEnd/>
          </a:ln>
        </p:spPr>
      </p:pic>
      <p:sp>
        <p:nvSpPr>
          <p:cNvPr id="6" name="عنصر نائب للمحتوى 5"/>
          <p:cNvSpPr>
            <a:spLocks noGrp="1"/>
          </p:cNvSpPr>
          <p:nvPr>
            <p:ph sz="quarter" idx="2"/>
          </p:nvPr>
        </p:nvSpPr>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a:defRPr/>
            </a:pPr>
            <a:r>
              <a:rPr lang="en-US" b="1" dirty="0" smtClean="0">
                <a:solidFill>
                  <a:srgbClr val="FF0000"/>
                </a:solidFill>
              </a:rPr>
              <a:t>BASIC PRINCIPLES OF CLASP DESIGN</a:t>
            </a:r>
            <a:endParaRPr lang="en-US" dirty="0" smtClean="0"/>
          </a:p>
        </p:txBody>
      </p:sp>
      <p:sp>
        <p:nvSpPr>
          <p:cNvPr id="77827" name="Rectangle 3"/>
          <p:cNvSpPr>
            <a:spLocks noGrp="1" noChangeArrowheads="1"/>
          </p:cNvSpPr>
          <p:nvPr>
            <p:ph type="body" idx="1"/>
          </p:nvPr>
        </p:nvSpPr>
        <p:spPr>
          <a:xfrm>
            <a:off x="304800" y="2057400"/>
            <a:ext cx="5969000" cy="4038599"/>
          </a:xfrm>
        </p:spPr>
        <p:txBody>
          <a:bodyPr>
            <a:normAutofit/>
          </a:bodyPr>
          <a:lstStyle/>
          <a:p>
            <a:pPr>
              <a:buNone/>
            </a:pPr>
            <a:r>
              <a:rPr lang="en-US" sz="2800" dirty="0" smtClean="0"/>
              <a:t> </a:t>
            </a:r>
            <a:r>
              <a:rPr lang="en-US" sz="3600" b="1" dirty="0" smtClean="0">
                <a:solidFill>
                  <a:srgbClr val="FF0000"/>
                </a:solidFill>
              </a:rPr>
              <a:t>Placement of Retentive Arm *</a:t>
            </a:r>
            <a:endParaRPr lang="en-US" sz="2800" dirty="0" smtClean="0"/>
          </a:p>
          <a:p>
            <a:pPr>
              <a:defRPr/>
            </a:pPr>
            <a:r>
              <a:rPr lang="en-US" sz="3200" dirty="0" smtClean="0"/>
              <a:t>Middle to Lower 1/3 of Tooth </a:t>
            </a:r>
          </a:p>
          <a:p>
            <a:pPr lvl="1">
              <a:defRPr/>
            </a:pPr>
            <a:r>
              <a:rPr lang="en-US" sz="3200" dirty="0" smtClean="0"/>
              <a:t>Tipping forces</a:t>
            </a:r>
          </a:p>
          <a:p>
            <a:pPr lvl="1">
              <a:defRPr/>
            </a:pPr>
            <a:r>
              <a:rPr lang="en-US" sz="3200" dirty="0" smtClean="0"/>
              <a:t>Esthetics</a:t>
            </a:r>
          </a:p>
          <a:p>
            <a:pPr lvl="1">
              <a:defRPr/>
            </a:pPr>
            <a:r>
              <a:rPr lang="en-US" sz="3200" dirty="0" err="1" smtClean="0"/>
              <a:t>Occlusal</a:t>
            </a:r>
            <a:r>
              <a:rPr lang="en-US" sz="3200" dirty="0" smtClean="0"/>
              <a:t> interferences</a:t>
            </a:r>
          </a:p>
        </p:txBody>
      </p:sp>
      <p:grpSp>
        <p:nvGrpSpPr>
          <p:cNvPr id="2" name="Group 8"/>
          <p:cNvGrpSpPr>
            <a:grpSpLocks/>
          </p:cNvGrpSpPr>
          <p:nvPr/>
        </p:nvGrpSpPr>
        <p:grpSpPr bwMode="auto">
          <a:xfrm>
            <a:off x="4876800" y="4191000"/>
            <a:ext cx="2777067" cy="2438400"/>
            <a:chOff x="4272" y="1728"/>
            <a:chExt cx="1968" cy="1536"/>
          </a:xfrm>
        </p:grpSpPr>
        <p:pic>
          <p:nvPicPr>
            <p:cNvPr id="10245" name="Picture 4"/>
            <p:cNvPicPr>
              <a:picLocks noChangeAspect="1" noChangeArrowheads="1"/>
            </p:cNvPicPr>
            <p:nvPr/>
          </p:nvPicPr>
          <p:blipFill>
            <a:blip r:embed="rId3" cstate="print"/>
            <a:srcRect l="39705" t="17647" b="11763"/>
            <a:stretch>
              <a:fillRect/>
            </a:stretch>
          </p:blipFill>
          <p:spPr bwMode="auto">
            <a:xfrm>
              <a:off x="4272" y="1728"/>
              <a:ext cx="1968" cy="1536"/>
            </a:xfrm>
            <a:prstGeom prst="rect">
              <a:avLst/>
            </a:prstGeom>
            <a:noFill/>
            <a:ln w="12700" cap="sq">
              <a:noFill/>
              <a:miter lim="800000"/>
              <a:headEnd type="none" w="sm" len="sm"/>
              <a:tailEnd type="none" w="sm" len="sm"/>
            </a:ln>
          </p:spPr>
        </p:pic>
        <p:sp>
          <p:nvSpPr>
            <p:cNvPr id="77830" name="Line 6"/>
            <p:cNvSpPr>
              <a:spLocks noChangeShapeType="1"/>
            </p:cNvSpPr>
            <p:nvPr/>
          </p:nvSpPr>
          <p:spPr bwMode="auto">
            <a:xfrm flipH="1" flipV="1">
              <a:off x="5520" y="2640"/>
              <a:ext cx="96" cy="240"/>
            </a:xfrm>
            <a:prstGeom prst="line">
              <a:avLst/>
            </a:prstGeom>
            <a:noFill/>
            <a:ln w="28575" cap="sq">
              <a:solidFill>
                <a:schemeClr val="hlink"/>
              </a:solidFill>
              <a:round/>
              <a:headEnd type="none" w="sm" len="sm"/>
              <a:tailEnd type="triangle" w="sm" len="sm"/>
            </a:ln>
            <a:effectLst>
              <a:outerShdw dist="35921" dir="2700000" algn="ctr" rotWithShape="0">
                <a:schemeClr val="bg2"/>
              </a:outerShdw>
            </a:effectLst>
          </p:spPr>
          <p:txBody>
            <a:bodyPr wrap="none" anchor="ctr"/>
            <a:lstStyle/>
            <a:p>
              <a:pPr>
                <a:defRPr/>
              </a:pPr>
              <a:endParaRPr lang="en-US"/>
            </a:p>
          </p:txBody>
        </p:sp>
      </p:grpSp>
      <p:pic>
        <p:nvPicPr>
          <p:cNvPr id="7" name="Picture 2"/>
          <p:cNvPicPr>
            <a:picLocks noChangeAspect="1" noChangeArrowheads="1"/>
          </p:cNvPicPr>
          <p:nvPr/>
        </p:nvPicPr>
        <p:blipFill>
          <a:blip r:embed="rId4" cstate="print"/>
          <a:srcRect/>
          <a:stretch>
            <a:fillRect/>
          </a:stretch>
        </p:blipFill>
        <p:spPr bwMode="auto">
          <a:xfrm>
            <a:off x="6096000" y="1447800"/>
            <a:ext cx="27432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FF0000"/>
                </a:solidFill>
              </a:rPr>
              <a:t>BASIC PRINCIPLES OF CLASP DESIGN</a:t>
            </a:r>
            <a:endParaRPr lang="en-US" b="1" dirty="0">
              <a:solidFill>
                <a:srgbClr val="FF0000"/>
              </a:solidFill>
            </a:endParaRPr>
          </a:p>
        </p:txBody>
      </p:sp>
      <p:sp>
        <p:nvSpPr>
          <p:cNvPr id="6" name="Content Placeholder 5"/>
          <p:cNvSpPr>
            <a:spLocks noGrp="1"/>
          </p:cNvSpPr>
          <p:nvPr>
            <p:ph sz="quarter" idx="1"/>
          </p:nvPr>
        </p:nvSpPr>
        <p:spPr>
          <a:xfrm>
            <a:off x="914400" y="1981200"/>
            <a:ext cx="6248400" cy="4495800"/>
          </a:xfrm>
        </p:spPr>
        <p:txBody>
          <a:bodyPr/>
          <a:lstStyle/>
          <a:p>
            <a:pPr>
              <a:buNone/>
            </a:pPr>
            <a:r>
              <a:rPr lang="en-US" b="1" dirty="0" smtClean="0"/>
              <a:t>9</a:t>
            </a:r>
            <a:r>
              <a:rPr lang="en-US" sz="3600" b="1" dirty="0" smtClean="0"/>
              <a:t>.</a:t>
            </a:r>
            <a:r>
              <a:rPr lang="en-US" sz="3600" dirty="0" smtClean="0"/>
              <a:t> </a:t>
            </a:r>
            <a:r>
              <a:rPr lang="en-US" sz="3600" b="1" dirty="0" smtClean="0"/>
              <a:t>Passivity : at rest, a direct retainer should not exert  force against a tooth</a:t>
            </a:r>
          </a:p>
          <a:p>
            <a:pPr>
              <a:buNone/>
            </a:pPr>
            <a:endParaRPr 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a:xfrm>
            <a:off x="457200" y="1828800"/>
            <a:ext cx="4495800" cy="6400800"/>
          </a:xfrm>
        </p:spPr>
        <p:txBody>
          <a:bodyPr>
            <a:normAutofit/>
          </a:bodyPr>
          <a:lstStyle/>
          <a:p>
            <a:r>
              <a:rPr lang="en-US" sz="3200" b="1" dirty="0" smtClean="0"/>
              <a:t>Reciprocation</a:t>
            </a:r>
          </a:p>
          <a:p>
            <a:pPr>
              <a:buNone/>
            </a:pPr>
            <a:r>
              <a:rPr lang="en-US" dirty="0" smtClean="0"/>
              <a:t>resistance to retentive forces, resistance to orthodontic movement of teeth using reciprocal arms or  elements placed against guiding planes. * </a:t>
            </a:r>
            <a:endParaRPr lang="en-US" dirty="0"/>
          </a:p>
        </p:txBody>
      </p:sp>
      <p:pic>
        <p:nvPicPr>
          <p:cNvPr id="1026" name="Picture 2"/>
          <p:cNvPicPr>
            <a:picLocks noGrp="1" noChangeAspect="1" noChangeArrowheads="1"/>
          </p:cNvPicPr>
          <p:nvPr>
            <p:ph sz="quarter" idx="2"/>
          </p:nvPr>
        </p:nvPicPr>
        <p:blipFill>
          <a:blip r:embed="rId3" cstate="print"/>
          <a:stretch>
            <a:fillRect/>
          </a:stretch>
        </p:blipFill>
        <p:spPr bwMode="auto">
          <a:xfrm>
            <a:off x="5257800" y="3810000"/>
            <a:ext cx="3419475" cy="18669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05400" y="1600200"/>
            <a:ext cx="34290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Stabilizing/ Reciprocal Arm Functions</a:t>
            </a:r>
            <a:endParaRPr lang="en-US" b="1" dirty="0">
              <a:solidFill>
                <a:srgbClr val="FF0000"/>
              </a:solidFill>
            </a:endParaRPr>
          </a:p>
        </p:txBody>
      </p:sp>
      <p:sp>
        <p:nvSpPr>
          <p:cNvPr id="3" name="Content Placeholder 2"/>
          <p:cNvSpPr>
            <a:spLocks noGrp="1"/>
          </p:cNvSpPr>
          <p:nvPr>
            <p:ph sz="quarter" idx="1"/>
          </p:nvPr>
        </p:nvSpPr>
        <p:spPr>
          <a:xfrm>
            <a:off x="457200" y="1589567"/>
            <a:ext cx="3429000" cy="4572000"/>
          </a:xfrm>
        </p:spPr>
        <p:txBody>
          <a:bodyPr/>
          <a:lstStyle/>
          <a:p>
            <a:pPr>
              <a:buNone/>
            </a:pPr>
            <a:r>
              <a:rPr lang="en-US" dirty="0" smtClean="0"/>
              <a:t>1. </a:t>
            </a:r>
            <a:r>
              <a:rPr lang="en-US" sz="3200" dirty="0" smtClean="0"/>
              <a:t>to resist tooth movements in response to the retainer arm deforming as it engages a tooth height of contour.</a:t>
            </a:r>
            <a:endParaRPr lang="en-US" sz="3200" dirty="0"/>
          </a:p>
        </p:txBody>
      </p:sp>
      <p:sp>
        <p:nvSpPr>
          <p:cNvPr id="7" name="Content Placeholder 6"/>
          <p:cNvSpPr>
            <a:spLocks noGrp="1"/>
          </p:cNvSpPr>
          <p:nvPr>
            <p:ph sz="quarter" idx="2"/>
          </p:nvPr>
        </p:nvSpPr>
        <p:spPr/>
        <p:txBody>
          <a:bodyPr/>
          <a:lstStyle/>
          <a:p>
            <a:endParaRPr lang="en-US" dirty="0"/>
          </a:p>
        </p:txBody>
      </p:sp>
      <p:pic>
        <p:nvPicPr>
          <p:cNvPr id="6" name="Picture 3"/>
          <p:cNvPicPr>
            <a:picLocks noChangeAspect="1" noChangeArrowheads="1"/>
          </p:cNvPicPr>
          <p:nvPr/>
        </p:nvPicPr>
        <p:blipFill>
          <a:blip r:embed="rId2" cstate="print"/>
          <a:srcRect/>
          <a:stretch>
            <a:fillRect/>
          </a:stretch>
        </p:blipFill>
        <p:spPr bwMode="auto">
          <a:xfrm>
            <a:off x="5410200" y="2514600"/>
            <a:ext cx="2743200" cy="2057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FF0000"/>
                </a:solidFill>
              </a:rPr>
              <a:t>Stabilizing/ Reciprocal Arm Functions</a:t>
            </a:r>
            <a:endParaRPr lang="en-US" b="1" dirty="0">
              <a:solidFill>
                <a:srgbClr val="FF0000"/>
              </a:solidFill>
            </a:endParaRPr>
          </a:p>
        </p:txBody>
      </p:sp>
      <p:sp>
        <p:nvSpPr>
          <p:cNvPr id="6" name="Content Placeholder 5"/>
          <p:cNvSpPr>
            <a:spLocks noGrp="1"/>
          </p:cNvSpPr>
          <p:nvPr>
            <p:ph sz="quarter" idx="1"/>
          </p:nvPr>
        </p:nvSpPr>
        <p:spPr/>
        <p:txBody>
          <a:bodyPr>
            <a:normAutofit/>
          </a:bodyPr>
          <a:lstStyle/>
          <a:p>
            <a:pPr>
              <a:buNone/>
            </a:pPr>
            <a:r>
              <a:rPr lang="en-US" dirty="0" smtClean="0"/>
              <a:t>2. To stabilize the denture against horizontal</a:t>
            </a:r>
          </a:p>
          <a:p>
            <a:pPr>
              <a:buNone/>
            </a:pPr>
            <a:r>
              <a:rPr lang="en-US" dirty="0" smtClean="0"/>
              <a:t>    movement. Stabilization is possible only through the use of rigid clasp arms, rigid minor connectors, and a rigid major connector. Horizontal forces applied on one side of the dental arch are resisted by the stabilizing components on the opposite side providing cross-arch stability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0000"/>
                </a:solidFill>
              </a:rPr>
              <a:t>Stabilizing/ Reciprocal Arm Functions</a:t>
            </a:r>
            <a:endParaRPr lang="en-US" b="1" dirty="0">
              <a:solidFill>
                <a:srgbClr val="FF0000"/>
              </a:solidFill>
            </a:endParaRPr>
          </a:p>
        </p:txBody>
      </p:sp>
      <p:sp>
        <p:nvSpPr>
          <p:cNvPr id="3" name="Content Placeholder 2"/>
          <p:cNvSpPr>
            <a:spLocks noGrp="1"/>
          </p:cNvSpPr>
          <p:nvPr>
            <p:ph sz="quarter" idx="1"/>
          </p:nvPr>
        </p:nvSpPr>
        <p:spPr>
          <a:xfrm>
            <a:off x="381000" y="2057400"/>
            <a:ext cx="4038600" cy="4525963"/>
          </a:xfrm>
        </p:spPr>
        <p:txBody>
          <a:bodyPr/>
          <a:lstStyle/>
          <a:p>
            <a:pPr>
              <a:buNone/>
            </a:pPr>
            <a:r>
              <a:rPr lang="en-US" dirty="0" smtClean="0"/>
              <a:t>3. </a:t>
            </a:r>
            <a:r>
              <a:rPr lang="en-US" sz="3600" dirty="0" smtClean="0"/>
              <a:t>The reciprocal clasp arm also may act to a minor degree as an indirect retainer.</a:t>
            </a:r>
            <a:endParaRPr lang="en-US" sz="3600" dirty="0"/>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4267200" y="1828801"/>
            <a:ext cx="4419600" cy="243839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Stabilizing/ Reciprocal Arm Properties</a:t>
            </a:r>
            <a:endParaRPr lang="en-US" sz="3600" b="1" dirty="0">
              <a:solidFill>
                <a:srgbClr val="FF0000"/>
              </a:solidFill>
            </a:endParaRPr>
          </a:p>
        </p:txBody>
      </p:sp>
      <p:sp>
        <p:nvSpPr>
          <p:cNvPr id="3" name="Content Placeholder 2"/>
          <p:cNvSpPr>
            <a:spLocks noGrp="1"/>
          </p:cNvSpPr>
          <p:nvPr>
            <p:ph sz="quarter" idx="1"/>
          </p:nvPr>
        </p:nvSpPr>
        <p:spPr>
          <a:xfrm>
            <a:off x="304800" y="1600200"/>
            <a:ext cx="4191000" cy="4525963"/>
          </a:xfrm>
        </p:spPr>
        <p:txBody>
          <a:bodyPr>
            <a:normAutofit fontScale="92500"/>
          </a:bodyPr>
          <a:lstStyle/>
          <a:p>
            <a:r>
              <a:rPr lang="en-US" dirty="0" smtClean="0"/>
              <a:t>Should be rigid.</a:t>
            </a:r>
          </a:p>
          <a:p>
            <a:r>
              <a:rPr lang="en-US" dirty="0" smtClean="0"/>
              <a:t>Its average diameter must be greater than the average diameter of the opposing retentive arm </a:t>
            </a:r>
          </a:p>
          <a:p>
            <a:r>
              <a:rPr lang="en-US" dirty="0" smtClean="0"/>
              <a:t>A cast retentive arm is tapered in two dimensions, whereas a reciprocal arm should be tapered in one dimension only</a:t>
            </a:r>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572000" y="1752600"/>
            <a:ext cx="4267200" cy="1981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495800" y="4038600"/>
            <a:ext cx="440055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type="title"/>
          </p:nvPr>
        </p:nvSpPr>
        <p:spPr/>
        <p:txBody>
          <a:bodyPr/>
          <a:lstStyle/>
          <a:p>
            <a:pPr>
              <a:defRPr/>
            </a:pPr>
            <a:r>
              <a:rPr lang="en-US" b="1" dirty="0" smtClean="0">
                <a:solidFill>
                  <a:srgbClr val="FF0000"/>
                </a:solidFill>
              </a:rPr>
              <a:t>Direct Retainer Selection</a:t>
            </a:r>
          </a:p>
        </p:txBody>
      </p:sp>
      <p:sp>
        <p:nvSpPr>
          <p:cNvPr id="18439" name="Rectangle 7"/>
          <p:cNvSpPr>
            <a:spLocks noGrp="1" noChangeArrowheads="1"/>
          </p:cNvSpPr>
          <p:nvPr>
            <p:ph type="body" idx="1"/>
          </p:nvPr>
        </p:nvSpPr>
        <p:spPr>
          <a:xfrm>
            <a:off x="1066800" y="2057400"/>
            <a:ext cx="6311900" cy="3465513"/>
          </a:xfrm>
        </p:spPr>
        <p:txBody>
          <a:bodyPr/>
          <a:lstStyle/>
          <a:p>
            <a:pPr algn="ctr">
              <a:buFont typeface="Wingdings" pitchFamily="1" charset="2"/>
              <a:buNone/>
              <a:defRPr/>
            </a:pPr>
            <a:r>
              <a:rPr lang="en-US" sz="4300" b="1" i="1" dirty="0" smtClean="0">
                <a:solidFill>
                  <a:srgbClr val="FF0000"/>
                </a:solidFill>
              </a:rPr>
              <a:t>Principal</a:t>
            </a:r>
          </a:p>
          <a:p>
            <a:pPr algn="ctr">
              <a:buFont typeface="Wingdings" pitchFamily="1" charset="2"/>
              <a:buNone/>
              <a:defRPr/>
            </a:pPr>
            <a:r>
              <a:rPr lang="en-US" dirty="0" smtClean="0"/>
              <a:t>	Pick a retainer to suit the existing teeth rather than prepare the tooth to fit a particular direct retainer design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a:xfrm>
            <a:off x="0" y="1600200"/>
            <a:ext cx="8766048" cy="4495800"/>
          </a:xfrm>
        </p:spPr>
        <p:txBody>
          <a:bodyPr>
            <a:normAutofit/>
          </a:bodyPr>
          <a:lstStyle/>
          <a:p>
            <a:pPr algn="ctr">
              <a:buNone/>
            </a:pPr>
            <a:r>
              <a:rPr lang="en-US" sz="4800" b="1" dirty="0" smtClean="0">
                <a:solidFill>
                  <a:srgbClr val="FF0000"/>
                </a:solidFill>
              </a:rPr>
              <a:t>Is there any difference </a:t>
            </a:r>
            <a:r>
              <a:rPr lang="en-US" sz="4800" b="1" dirty="0" err="1" smtClean="0">
                <a:solidFill>
                  <a:srgbClr val="FF0000"/>
                </a:solidFill>
              </a:rPr>
              <a:t>betw</a:t>
            </a:r>
            <a:r>
              <a:rPr lang="en-US" sz="4800" b="1" dirty="0" smtClean="0">
                <a:solidFill>
                  <a:srgbClr val="FF0000"/>
                </a:solidFill>
              </a:rPr>
              <a:t>. tooth-borne &amp; tooth- tissue borne RPDs in terms of movement?</a:t>
            </a:r>
            <a:endParaRPr lang="en-US" sz="4800" b="1"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6400800" y="2362200"/>
            <a:ext cx="2466975" cy="13239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447800" y="1600200"/>
            <a:ext cx="4419600" cy="22098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1371600" y="4343400"/>
            <a:ext cx="45720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Types of Direct Retainers</a:t>
            </a:r>
            <a:endParaRPr lang="en-US" b="1" dirty="0">
              <a:solidFill>
                <a:srgbClr val="FF0000"/>
              </a:solidFill>
            </a:endParaRPr>
          </a:p>
        </p:txBody>
      </p:sp>
      <p:sp>
        <p:nvSpPr>
          <p:cNvPr id="6" name="Content Placeholder 5"/>
          <p:cNvSpPr>
            <a:spLocks noGrp="1"/>
          </p:cNvSpPr>
          <p:nvPr>
            <p:ph sz="quarter" idx="1"/>
          </p:nvPr>
        </p:nvSpPr>
        <p:spPr>
          <a:xfrm>
            <a:off x="609600" y="1905000"/>
            <a:ext cx="8153400" cy="4495800"/>
          </a:xfrm>
        </p:spPr>
        <p:txBody>
          <a:bodyPr/>
          <a:lstStyle/>
          <a:p>
            <a:r>
              <a:rPr lang="en-US" sz="3200" b="1" dirty="0" smtClean="0"/>
              <a:t>Clasps Designed to Accommodate Functional</a:t>
            </a:r>
          </a:p>
          <a:p>
            <a:pPr>
              <a:buNone/>
            </a:pPr>
            <a:r>
              <a:rPr lang="en-US" sz="3200" b="1" dirty="0" smtClean="0"/>
              <a:t>    Movement</a:t>
            </a:r>
          </a:p>
          <a:p>
            <a:pPr>
              <a:buNone/>
            </a:pPr>
            <a:endParaRPr lang="en-US" sz="3200" b="1" dirty="0" smtClean="0"/>
          </a:p>
          <a:p>
            <a:r>
              <a:rPr lang="en-US" sz="3200" b="1" dirty="0" smtClean="0"/>
              <a:t>Clasps not Designed to Accommodate Functional Movement</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b="1" dirty="0" smtClean="0">
                <a:solidFill>
                  <a:srgbClr val="FF0000"/>
                </a:solidFill>
              </a:rPr>
              <a:t>Direct Retainer Selection</a:t>
            </a:r>
          </a:p>
        </p:txBody>
      </p:sp>
      <p:sp>
        <p:nvSpPr>
          <p:cNvPr id="54275" name="Rectangle 3"/>
          <p:cNvSpPr>
            <a:spLocks noGrp="1" noChangeArrowheads="1"/>
          </p:cNvSpPr>
          <p:nvPr>
            <p:ph type="body" idx="1"/>
          </p:nvPr>
        </p:nvSpPr>
        <p:spPr>
          <a:xfrm>
            <a:off x="990600" y="2362200"/>
            <a:ext cx="6299200" cy="2895600"/>
          </a:xfrm>
        </p:spPr>
        <p:txBody>
          <a:bodyPr>
            <a:noAutofit/>
          </a:bodyPr>
          <a:lstStyle/>
          <a:p>
            <a:pPr marL="573088" indent="-573088" algn="ctr">
              <a:buFont typeface="Wingdings" pitchFamily="1" charset="2"/>
              <a:buNone/>
              <a:defRPr/>
            </a:pPr>
            <a:r>
              <a:rPr lang="en-US" sz="3200" b="1" dirty="0" smtClean="0"/>
              <a:t>Class I &amp; II </a:t>
            </a:r>
            <a:r>
              <a:rPr lang="en-US" sz="3200" b="1" i="1" dirty="0" smtClean="0">
                <a:solidFill>
                  <a:srgbClr val="00B050"/>
                </a:solidFill>
              </a:rPr>
              <a:t>(Tooth &amp; Tissue-Borne)</a:t>
            </a:r>
            <a:endParaRPr lang="en-US" sz="3200" b="1" dirty="0" smtClean="0">
              <a:solidFill>
                <a:srgbClr val="00B050"/>
              </a:solidFill>
            </a:endParaRPr>
          </a:p>
          <a:p>
            <a:pPr marL="1154113" lvl="1" indent="-347663">
              <a:spcAft>
                <a:spcPts val="1200"/>
              </a:spcAft>
              <a:defRPr/>
            </a:pPr>
            <a:r>
              <a:rPr lang="en-US" sz="3200" b="1" dirty="0" smtClean="0">
                <a:solidFill>
                  <a:srgbClr val="FF0000"/>
                </a:solidFill>
              </a:rPr>
              <a:t>Stress releasing direct retainers *</a:t>
            </a:r>
          </a:p>
          <a:p>
            <a:pPr marL="573088" indent="-573088">
              <a:buFont typeface="Wingdings" pitchFamily="1" charset="2"/>
              <a:buNone/>
              <a:defRPr/>
            </a:pPr>
            <a:r>
              <a:rPr lang="en-US" sz="3200" b="1" dirty="0" smtClean="0"/>
              <a:t>	Class III &amp; IV </a:t>
            </a:r>
            <a:r>
              <a:rPr lang="en-US" sz="3200" b="1" i="1" dirty="0" smtClean="0">
                <a:solidFill>
                  <a:srgbClr val="00B050"/>
                </a:solidFill>
              </a:rPr>
              <a:t>(Tooth-Borne)</a:t>
            </a:r>
            <a:endParaRPr lang="en-US" sz="3200" b="1" dirty="0" smtClean="0">
              <a:solidFill>
                <a:srgbClr val="00B050"/>
              </a:solidFill>
            </a:endParaRPr>
          </a:p>
          <a:p>
            <a:pPr marL="1154113" lvl="1" indent="-347663">
              <a:defRPr/>
            </a:pPr>
            <a:r>
              <a:rPr lang="en-US" sz="3200" b="1" dirty="0" smtClean="0">
                <a:solidFill>
                  <a:srgbClr val="FF0000"/>
                </a:solidFill>
              </a:rPr>
              <a:t>Non-stress releasing direct retainers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up)">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up)">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up)">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up)">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b="1" dirty="0" smtClean="0">
                <a:solidFill>
                  <a:srgbClr val="FF0000"/>
                </a:solidFill>
              </a:rPr>
              <a:t>Stress Releasing Retainers</a:t>
            </a:r>
          </a:p>
        </p:txBody>
      </p:sp>
      <p:sp>
        <p:nvSpPr>
          <p:cNvPr id="55299" name="Rectangle 3"/>
          <p:cNvSpPr>
            <a:spLocks noGrp="1" noChangeArrowheads="1"/>
          </p:cNvSpPr>
          <p:nvPr>
            <p:ph type="body" idx="1"/>
          </p:nvPr>
        </p:nvSpPr>
        <p:spPr>
          <a:xfrm>
            <a:off x="533400" y="1752600"/>
            <a:ext cx="8153400" cy="4495800"/>
          </a:xfrm>
        </p:spPr>
        <p:txBody>
          <a:bodyPr/>
          <a:lstStyle/>
          <a:p>
            <a:pPr>
              <a:defRPr/>
            </a:pPr>
            <a:r>
              <a:rPr lang="en-US" sz="4000" b="1" dirty="0" smtClean="0">
                <a:solidFill>
                  <a:srgbClr val="FF0000"/>
                </a:solidFill>
              </a:rPr>
              <a:t>Consider when:</a:t>
            </a:r>
          </a:p>
          <a:p>
            <a:pPr lvl="1">
              <a:defRPr/>
            </a:pPr>
            <a:r>
              <a:rPr lang="en-US" sz="3600" b="1" dirty="0" smtClean="0">
                <a:solidFill>
                  <a:schemeClr val="tx1"/>
                </a:solidFill>
              </a:rPr>
              <a:t>Distal extension </a:t>
            </a:r>
            <a:r>
              <a:rPr lang="en-US" sz="3600" b="1" dirty="0" smtClean="0"/>
              <a:t>(</a:t>
            </a:r>
            <a:r>
              <a:rPr lang="en-US" sz="3600" b="1" dirty="0" err="1" smtClean="0"/>
              <a:t>Cl</a:t>
            </a:r>
            <a:r>
              <a:rPr lang="en-US" sz="3600" b="1" dirty="0" smtClean="0"/>
              <a:t> I &amp; II)</a:t>
            </a:r>
          </a:p>
          <a:p>
            <a:pPr lvl="1">
              <a:defRPr/>
            </a:pPr>
            <a:r>
              <a:rPr lang="en-US" sz="3600" b="1" dirty="0" smtClean="0">
                <a:solidFill>
                  <a:schemeClr val="tx1"/>
                </a:solidFill>
              </a:rPr>
              <a:t>Abutment </a:t>
            </a:r>
            <a:r>
              <a:rPr lang="en-US" sz="3600" b="1" dirty="0" err="1" smtClean="0">
                <a:solidFill>
                  <a:schemeClr val="tx1"/>
                </a:solidFill>
              </a:rPr>
              <a:t>periodontally</a:t>
            </a:r>
            <a:r>
              <a:rPr lang="en-US" sz="3600" b="1" dirty="0" smtClean="0">
                <a:solidFill>
                  <a:schemeClr val="tx1"/>
                </a:solidFill>
              </a:rPr>
              <a:t> involved</a:t>
            </a:r>
          </a:p>
          <a:p>
            <a:pPr lvl="1">
              <a:defRPr/>
            </a:pPr>
            <a:r>
              <a:rPr lang="en-US" sz="3600" b="1" dirty="0" smtClean="0">
                <a:solidFill>
                  <a:schemeClr val="tx1"/>
                </a:solidFill>
              </a:rPr>
              <a:t>Displaceable mucosal support</a:t>
            </a:r>
          </a:p>
          <a:p>
            <a:pPr lvl="1">
              <a:defRPr/>
            </a:pPr>
            <a:r>
              <a:rPr lang="en-US" sz="3600" b="1" dirty="0" smtClean="0">
                <a:solidFill>
                  <a:schemeClr val="tx1"/>
                </a:solidFill>
              </a:rPr>
              <a:t>Extensive edentulous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up)">
                                      <p:cBhvr>
                                        <p:cTn id="22" dur="500"/>
                                        <p:tgtEl>
                                          <p:spTgt spid="55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wipe(up)">
                                      <p:cBhvr>
                                        <p:cTn id="27"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4" name="عنصر نائب للمحتوى 3"/>
          <p:cNvSpPr>
            <a:spLocks noGrp="1"/>
          </p:cNvSpPr>
          <p:nvPr>
            <p:ph sz="quarter" idx="2"/>
          </p:nvPr>
        </p:nvSpPr>
        <p:spPr/>
        <p:txBody>
          <a:bodyPr/>
          <a:lstStyle/>
          <a:p>
            <a:endParaRPr lang="en-US"/>
          </a:p>
        </p:txBody>
      </p:sp>
      <p:pic>
        <p:nvPicPr>
          <p:cNvPr id="5" name="Picture 2"/>
          <p:cNvPicPr>
            <a:picLocks noGrp="1" noChangeAspect="1" noChangeArrowheads="1"/>
          </p:cNvPicPr>
          <p:nvPr>
            <p:ph sz="quarter" idx="1"/>
          </p:nvPr>
        </p:nvPicPr>
        <p:blipFill>
          <a:blip r:embed="rId2" cstate="print"/>
          <a:stretch>
            <a:fillRect/>
          </a:stretch>
        </p:blipFill>
        <p:spPr bwMode="auto">
          <a:xfrm>
            <a:off x="2819400" y="1219200"/>
            <a:ext cx="4419600" cy="54102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3" name="Content Placeholder 2"/>
          <p:cNvSpPr>
            <a:spLocks noGrp="1"/>
          </p:cNvSpPr>
          <p:nvPr>
            <p:ph sz="quarter" idx="1"/>
          </p:nvPr>
        </p:nvSpPr>
        <p:spPr>
          <a:xfrm>
            <a:off x="228600" y="1828800"/>
            <a:ext cx="8153400" cy="4495800"/>
          </a:xfrm>
        </p:spPr>
        <p:txBody>
          <a:bodyPr>
            <a:normAutofit/>
          </a:bodyPr>
          <a:lstStyle/>
          <a:p>
            <a:pPr marL="573088" lvl="1" indent="-573088" algn="ctr">
              <a:spcBef>
                <a:spcPts val="700"/>
              </a:spcBef>
              <a:buClr>
                <a:schemeClr val="accent2"/>
              </a:buClr>
              <a:buSzPct val="60000"/>
              <a:buNone/>
              <a:defRPr/>
            </a:pPr>
            <a:r>
              <a:rPr lang="en-US" sz="3600" b="1" dirty="0" smtClean="0">
                <a:solidFill>
                  <a:srgbClr val="FF0000"/>
                </a:solidFill>
              </a:rPr>
              <a:t>  </a:t>
            </a:r>
            <a:r>
              <a:rPr lang="en-US" sz="4000" b="1" dirty="0" smtClean="0">
                <a:solidFill>
                  <a:srgbClr val="FF0000"/>
                </a:solidFill>
              </a:rPr>
              <a:t>Clasps Designed Without Movement</a:t>
            </a:r>
            <a:br>
              <a:rPr lang="en-US" sz="4000" b="1" dirty="0" smtClean="0">
                <a:solidFill>
                  <a:srgbClr val="FF0000"/>
                </a:solidFill>
              </a:rPr>
            </a:br>
            <a:r>
              <a:rPr lang="en-US" sz="4000" b="1" dirty="0" smtClean="0">
                <a:solidFill>
                  <a:srgbClr val="FF0000"/>
                </a:solidFill>
              </a:rPr>
              <a:t>Accommodation  (Non-Stress Releasing Direct Retainers)</a:t>
            </a:r>
          </a:p>
          <a:p>
            <a:pPr marL="573088" indent="-573088" algn="ctr">
              <a:buFont typeface="Wingdings" pitchFamily="1" charset="2"/>
              <a:buNone/>
              <a:defRPr/>
            </a:pPr>
            <a:endParaRPr lang="en-US" sz="3200" b="1" i="1" dirty="0" smtClean="0">
              <a:solidFill>
                <a:srgbClr val="00B050"/>
              </a:solidFill>
            </a:endParaRPr>
          </a:p>
          <a:p>
            <a:pPr marL="573088" indent="-573088" algn="ctr">
              <a:buFont typeface="Wingdings" pitchFamily="1" charset="2"/>
              <a:buNone/>
              <a:defRPr/>
            </a:pPr>
            <a:r>
              <a:rPr lang="en-US" sz="3200" b="1" i="1" dirty="0" smtClean="0">
                <a:solidFill>
                  <a:srgbClr val="00B050"/>
                </a:solidFill>
              </a:rPr>
              <a:t>         (Tooth-Borne) Class III, class IV</a:t>
            </a:r>
            <a:endParaRPr lang="en-US" sz="3200" b="1" dirty="0" smtClean="0">
              <a:solidFill>
                <a:srgbClr val="00B050"/>
              </a:solidFill>
            </a:endParaRPr>
          </a:p>
          <a:p>
            <a:pPr algn="ctr">
              <a:buNone/>
            </a:pPr>
            <a:endParaRPr lang="en-US" sz="36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2" cstate="print"/>
          <a:srcRect l="15154" t="9094" r="10576" b="6773"/>
          <a:stretch>
            <a:fillRect/>
          </a:stretch>
        </p:blipFill>
        <p:spPr bwMode="auto">
          <a:xfrm>
            <a:off x="5791200" y="3733800"/>
            <a:ext cx="3048000" cy="2589212"/>
          </a:xfrm>
          <a:prstGeom prst="rect">
            <a:avLst/>
          </a:prstGeom>
          <a:noFill/>
          <a:ln w="12700" cap="sq">
            <a:noFill/>
            <a:miter lim="800000"/>
            <a:headEnd type="none" w="sm" len="sm"/>
            <a:tailEnd type="none" w="sm" len="sm"/>
          </a:ln>
        </p:spPr>
      </p:pic>
      <p:sp>
        <p:nvSpPr>
          <p:cNvPr id="20484" name="Rectangle 4"/>
          <p:cNvSpPr>
            <a:spLocks noGrp="1" noChangeArrowheads="1"/>
          </p:cNvSpPr>
          <p:nvPr>
            <p:ph type="title"/>
          </p:nvPr>
        </p:nvSpPr>
        <p:spPr/>
        <p:txBody>
          <a:bodyPr/>
          <a:lstStyle/>
          <a:p>
            <a:pPr>
              <a:defRPr/>
            </a:pPr>
            <a:r>
              <a:rPr lang="en-US" sz="4400" b="1" dirty="0" smtClean="0">
                <a:solidFill>
                  <a:srgbClr val="FF0000"/>
                </a:solidFill>
              </a:rPr>
              <a:t>Rest Placement: </a:t>
            </a:r>
            <a:r>
              <a:rPr lang="en-US" sz="4000" b="1" i="1" dirty="0" smtClean="0">
                <a:solidFill>
                  <a:srgbClr val="FF0000"/>
                </a:solidFill>
              </a:rPr>
              <a:t>Tooth-Borne RPD’s</a:t>
            </a:r>
            <a:endParaRPr lang="en-US" sz="4400" b="1" dirty="0" smtClean="0">
              <a:solidFill>
                <a:srgbClr val="FF0000"/>
              </a:solidFill>
            </a:endParaRPr>
          </a:p>
        </p:txBody>
      </p:sp>
      <p:sp>
        <p:nvSpPr>
          <p:cNvPr id="20485" name="Rectangle 5"/>
          <p:cNvSpPr>
            <a:spLocks noGrp="1" noChangeArrowheads="1"/>
          </p:cNvSpPr>
          <p:nvPr>
            <p:ph type="body" idx="1"/>
          </p:nvPr>
        </p:nvSpPr>
        <p:spPr>
          <a:xfrm>
            <a:off x="812800" y="2209800"/>
            <a:ext cx="7044267" cy="2819400"/>
          </a:xfrm>
        </p:spPr>
        <p:txBody>
          <a:bodyPr>
            <a:normAutofit fontScale="92500" lnSpcReduction="10000"/>
          </a:bodyPr>
          <a:lstStyle/>
          <a:p>
            <a:pPr>
              <a:buFont typeface="Wingdings" pitchFamily="1" charset="2"/>
              <a:buNone/>
              <a:defRPr/>
            </a:pPr>
            <a:r>
              <a:rPr lang="en-US" sz="3900" b="1" i="1" dirty="0" smtClean="0">
                <a:solidFill>
                  <a:srgbClr val="FF0000"/>
                </a:solidFill>
              </a:rPr>
              <a:t>Adjacent to Edentulous Space</a:t>
            </a:r>
            <a:endParaRPr lang="en-US" sz="3900" b="1" dirty="0" smtClean="0">
              <a:solidFill>
                <a:srgbClr val="FF0000"/>
              </a:solidFill>
            </a:endParaRPr>
          </a:p>
          <a:p>
            <a:pPr lvl="1">
              <a:defRPr/>
            </a:pPr>
            <a:r>
              <a:rPr lang="en-US" sz="3500" dirty="0" smtClean="0"/>
              <a:t>Most effective placement of support</a:t>
            </a:r>
          </a:p>
          <a:p>
            <a:pPr lvl="1">
              <a:defRPr/>
            </a:pPr>
            <a:r>
              <a:rPr lang="en-US" sz="3500" dirty="0" smtClean="0"/>
              <a:t>Ease of preparation </a:t>
            </a:r>
          </a:p>
          <a:p>
            <a:pPr lvl="1">
              <a:defRPr/>
            </a:pPr>
            <a:r>
              <a:rPr lang="en-US" sz="3500" dirty="0" smtClean="0"/>
              <a:t>Reduces minor connectors</a:t>
            </a:r>
          </a:p>
          <a:p>
            <a:pPr lvl="1">
              <a:defRPr/>
            </a:pPr>
            <a:r>
              <a:rPr lang="en-US" sz="3500" dirty="0" smtClean="0"/>
              <a:t>Very rare exceptions</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5">
                                            <p:txEl>
                                              <p:pRg st="3" end="3"/>
                                            </p:txEl>
                                          </p:spTgt>
                                        </p:tgtEl>
                                        <p:attrNameLst>
                                          <p:attrName>style.visibility</p:attrName>
                                        </p:attrNameLst>
                                      </p:cBhvr>
                                      <p:to>
                                        <p:strVal val="visible"/>
                                      </p:to>
                                    </p:set>
                                    <p:anim calcmode="lin" valueType="num">
                                      <p:cBhvr additive="base">
                                        <p:cTn id="2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5">
                                            <p:txEl>
                                              <p:pRg st="4" end="4"/>
                                            </p:txEl>
                                          </p:spTgt>
                                        </p:tgtEl>
                                        <p:attrNameLst>
                                          <p:attrName>style.visibility</p:attrName>
                                        </p:attrNameLst>
                                      </p:cBhvr>
                                      <p:to>
                                        <p:strVal val="visible"/>
                                      </p:to>
                                    </p:set>
                                    <p:anim calcmode="lin" valueType="num">
                                      <p:cBhvr additive="base">
                                        <p:cTn id="31"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7"/>
          <p:cNvSpPr>
            <a:spLocks noGrp="1" noChangeArrowheads="1"/>
          </p:cNvSpPr>
          <p:nvPr>
            <p:ph type="title"/>
          </p:nvPr>
        </p:nvSpPr>
        <p:spPr/>
        <p:txBody>
          <a:bodyPr/>
          <a:lstStyle/>
          <a:p>
            <a:pPr>
              <a:defRPr/>
            </a:pPr>
            <a:r>
              <a:rPr lang="en-US" sz="4000" b="1" dirty="0" smtClean="0">
                <a:solidFill>
                  <a:srgbClr val="FF0000"/>
                </a:solidFill>
              </a:rPr>
              <a:t>Retainer Selection: </a:t>
            </a:r>
            <a:r>
              <a:rPr lang="en-US" sz="4000" b="1" i="1" dirty="0" smtClean="0">
                <a:solidFill>
                  <a:srgbClr val="FF0000"/>
                </a:solidFill>
              </a:rPr>
              <a:t>Tooth-Borne RPD’s</a:t>
            </a:r>
            <a:endParaRPr lang="en-US" sz="4000" b="1" dirty="0" smtClean="0">
              <a:solidFill>
                <a:srgbClr val="FF0000"/>
              </a:solidFill>
            </a:endParaRPr>
          </a:p>
        </p:txBody>
      </p:sp>
      <p:sp>
        <p:nvSpPr>
          <p:cNvPr id="19464" name="Rectangle 8"/>
          <p:cNvSpPr>
            <a:spLocks noGrp="1" noChangeArrowheads="1"/>
          </p:cNvSpPr>
          <p:nvPr>
            <p:ph type="body" idx="1"/>
          </p:nvPr>
        </p:nvSpPr>
        <p:spPr>
          <a:xfrm>
            <a:off x="1286934" y="2057400"/>
            <a:ext cx="7179733" cy="3962400"/>
          </a:xfrm>
        </p:spPr>
        <p:txBody>
          <a:bodyPr/>
          <a:lstStyle/>
          <a:p>
            <a:pPr marL="568325" indent="-568325">
              <a:defRPr/>
            </a:pPr>
            <a:r>
              <a:rPr lang="en-US" sz="4400" b="1" dirty="0" smtClean="0"/>
              <a:t>Minimal rotation</a:t>
            </a:r>
          </a:p>
          <a:p>
            <a:pPr marL="687388" lvl="1" indent="-4763">
              <a:defRPr/>
            </a:pPr>
            <a:r>
              <a:rPr lang="en-US" sz="3600" dirty="0" smtClean="0"/>
              <a:t>Cast Circumferential </a:t>
            </a:r>
          </a:p>
          <a:p>
            <a:pPr marL="687388" lvl="1" indent="-4763">
              <a:defRPr/>
            </a:pPr>
            <a:r>
              <a:rPr lang="en-US" sz="3600" dirty="0" smtClean="0"/>
              <a:t>Ring Clasp</a:t>
            </a:r>
          </a:p>
          <a:p>
            <a:pPr marL="687388" lvl="1" indent="-4763">
              <a:defRPr/>
            </a:pPr>
            <a:r>
              <a:rPr lang="en-US" sz="3600" dirty="0" smtClean="0"/>
              <a:t>Embrasure Clasp (Double Akers)</a:t>
            </a:r>
          </a:p>
          <a:p>
            <a:pPr marL="687388" lvl="1" indent="-4763">
              <a:defRPr/>
            </a:pPr>
            <a:r>
              <a:rPr lang="en-US" sz="3600" dirty="0" smtClean="0"/>
              <a:t>Reverse Action (‘C’) Clasp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 calcmode="lin" valueType="num">
                                      <p:cBhvr additive="base">
                                        <p:cTn id="7" dur="500" fill="hold"/>
                                        <p:tgtEl>
                                          <p:spTgt spid="194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4">
                                            <p:txEl>
                                              <p:pRg st="1" end="1"/>
                                            </p:txEl>
                                          </p:spTgt>
                                        </p:tgtEl>
                                        <p:attrNameLst>
                                          <p:attrName>style.visibility</p:attrName>
                                        </p:attrNameLst>
                                      </p:cBhvr>
                                      <p:to>
                                        <p:strVal val="visible"/>
                                      </p:to>
                                    </p:set>
                                    <p:anim calcmode="lin" valueType="num">
                                      <p:cBhvr additive="base">
                                        <p:cTn id="13" dur="500" fill="hold"/>
                                        <p:tgtEl>
                                          <p:spTgt spid="1946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4">
                                            <p:txEl>
                                              <p:pRg st="2" end="2"/>
                                            </p:txEl>
                                          </p:spTgt>
                                        </p:tgtEl>
                                        <p:attrNameLst>
                                          <p:attrName>style.visibility</p:attrName>
                                        </p:attrNameLst>
                                      </p:cBhvr>
                                      <p:to>
                                        <p:strVal val="visible"/>
                                      </p:to>
                                    </p:set>
                                    <p:anim calcmode="lin" valueType="num">
                                      <p:cBhvr additive="base">
                                        <p:cTn id="19" dur="500" fill="hold"/>
                                        <p:tgtEl>
                                          <p:spTgt spid="1946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4">
                                            <p:txEl>
                                              <p:pRg st="3" end="3"/>
                                            </p:txEl>
                                          </p:spTgt>
                                        </p:tgtEl>
                                        <p:attrNameLst>
                                          <p:attrName>style.visibility</p:attrName>
                                        </p:attrNameLst>
                                      </p:cBhvr>
                                      <p:to>
                                        <p:strVal val="visible"/>
                                      </p:to>
                                    </p:set>
                                    <p:anim calcmode="lin" valueType="num">
                                      <p:cBhvr additive="base">
                                        <p:cTn id="25" dur="500" fill="hold"/>
                                        <p:tgtEl>
                                          <p:spTgt spid="1946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64">
                                            <p:txEl>
                                              <p:pRg st="4" end="4"/>
                                            </p:txEl>
                                          </p:spTgt>
                                        </p:tgtEl>
                                        <p:attrNameLst>
                                          <p:attrName>style.visibility</p:attrName>
                                        </p:attrNameLst>
                                      </p:cBhvr>
                                      <p:to>
                                        <p:strVal val="visible"/>
                                      </p:to>
                                    </p:set>
                                    <p:anim calcmode="lin" valueType="num">
                                      <p:cBhvr additive="base">
                                        <p:cTn id="31" dur="500" fill="hold"/>
                                        <p:tgtEl>
                                          <p:spTgt spid="1946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6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p:txBody>
          <a:bodyPr/>
          <a:lstStyle/>
          <a:p>
            <a:pPr>
              <a:defRPr/>
            </a:pPr>
            <a:r>
              <a:rPr lang="en-US" b="1" i="1" dirty="0" smtClean="0">
                <a:solidFill>
                  <a:srgbClr val="FF0000"/>
                </a:solidFill>
              </a:rPr>
              <a:t>Cast Circumferential (Akers)</a:t>
            </a:r>
            <a:endParaRPr lang="en-US" sz="5300" b="1" i="1" dirty="0" smtClean="0">
              <a:solidFill>
                <a:srgbClr val="FF0000"/>
              </a:solidFill>
            </a:endParaRPr>
          </a:p>
        </p:txBody>
      </p:sp>
      <p:sp>
        <p:nvSpPr>
          <p:cNvPr id="21511" name="Rectangle 7"/>
          <p:cNvSpPr>
            <a:spLocks noGrp="1" noChangeArrowheads="1"/>
          </p:cNvSpPr>
          <p:nvPr>
            <p:ph type="body" idx="1"/>
          </p:nvPr>
        </p:nvSpPr>
        <p:spPr>
          <a:xfrm>
            <a:off x="838200" y="2286000"/>
            <a:ext cx="4673600" cy="1905000"/>
          </a:xfrm>
        </p:spPr>
        <p:txBody>
          <a:bodyPr>
            <a:noAutofit/>
          </a:bodyPr>
          <a:lstStyle/>
          <a:p>
            <a:pPr marL="738188" indent="-560388">
              <a:spcBef>
                <a:spcPct val="0"/>
              </a:spcBef>
              <a:defRPr/>
            </a:pPr>
            <a:r>
              <a:rPr lang="en-US" sz="3600" b="1" dirty="0" smtClean="0"/>
              <a:t>Clasp of choice  </a:t>
            </a:r>
          </a:p>
          <a:p>
            <a:pPr marL="738188" indent="-560388">
              <a:spcBef>
                <a:spcPct val="0"/>
              </a:spcBef>
              <a:defRPr/>
            </a:pPr>
            <a:r>
              <a:rPr lang="en-US" sz="3600" b="1" dirty="0" smtClean="0"/>
              <a:t>Retentive &amp; bracing arms originate from rest</a:t>
            </a:r>
          </a:p>
        </p:txBody>
      </p:sp>
      <p:pic>
        <p:nvPicPr>
          <p:cNvPr id="31748" name="Picture 8"/>
          <p:cNvPicPr>
            <a:picLocks noChangeAspect="1" noChangeArrowheads="1"/>
          </p:cNvPicPr>
          <p:nvPr/>
        </p:nvPicPr>
        <p:blipFill>
          <a:blip r:embed="rId2" cstate="print"/>
          <a:srcRect r="14705"/>
          <a:stretch>
            <a:fillRect/>
          </a:stretch>
        </p:blipFill>
        <p:spPr bwMode="auto">
          <a:xfrm>
            <a:off x="6231467" y="1981200"/>
            <a:ext cx="2167467" cy="1906588"/>
          </a:xfrm>
          <a:prstGeom prst="rect">
            <a:avLst/>
          </a:prstGeom>
          <a:noFill/>
          <a:ln w="12700" cap="sq">
            <a:noFill/>
            <a:miter lim="800000"/>
            <a:headEnd type="none" w="sm" len="sm"/>
            <a:tailEnd type="none" w="sm" len="sm"/>
          </a:ln>
        </p:spPr>
      </p:pic>
      <p:pic>
        <p:nvPicPr>
          <p:cNvPr id="31749" name="Picture 9"/>
          <p:cNvPicPr>
            <a:picLocks noChangeAspect="1" noChangeArrowheads="1"/>
          </p:cNvPicPr>
          <p:nvPr/>
        </p:nvPicPr>
        <p:blipFill>
          <a:blip r:embed="rId3" cstate="print"/>
          <a:srcRect l="8594" r="12350"/>
          <a:stretch>
            <a:fillRect/>
          </a:stretch>
        </p:blipFill>
        <p:spPr bwMode="auto">
          <a:xfrm>
            <a:off x="6231467" y="4191001"/>
            <a:ext cx="2167467" cy="2055813"/>
          </a:xfrm>
          <a:prstGeom prst="rect">
            <a:avLst/>
          </a:prstGeom>
          <a:noFill/>
          <a:ln w="12700" cap="sq">
            <a:noFill/>
            <a:miter lim="800000"/>
            <a:headEnd type="none" w="sm" len="sm"/>
            <a:tailEnd type="none" w="sm" len="sm"/>
          </a:ln>
        </p:spPr>
      </p:pic>
      <p:sp>
        <p:nvSpPr>
          <p:cNvPr id="21514" name="Text Box 10"/>
          <p:cNvSpPr txBox="1">
            <a:spLocks noChangeArrowheads="1"/>
          </p:cNvSpPr>
          <p:nvPr/>
        </p:nvSpPr>
        <p:spPr bwMode="auto">
          <a:xfrm>
            <a:off x="6299200" y="1981201"/>
            <a:ext cx="1016000" cy="3667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800" b="1">
                <a:solidFill>
                  <a:srgbClr val="E2E642"/>
                </a:solidFill>
                <a:effectLst>
                  <a:outerShdw blurRad="38100" dist="38100" dir="2700000" algn="tl">
                    <a:srgbClr val="000000"/>
                  </a:outerShdw>
                </a:effectLst>
              </a:rPr>
              <a:t>Buccal</a:t>
            </a:r>
          </a:p>
        </p:txBody>
      </p:sp>
      <p:sp>
        <p:nvSpPr>
          <p:cNvPr id="21515" name="Text Box 11"/>
          <p:cNvSpPr txBox="1">
            <a:spLocks noChangeArrowheads="1"/>
          </p:cNvSpPr>
          <p:nvPr/>
        </p:nvSpPr>
        <p:spPr bwMode="auto">
          <a:xfrm>
            <a:off x="7315200" y="5867401"/>
            <a:ext cx="1016000" cy="3667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800" b="1">
                <a:solidFill>
                  <a:schemeClr val="accent2"/>
                </a:solidFill>
                <a:effectLst>
                  <a:outerShdw blurRad="38100" dist="38100" dir="2700000" algn="tl">
                    <a:srgbClr val="000000"/>
                  </a:outerShdw>
                </a:effectLst>
              </a:rPr>
              <a:t>Lingual</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t="2959" r="52174"/>
          <a:stretch>
            <a:fillRect/>
          </a:stretch>
        </p:blipFill>
        <p:spPr bwMode="auto">
          <a:xfrm>
            <a:off x="1752600" y="1143000"/>
            <a:ext cx="4800600" cy="4023024"/>
          </a:xfrm>
          <a:prstGeom prst="rect">
            <a:avLst/>
          </a:prstGeom>
          <a:noFill/>
          <a:ln w="9525">
            <a:noFill/>
            <a:miter lim="800000"/>
            <a:headEnd/>
            <a:tailEnd/>
          </a:ln>
        </p:spPr>
      </p:pic>
      <p:sp>
        <p:nvSpPr>
          <p:cNvPr id="4" name="Content Placeholder 3"/>
          <p:cNvSpPr>
            <a:spLocks noGrp="1"/>
          </p:cNvSpPr>
          <p:nvPr>
            <p:ph sz="quarter" idx="2"/>
          </p:nvPr>
        </p:nvSpPr>
        <p:spPr/>
        <p:txBody>
          <a:bodyPr/>
          <a:lstStyle/>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228600"/>
            <a:ext cx="8610600" cy="990600"/>
          </a:xfrm>
        </p:spPr>
        <p:txBody>
          <a:bodyPr>
            <a:normAutofit/>
          </a:bodyPr>
          <a:lstStyle/>
          <a:p>
            <a:pPr>
              <a:defRPr/>
            </a:pPr>
            <a:r>
              <a:rPr lang="en-US" b="1" dirty="0" smtClean="0">
                <a:solidFill>
                  <a:srgbClr val="FF0000"/>
                </a:solidFill>
              </a:rPr>
              <a:t>Advantages of </a:t>
            </a:r>
            <a:r>
              <a:rPr lang="en-US" b="1" i="1" dirty="0" smtClean="0">
                <a:solidFill>
                  <a:srgbClr val="FF0000"/>
                </a:solidFill>
              </a:rPr>
              <a:t>Cast Circumferential</a:t>
            </a:r>
          </a:p>
        </p:txBody>
      </p:sp>
      <p:sp>
        <p:nvSpPr>
          <p:cNvPr id="56323" name="Rectangle 3"/>
          <p:cNvSpPr>
            <a:spLocks noGrp="1" noChangeArrowheads="1"/>
          </p:cNvSpPr>
          <p:nvPr>
            <p:ph type="body" idx="1"/>
          </p:nvPr>
        </p:nvSpPr>
        <p:spPr>
          <a:xfrm>
            <a:off x="762000" y="2743200"/>
            <a:ext cx="5757333" cy="2209800"/>
          </a:xfrm>
        </p:spPr>
        <p:txBody>
          <a:bodyPr>
            <a:normAutofit fontScale="92500" lnSpcReduction="10000"/>
          </a:bodyPr>
          <a:lstStyle/>
          <a:p>
            <a:pPr>
              <a:spcBef>
                <a:spcPct val="0"/>
              </a:spcBef>
              <a:defRPr/>
            </a:pPr>
            <a:r>
              <a:rPr lang="en-US" sz="3900" b="1" dirty="0" smtClean="0"/>
              <a:t>Simple to construct</a:t>
            </a:r>
          </a:p>
          <a:p>
            <a:pPr>
              <a:spcBef>
                <a:spcPct val="0"/>
              </a:spcBef>
              <a:defRPr/>
            </a:pPr>
            <a:r>
              <a:rPr lang="en-US" sz="4000" b="1" dirty="0" smtClean="0"/>
              <a:t>Hygienic *</a:t>
            </a:r>
          </a:p>
          <a:p>
            <a:pPr>
              <a:spcBef>
                <a:spcPct val="0"/>
              </a:spcBef>
              <a:defRPr/>
            </a:pPr>
            <a:r>
              <a:rPr lang="en-US" sz="4000" b="1" dirty="0" smtClean="0"/>
              <a:t>Excellent  stabilization &amp; bracing</a:t>
            </a:r>
            <a:endParaRPr lang="en-US" sz="4000" b="1" dirty="0" smtClean="0">
              <a:solidFill>
                <a:srgbClr val="E2E642"/>
              </a:solidFill>
            </a:endParaRPr>
          </a:p>
        </p:txBody>
      </p:sp>
      <p:pic>
        <p:nvPicPr>
          <p:cNvPr id="32772" name="Picture 4"/>
          <p:cNvPicPr>
            <a:picLocks noChangeAspect="1" noChangeArrowheads="1"/>
          </p:cNvPicPr>
          <p:nvPr/>
        </p:nvPicPr>
        <p:blipFill>
          <a:blip r:embed="rId3" cstate="print"/>
          <a:srcRect r="14705"/>
          <a:stretch>
            <a:fillRect/>
          </a:stretch>
        </p:blipFill>
        <p:spPr bwMode="auto">
          <a:xfrm>
            <a:off x="6172200" y="2514600"/>
            <a:ext cx="2590800" cy="27432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defRPr/>
            </a:pPr>
            <a:r>
              <a:rPr lang="en-US" sz="4000" b="1" dirty="0" smtClean="0">
                <a:solidFill>
                  <a:srgbClr val="FF0000"/>
                </a:solidFill>
              </a:rPr>
              <a:t>Disadvantages of </a:t>
            </a:r>
            <a:r>
              <a:rPr lang="en-US" sz="4000" b="1" i="1" dirty="0" smtClean="0">
                <a:solidFill>
                  <a:srgbClr val="FF0000"/>
                </a:solidFill>
              </a:rPr>
              <a:t>Cast Circumferential</a:t>
            </a:r>
          </a:p>
        </p:txBody>
      </p:sp>
      <p:sp>
        <p:nvSpPr>
          <p:cNvPr id="53251" name="Rectangle 3"/>
          <p:cNvSpPr>
            <a:spLocks noGrp="1" noChangeArrowheads="1"/>
          </p:cNvSpPr>
          <p:nvPr>
            <p:ph type="body" idx="1"/>
          </p:nvPr>
        </p:nvSpPr>
        <p:spPr>
          <a:xfrm>
            <a:off x="609600" y="2362200"/>
            <a:ext cx="7044267" cy="2667000"/>
          </a:xfrm>
        </p:spPr>
        <p:txBody>
          <a:bodyPr>
            <a:normAutofit/>
          </a:bodyPr>
          <a:lstStyle/>
          <a:p>
            <a:pPr marL="628650" indent="-628650">
              <a:spcBef>
                <a:spcPct val="0"/>
              </a:spcBef>
              <a:defRPr/>
            </a:pPr>
            <a:r>
              <a:rPr lang="en-US" sz="3200" b="1" dirty="0" smtClean="0"/>
              <a:t>Less esthetic than bar clasps </a:t>
            </a:r>
            <a:r>
              <a:rPr lang="en-US" sz="3200" b="1" dirty="0" smtClean="0">
                <a:solidFill>
                  <a:srgbClr val="FF0000"/>
                </a:solidFill>
              </a:rPr>
              <a:t>*</a:t>
            </a:r>
          </a:p>
          <a:p>
            <a:pPr marL="628650" indent="-628650">
              <a:spcBef>
                <a:spcPct val="0"/>
              </a:spcBef>
              <a:defRPr/>
            </a:pPr>
            <a:r>
              <a:rPr lang="en-US" sz="3200" b="1" dirty="0" smtClean="0"/>
              <a:t>Increase the width of the </a:t>
            </a:r>
            <a:r>
              <a:rPr lang="en-US" sz="3200" b="1" dirty="0" err="1" smtClean="0"/>
              <a:t>occlusal</a:t>
            </a:r>
            <a:r>
              <a:rPr lang="en-US" sz="3200" b="1" dirty="0" smtClean="0"/>
              <a:t> surface of some teeth </a:t>
            </a:r>
            <a:r>
              <a:rPr lang="en-US" sz="3200" b="1" dirty="0" smtClean="0">
                <a:solidFill>
                  <a:srgbClr val="FF0000"/>
                </a:solidFill>
              </a:rPr>
              <a:t>#</a:t>
            </a:r>
          </a:p>
          <a:p>
            <a:pPr marL="628650" indent="-628650">
              <a:defRPr/>
            </a:pPr>
            <a:r>
              <a:rPr lang="en-US" sz="3200" b="1" dirty="0" smtClean="0"/>
              <a:t>More difficult to adjust than wrought wire </a:t>
            </a:r>
            <a:r>
              <a:rPr lang="en-US" sz="3200" b="1" dirty="0" smtClean="0">
                <a:solidFill>
                  <a:srgbClr val="FF0000"/>
                </a:solidFill>
              </a:rPr>
              <a: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990600"/>
          </a:xfrm>
        </p:spPr>
        <p:txBody>
          <a:bodyPr>
            <a:noAutofit/>
          </a:bodyPr>
          <a:lstStyle/>
          <a:p>
            <a:pPr algn="ctr"/>
            <a:r>
              <a:rPr lang="en-US" sz="3600" b="1" dirty="0" smtClean="0">
                <a:solidFill>
                  <a:srgbClr val="FF0000"/>
                </a:solidFill>
              </a:rPr>
              <a:t>Improper designs of circumferential clasp</a:t>
            </a:r>
            <a:endParaRPr lang="en-US" sz="3600" b="1" dirty="0">
              <a:solidFill>
                <a:srgbClr val="FF0000"/>
              </a:solidFill>
            </a:endParaRPr>
          </a:p>
        </p:txBody>
      </p:sp>
      <p:pic>
        <p:nvPicPr>
          <p:cNvPr id="3074" name="Picture 2"/>
          <p:cNvPicPr>
            <a:picLocks noGrp="1" noChangeAspect="1" noChangeArrowheads="1"/>
          </p:cNvPicPr>
          <p:nvPr>
            <p:ph sz="quarter" idx="1"/>
          </p:nvPr>
        </p:nvPicPr>
        <p:blipFill>
          <a:blip r:embed="rId3" cstate="print"/>
          <a:stretch>
            <a:fillRect/>
          </a:stretch>
        </p:blipFill>
        <p:spPr bwMode="auto">
          <a:xfrm>
            <a:off x="1447800" y="1971674"/>
            <a:ext cx="55848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pPr>
              <a:defRPr/>
            </a:pPr>
            <a:r>
              <a:rPr lang="en-US" sz="5300" b="1" i="1" dirty="0" smtClean="0">
                <a:solidFill>
                  <a:srgbClr val="FF0000"/>
                </a:solidFill>
              </a:rPr>
              <a:t>Ring Clasp</a:t>
            </a:r>
          </a:p>
        </p:txBody>
      </p:sp>
      <p:sp>
        <p:nvSpPr>
          <p:cNvPr id="23559" name="Rectangle 7"/>
          <p:cNvSpPr>
            <a:spLocks noGrp="1" noChangeArrowheads="1"/>
          </p:cNvSpPr>
          <p:nvPr>
            <p:ph type="body" idx="1"/>
          </p:nvPr>
        </p:nvSpPr>
        <p:spPr>
          <a:xfrm>
            <a:off x="304800" y="1752600"/>
            <a:ext cx="5757333" cy="3429000"/>
          </a:xfrm>
        </p:spPr>
        <p:txBody>
          <a:bodyPr>
            <a:noAutofit/>
          </a:bodyPr>
          <a:lstStyle/>
          <a:p>
            <a:pPr marL="519113" indent="-519113">
              <a:defRPr/>
            </a:pPr>
            <a:r>
              <a:rPr lang="en-US" sz="3200" dirty="0" smtClean="0"/>
              <a:t>Tilted abutments</a:t>
            </a:r>
          </a:p>
          <a:p>
            <a:r>
              <a:rPr lang="en-US" sz="3200" dirty="0" smtClean="0"/>
              <a:t>Usually </a:t>
            </a:r>
            <a:r>
              <a:rPr lang="en-US" sz="3200" dirty="0" err="1" smtClean="0"/>
              <a:t>mesially</a:t>
            </a:r>
            <a:r>
              <a:rPr lang="en-US" sz="3200" dirty="0" smtClean="0"/>
              <a:t> and </a:t>
            </a:r>
            <a:r>
              <a:rPr lang="en-US" sz="3200" dirty="0" err="1" smtClean="0"/>
              <a:t>lingually</a:t>
            </a:r>
            <a:r>
              <a:rPr lang="en-US" sz="3200" dirty="0" smtClean="0"/>
              <a:t> tilted </a:t>
            </a:r>
            <a:r>
              <a:rPr lang="en-US" sz="3200" dirty="0" err="1" smtClean="0"/>
              <a:t>mandibular</a:t>
            </a:r>
            <a:r>
              <a:rPr lang="en-US" sz="3200" dirty="0" smtClean="0"/>
              <a:t> molars(with  m-L undercut) or </a:t>
            </a:r>
            <a:r>
              <a:rPr lang="en-US" sz="3200" dirty="0" err="1" smtClean="0"/>
              <a:t>mesially</a:t>
            </a:r>
            <a:r>
              <a:rPr lang="en-US" sz="3200" dirty="0" smtClean="0"/>
              <a:t> and </a:t>
            </a:r>
            <a:r>
              <a:rPr lang="en-US" sz="3200" dirty="0" err="1" smtClean="0"/>
              <a:t>buccally</a:t>
            </a:r>
            <a:r>
              <a:rPr lang="en-US" sz="3200" dirty="0" smtClean="0"/>
              <a:t> tilted maxillary molars (with  m-b undercut)</a:t>
            </a:r>
          </a:p>
          <a:p>
            <a:r>
              <a:rPr lang="en-US" sz="3200" dirty="0" smtClean="0"/>
              <a:t>Undercut on same side as the rest (adjacent to edentulous span)</a:t>
            </a:r>
          </a:p>
        </p:txBody>
      </p:sp>
      <p:pic>
        <p:nvPicPr>
          <p:cNvPr id="6" name="Picture 2"/>
          <p:cNvPicPr>
            <a:picLocks noChangeAspect="1" noChangeArrowheads="1"/>
          </p:cNvPicPr>
          <p:nvPr/>
        </p:nvPicPr>
        <p:blipFill>
          <a:blip r:embed="rId2" cstate="print"/>
          <a:srcRect/>
          <a:stretch>
            <a:fillRect/>
          </a:stretch>
        </p:blipFill>
        <p:spPr bwMode="auto">
          <a:xfrm>
            <a:off x="5953125" y="2743200"/>
            <a:ext cx="3190875" cy="230901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 calcmode="lin" valueType="num">
                                      <p:cBhvr additive="base">
                                        <p:cTn id="7"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1" end="1"/>
                                            </p:txEl>
                                          </p:spTgt>
                                        </p:tgtEl>
                                        <p:attrNameLst>
                                          <p:attrName>style.visibility</p:attrName>
                                        </p:attrNameLst>
                                      </p:cBhvr>
                                      <p:to>
                                        <p:strVal val="visible"/>
                                      </p:to>
                                    </p:set>
                                    <p:anim calcmode="lin" valueType="num">
                                      <p:cBhvr additive="base">
                                        <p:cTn id="13" dur="500" fill="hold"/>
                                        <p:tgtEl>
                                          <p:spTgt spid="235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sz="5300" b="1" i="1" dirty="0" smtClean="0">
                <a:solidFill>
                  <a:srgbClr val="FF0000"/>
                </a:solidFill>
              </a:rPr>
              <a:t>Ring Clasp</a:t>
            </a:r>
          </a:p>
        </p:txBody>
      </p:sp>
      <p:sp>
        <p:nvSpPr>
          <p:cNvPr id="57347" name="Rectangle 3"/>
          <p:cNvSpPr>
            <a:spLocks noGrp="1" noChangeArrowheads="1"/>
          </p:cNvSpPr>
          <p:nvPr>
            <p:ph type="body" idx="1"/>
          </p:nvPr>
        </p:nvSpPr>
        <p:spPr>
          <a:xfrm>
            <a:off x="1016000" y="2286000"/>
            <a:ext cx="4470400" cy="3124200"/>
          </a:xfrm>
        </p:spPr>
        <p:txBody>
          <a:bodyPr/>
          <a:lstStyle/>
          <a:p>
            <a:pPr marL="519113" indent="-519113">
              <a:defRPr/>
            </a:pPr>
            <a:r>
              <a:rPr lang="en-US" sz="3200" dirty="0" smtClean="0"/>
              <a:t>Supporting strut and auxiliary rest * </a:t>
            </a:r>
          </a:p>
          <a:p>
            <a:pPr marL="946150" lvl="1">
              <a:defRPr/>
            </a:pPr>
            <a:r>
              <a:rPr lang="en-US" sz="3200" dirty="0" smtClean="0"/>
              <a:t>resists flexure</a:t>
            </a:r>
          </a:p>
          <a:p>
            <a:pPr marL="946150" lvl="1">
              <a:buNone/>
              <a:defRPr/>
            </a:pPr>
            <a:endParaRPr lang="en-US" dirty="0" smtClean="0"/>
          </a:p>
          <a:p>
            <a:pPr marL="519113" indent="-519113">
              <a:defRPr/>
            </a:pPr>
            <a:r>
              <a:rPr lang="en-US" sz="3200" dirty="0" smtClean="0"/>
              <a:t>Excellent bracing</a:t>
            </a:r>
          </a:p>
          <a:p>
            <a:pPr marL="519113" indent="-519113">
              <a:defRPr/>
            </a:pPr>
            <a:endParaRPr lang="en-US" dirty="0" smtClean="0"/>
          </a:p>
        </p:txBody>
      </p:sp>
      <p:pic>
        <p:nvPicPr>
          <p:cNvPr id="35844" name="Picture 4"/>
          <p:cNvPicPr>
            <a:picLocks noChangeAspect="1" noChangeArrowheads="1"/>
          </p:cNvPicPr>
          <p:nvPr/>
        </p:nvPicPr>
        <p:blipFill>
          <a:blip r:embed="rId3" cstate="print"/>
          <a:srcRect l="19958" t="10004" r="9871" b="13268"/>
          <a:stretch>
            <a:fillRect/>
          </a:stretch>
        </p:blipFill>
        <p:spPr bwMode="auto">
          <a:xfrm>
            <a:off x="5892800" y="4343401"/>
            <a:ext cx="2506133" cy="2054225"/>
          </a:xfrm>
          <a:prstGeom prst="rect">
            <a:avLst/>
          </a:prstGeom>
          <a:noFill/>
          <a:ln w="12700" cap="sq">
            <a:noFill/>
            <a:miter lim="800000"/>
            <a:headEnd type="none" w="sm" len="sm"/>
            <a:tailEnd type="none" w="sm" len="sm"/>
          </a:ln>
        </p:spPr>
      </p:pic>
      <p:pic>
        <p:nvPicPr>
          <p:cNvPr id="35845" name="Picture 6"/>
          <p:cNvPicPr>
            <a:picLocks noChangeAspect="1" noChangeArrowheads="1"/>
          </p:cNvPicPr>
          <p:nvPr/>
        </p:nvPicPr>
        <p:blipFill>
          <a:blip r:embed="rId4" cstate="print"/>
          <a:srcRect/>
          <a:stretch>
            <a:fillRect/>
          </a:stretch>
        </p:blipFill>
        <p:spPr bwMode="auto">
          <a:xfrm>
            <a:off x="5892800" y="2514600"/>
            <a:ext cx="2427111" cy="11430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p:txBody>
          <a:bodyPr/>
          <a:lstStyle/>
          <a:p>
            <a:pPr>
              <a:buNone/>
            </a:pPr>
            <a:r>
              <a:rPr lang="en-US" sz="3600" b="1" dirty="0" smtClean="0"/>
              <a:t>Retention </a:t>
            </a:r>
            <a:r>
              <a:rPr lang="en-US" dirty="0" smtClean="0"/>
              <a:t>is that quality inherent in the denture that resists the vertical forces of dislodgment (e. g., the force of gravity, the adhesiveness of foods, or the forces associate with the opening of the jaws).</a:t>
            </a:r>
          </a:p>
          <a:p>
            <a:pPr>
              <a:buNone/>
            </a:pPr>
            <a:endParaRPr lang="en-US" dirty="0" smtClean="0"/>
          </a:p>
          <a:p>
            <a:pPr>
              <a:buNone/>
            </a:pPr>
            <a:r>
              <a:rPr lang="en-US" sz="3600" b="1" dirty="0" smtClean="0"/>
              <a:t>An abutment </a:t>
            </a:r>
            <a:r>
              <a:rPr lang="en-US" dirty="0" smtClean="0"/>
              <a:t>is a tooth, a portion of a tooth, or a</a:t>
            </a:r>
          </a:p>
          <a:p>
            <a:pPr>
              <a:buNone/>
            </a:pPr>
            <a:r>
              <a:rPr lang="en-US" dirty="0" smtClean="0"/>
              <a:t>portion of an implant that serves to support and/or  retain a prosthesis.</a:t>
            </a:r>
          </a:p>
          <a:p>
            <a:pPr>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p:txBody>
          <a:bodyPr/>
          <a:lstStyle/>
          <a:p>
            <a:pPr>
              <a:defRPr/>
            </a:pPr>
            <a:r>
              <a:rPr lang="en-US" b="1" i="1" dirty="0" smtClean="0">
                <a:solidFill>
                  <a:srgbClr val="FF0000"/>
                </a:solidFill>
              </a:rPr>
              <a:t>Ring Clasp</a:t>
            </a:r>
            <a:endParaRPr lang="en-US" b="1" dirty="0" smtClean="0">
              <a:solidFill>
                <a:srgbClr val="FF0000"/>
              </a:solidFill>
            </a:endParaRPr>
          </a:p>
        </p:txBody>
      </p:sp>
      <p:sp>
        <p:nvSpPr>
          <p:cNvPr id="25607" name="Rectangle 7"/>
          <p:cNvSpPr>
            <a:spLocks noGrp="1" noChangeArrowheads="1"/>
          </p:cNvSpPr>
          <p:nvPr>
            <p:ph type="body" idx="1"/>
          </p:nvPr>
        </p:nvSpPr>
        <p:spPr>
          <a:xfrm>
            <a:off x="914400" y="2057400"/>
            <a:ext cx="7772400" cy="4495800"/>
          </a:xfrm>
        </p:spPr>
        <p:txBody>
          <a:bodyPr/>
          <a:lstStyle/>
          <a:p>
            <a:pPr>
              <a:defRPr/>
            </a:pPr>
            <a:r>
              <a:rPr lang="en-US" b="1" dirty="0" smtClean="0"/>
              <a:t>Poor hygiene</a:t>
            </a:r>
          </a:p>
          <a:p>
            <a:pPr>
              <a:defRPr/>
            </a:pPr>
            <a:r>
              <a:rPr lang="en-US" b="1" dirty="0" smtClean="0"/>
              <a:t>Very difficult to adjust</a:t>
            </a:r>
          </a:p>
          <a:p>
            <a:pPr>
              <a:defRPr/>
            </a:pPr>
            <a:r>
              <a:rPr lang="en-US" b="1" dirty="0" smtClean="0"/>
              <a:t>Contraindicated with excessive tissue undercuts (support strut</a:t>
            </a:r>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 calcmode="lin" valueType="num">
                                      <p:cBhvr additive="base">
                                        <p:cTn id="7" dur="500" fill="hold"/>
                                        <p:tgtEl>
                                          <p:spTgt spid="256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7">
                                            <p:txEl>
                                              <p:pRg st="1" end="1"/>
                                            </p:txEl>
                                          </p:spTgt>
                                        </p:tgtEl>
                                        <p:attrNameLst>
                                          <p:attrName>style.visibility</p:attrName>
                                        </p:attrNameLst>
                                      </p:cBhvr>
                                      <p:to>
                                        <p:strVal val="visible"/>
                                      </p:to>
                                    </p:set>
                                    <p:anim calcmode="lin" valueType="num">
                                      <p:cBhvr additive="base">
                                        <p:cTn id="13" dur="500" fill="hold"/>
                                        <p:tgtEl>
                                          <p:spTgt spid="256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7">
                                            <p:txEl>
                                              <p:pRg st="2" end="2"/>
                                            </p:txEl>
                                          </p:spTgt>
                                        </p:tgtEl>
                                        <p:attrNameLst>
                                          <p:attrName>style.visibility</p:attrName>
                                        </p:attrNameLst>
                                      </p:cBhvr>
                                      <p:to>
                                        <p:strVal val="visible"/>
                                      </p:to>
                                    </p:set>
                                    <p:anim calcmode="lin" valueType="num">
                                      <p:cBhvr additive="base">
                                        <p:cTn id="19" dur="500" fill="hold"/>
                                        <p:tgtEl>
                                          <p:spTgt spid="256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b="1" dirty="0" smtClean="0">
                <a:solidFill>
                  <a:srgbClr val="FF0000"/>
                </a:solidFill>
              </a:rPr>
              <a:t>Ring Clasp</a:t>
            </a:r>
            <a:endParaRPr lang="en-US" b="1" dirty="0">
              <a:solidFill>
                <a:srgbClr val="FF0000"/>
              </a:solidFill>
            </a:endParaRPr>
          </a:p>
        </p:txBody>
      </p:sp>
      <p:sp>
        <p:nvSpPr>
          <p:cNvPr id="3" name="Content Placeholder 2"/>
          <p:cNvSpPr>
            <a:spLocks noGrp="1"/>
          </p:cNvSpPr>
          <p:nvPr>
            <p:ph sz="quarter" idx="1"/>
          </p:nvPr>
        </p:nvSpPr>
        <p:spPr>
          <a:xfrm>
            <a:off x="457200" y="1828800"/>
            <a:ext cx="7775448" cy="4495800"/>
          </a:xfrm>
        </p:spPr>
        <p:txBody>
          <a:bodyPr>
            <a:normAutofit/>
          </a:bodyPr>
          <a:lstStyle/>
          <a:p>
            <a:r>
              <a:rPr lang="en-US" dirty="0" smtClean="0"/>
              <a:t>Use a cast circumferential clasp with lingual retention and </a:t>
            </a:r>
            <a:r>
              <a:rPr lang="en-US" dirty="0" err="1" smtClean="0"/>
              <a:t>buccal</a:t>
            </a:r>
            <a:r>
              <a:rPr lang="en-US" dirty="0" smtClean="0"/>
              <a:t> bracing, in preference to a ring clasp whenever possible, unless a severe tilt of the tooth will not permit,  and cannot be approached with a bar clasp arm because of lingual inclination of the tooth.</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Ring Clasp</a:t>
            </a:r>
            <a:endParaRPr lang="en-US" b="1" dirty="0">
              <a:solidFill>
                <a:srgbClr val="FF0000"/>
              </a:solidFill>
            </a:endParaRPr>
          </a:p>
        </p:txBody>
      </p:sp>
      <p:sp>
        <p:nvSpPr>
          <p:cNvPr id="5" name="Content Placeholder 4"/>
          <p:cNvSpPr>
            <a:spLocks noGrp="1"/>
          </p:cNvSpPr>
          <p:nvPr>
            <p:ph sz="quarter" idx="1"/>
          </p:nvPr>
        </p:nvSpPr>
        <p:spPr>
          <a:xfrm>
            <a:off x="457200" y="1600200"/>
            <a:ext cx="4038600" cy="5029200"/>
          </a:xfrm>
        </p:spPr>
        <p:txBody>
          <a:bodyPr>
            <a:normAutofit fontScale="85000" lnSpcReduction="10000"/>
          </a:bodyPr>
          <a:lstStyle/>
          <a:p>
            <a:r>
              <a:rPr lang="en-US" dirty="0" smtClean="0"/>
              <a:t>A ring-type clasp may be used in reverse on an abutment located </a:t>
            </a:r>
            <a:r>
              <a:rPr lang="en-US" dirty="0" smtClean="0">
                <a:solidFill>
                  <a:srgbClr val="FF0000"/>
                </a:solidFill>
              </a:rPr>
              <a:t>anterior to a tooth-bounded </a:t>
            </a:r>
            <a:r>
              <a:rPr lang="en-US" dirty="0" smtClean="0"/>
              <a:t>edentulous space</a:t>
            </a:r>
          </a:p>
          <a:p>
            <a:r>
              <a:rPr lang="en-US" dirty="0" smtClean="0"/>
              <a:t>The only justification for its use is when a </a:t>
            </a:r>
            <a:r>
              <a:rPr lang="en-US" dirty="0" err="1" smtClean="0"/>
              <a:t>distobuccal</a:t>
            </a:r>
            <a:r>
              <a:rPr lang="en-US" dirty="0" smtClean="0"/>
              <a:t> or </a:t>
            </a:r>
            <a:r>
              <a:rPr lang="en-US" dirty="0" err="1" smtClean="0"/>
              <a:t>distolingual</a:t>
            </a:r>
            <a:r>
              <a:rPr lang="en-US" dirty="0" smtClean="0"/>
              <a:t> undercut cannot be approached directly from the </a:t>
            </a:r>
            <a:r>
              <a:rPr lang="en-US" dirty="0" err="1" smtClean="0"/>
              <a:t>occlusal</a:t>
            </a:r>
            <a:r>
              <a:rPr lang="en-US" dirty="0" smtClean="0"/>
              <a:t> rest area and/or tissue undercuts prevent its approach from a gingival direction with a bar clasp arm.</a:t>
            </a:r>
            <a:endParaRPr lang="en-US" dirty="0"/>
          </a:p>
        </p:txBody>
      </p:sp>
      <p:pic>
        <p:nvPicPr>
          <p:cNvPr id="4098" name="Picture 2"/>
          <p:cNvPicPr>
            <a:picLocks noGrp="1" noChangeAspect="1" noChangeArrowheads="1"/>
          </p:cNvPicPr>
          <p:nvPr>
            <p:ph sz="quarter" idx="2"/>
          </p:nvPr>
        </p:nvPicPr>
        <p:blipFill>
          <a:blip r:embed="rId2" cstate="print"/>
          <a:stretch>
            <a:fillRect/>
          </a:stretch>
        </p:blipFill>
        <p:spPr bwMode="auto">
          <a:xfrm>
            <a:off x="5207000" y="2255838"/>
            <a:ext cx="316230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a:xfrm>
            <a:off x="609600" y="381000"/>
            <a:ext cx="8839200" cy="990600"/>
          </a:xfrm>
        </p:spPr>
        <p:txBody>
          <a:bodyPr/>
          <a:lstStyle/>
          <a:p>
            <a:pPr>
              <a:defRPr/>
            </a:pPr>
            <a:r>
              <a:rPr lang="en-US" sz="4400" b="1" i="1" dirty="0" smtClean="0">
                <a:solidFill>
                  <a:srgbClr val="FF0000"/>
                </a:solidFill>
              </a:rPr>
              <a:t> Embrasure Clasp</a:t>
            </a:r>
            <a:endParaRPr lang="en-US" sz="4400" b="1" dirty="0" smtClean="0">
              <a:solidFill>
                <a:srgbClr val="FF0000"/>
              </a:solidFill>
            </a:endParaRPr>
          </a:p>
        </p:txBody>
      </p:sp>
      <p:sp>
        <p:nvSpPr>
          <p:cNvPr id="26631" name="Rectangle 7"/>
          <p:cNvSpPr>
            <a:spLocks noGrp="1" noChangeArrowheads="1"/>
          </p:cNvSpPr>
          <p:nvPr>
            <p:ph type="body" idx="1"/>
          </p:nvPr>
        </p:nvSpPr>
        <p:spPr>
          <a:xfrm>
            <a:off x="812800" y="2209800"/>
            <a:ext cx="5283200" cy="3657600"/>
          </a:xfrm>
        </p:spPr>
        <p:txBody>
          <a:bodyPr>
            <a:normAutofit lnSpcReduction="10000"/>
          </a:bodyPr>
          <a:lstStyle/>
          <a:p>
            <a:pPr marL="519113" indent="-519113">
              <a:defRPr/>
            </a:pPr>
            <a:r>
              <a:rPr lang="en-US" sz="3100" dirty="0" smtClean="0"/>
              <a:t>Two rests, two retentive arms, two bracing arms</a:t>
            </a:r>
          </a:p>
          <a:p>
            <a:pPr marL="519113" indent="-519113">
              <a:defRPr/>
            </a:pPr>
            <a:r>
              <a:rPr lang="en-US" sz="3100" dirty="0" smtClean="0"/>
              <a:t>Requires extensive preparation</a:t>
            </a:r>
          </a:p>
          <a:p>
            <a:pPr>
              <a:defRPr/>
            </a:pPr>
            <a:r>
              <a:rPr lang="en-US" sz="3100" dirty="0" smtClean="0"/>
              <a:t>Rests must be positive to prevent wedging</a:t>
            </a:r>
          </a:p>
          <a:p>
            <a:pPr>
              <a:defRPr/>
            </a:pPr>
            <a:r>
              <a:rPr lang="en-US" sz="3100" dirty="0" smtClean="0"/>
              <a:t>Hygiene</a:t>
            </a:r>
          </a:p>
          <a:p>
            <a:pPr marL="519113" indent="-519113">
              <a:defRPr/>
            </a:pPr>
            <a:endParaRPr lang="en-US" sz="3100" dirty="0" smtClean="0"/>
          </a:p>
        </p:txBody>
      </p:sp>
      <p:pic>
        <p:nvPicPr>
          <p:cNvPr id="38916" name="Picture 8"/>
          <p:cNvPicPr>
            <a:picLocks noChangeAspect="1" noChangeArrowheads="1"/>
          </p:cNvPicPr>
          <p:nvPr/>
        </p:nvPicPr>
        <p:blipFill>
          <a:blip r:embed="rId2" cstate="print"/>
          <a:srcRect l="15939" t="26085" r="26085" b="15939"/>
          <a:stretch>
            <a:fillRect/>
          </a:stretch>
        </p:blipFill>
        <p:spPr bwMode="auto">
          <a:xfrm>
            <a:off x="6028267" y="1828800"/>
            <a:ext cx="2506133" cy="1879600"/>
          </a:xfrm>
          <a:prstGeom prst="rect">
            <a:avLst/>
          </a:prstGeom>
          <a:noFill/>
          <a:ln w="12700" cap="sq">
            <a:noFill/>
            <a:miter lim="800000"/>
            <a:headEnd type="none" w="sm" len="sm"/>
            <a:tailEnd type="none" w="sm" len="sm"/>
          </a:ln>
        </p:spPr>
      </p:pic>
      <p:pic>
        <p:nvPicPr>
          <p:cNvPr id="38917" name="Picture 9"/>
          <p:cNvPicPr>
            <a:picLocks noChangeAspect="1" noChangeArrowheads="1"/>
          </p:cNvPicPr>
          <p:nvPr/>
        </p:nvPicPr>
        <p:blipFill>
          <a:blip r:embed="rId3" cstate="print"/>
          <a:srcRect l="14677" t="22023" r="26479" b="13976"/>
          <a:stretch>
            <a:fillRect/>
          </a:stretch>
        </p:blipFill>
        <p:spPr bwMode="auto">
          <a:xfrm>
            <a:off x="6096000" y="4267200"/>
            <a:ext cx="2506133" cy="2044700"/>
          </a:xfrm>
          <a:prstGeom prst="rect">
            <a:avLst/>
          </a:prstGeom>
          <a:noFill/>
          <a:ln w="12700" cap="sq">
            <a:noFill/>
            <a:miter lim="800000"/>
            <a:headEnd type="none" w="sm" len="sm"/>
            <a:tailEnd type="none" w="sm" len="sm"/>
          </a:ln>
        </p:spPr>
      </p:pic>
      <p:sp>
        <p:nvSpPr>
          <p:cNvPr id="26634" name="Text Box 10"/>
          <p:cNvSpPr txBox="1">
            <a:spLocks noChangeArrowheads="1"/>
          </p:cNvSpPr>
          <p:nvPr/>
        </p:nvSpPr>
        <p:spPr bwMode="auto">
          <a:xfrm>
            <a:off x="7518400" y="1828801"/>
            <a:ext cx="1016000" cy="3667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800" b="1">
                <a:solidFill>
                  <a:srgbClr val="E2E642"/>
                </a:solidFill>
                <a:effectLst>
                  <a:outerShdw blurRad="38100" dist="38100" dir="2700000" algn="tl">
                    <a:srgbClr val="000000"/>
                  </a:outerShdw>
                </a:effectLst>
              </a:rPr>
              <a:t>Buccal</a:t>
            </a:r>
          </a:p>
        </p:txBody>
      </p:sp>
      <p:sp>
        <p:nvSpPr>
          <p:cNvPr id="26635" name="Text Box 11"/>
          <p:cNvSpPr txBox="1">
            <a:spLocks noChangeArrowheads="1"/>
          </p:cNvSpPr>
          <p:nvPr/>
        </p:nvSpPr>
        <p:spPr bwMode="auto">
          <a:xfrm>
            <a:off x="6299200" y="5715001"/>
            <a:ext cx="1016000" cy="3667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800" b="1">
                <a:solidFill>
                  <a:schemeClr val="accent2"/>
                </a:solidFill>
                <a:effectLst>
                  <a:outerShdw blurRad="38100" dist="38100" dir="2700000" algn="tl">
                    <a:srgbClr val="000000"/>
                  </a:outerShdw>
                </a:effectLst>
              </a:rPr>
              <a:t>Lingual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31">
                                            <p:txEl>
                                              <p:pRg st="0" end="0"/>
                                            </p:txEl>
                                          </p:spTgt>
                                        </p:tgtEl>
                                        <p:attrNameLst>
                                          <p:attrName>style.visibility</p:attrName>
                                        </p:attrNameLst>
                                      </p:cBhvr>
                                      <p:to>
                                        <p:strVal val="visible"/>
                                      </p:to>
                                    </p:set>
                                    <p:anim calcmode="lin" valueType="num">
                                      <p:cBhvr additive="base">
                                        <p:cTn id="7" dur="500" fill="hold"/>
                                        <p:tgtEl>
                                          <p:spTgt spid="266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31">
                                            <p:txEl>
                                              <p:pRg st="1" end="1"/>
                                            </p:txEl>
                                          </p:spTgt>
                                        </p:tgtEl>
                                        <p:attrNameLst>
                                          <p:attrName>style.visibility</p:attrName>
                                        </p:attrNameLst>
                                      </p:cBhvr>
                                      <p:to>
                                        <p:strVal val="visible"/>
                                      </p:to>
                                    </p:set>
                                    <p:anim calcmode="lin" valueType="num">
                                      <p:cBhvr additive="base">
                                        <p:cTn id="13" dur="500" fill="hold"/>
                                        <p:tgtEl>
                                          <p:spTgt spid="266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31">
                                            <p:txEl>
                                              <p:pRg st="2" end="2"/>
                                            </p:txEl>
                                          </p:spTgt>
                                        </p:tgtEl>
                                        <p:attrNameLst>
                                          <p:attrName>style.visibility</p:attrName>
                                        </p:attrNameLst>
                                      </p:cBhvr>
                                      <p:to>
                                        <p:strVal val="visible"/>
                                      </p:to>
                                    </p:set>
                                    <p:anim calcmode="lin" valueType="num">
                                      <p:cBhvr additive="base">
                                        <p:cTn id="19" dur="500" fill="hold"/>
                                        <p:tgtEl>
                                          <p:spTgt spid="266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31">
                                            <p:txEl>
                                              <p:pRg st="3" end="3"/>
                                            </p:txEl>
                                          </p:spTgt>
                                        </p:tgtEl>
                                        <p:attrNameLst>
                                          <p:attrName>style.visibility</p:attrName>
                                        </p:attrNameLst>
                                      </p:cBhvr>
                                      <p:to>
                                        <p:strVal val="visible"/>
                                      </p:to>
                                    </p:set>
                                    <p:anim calcmode="lin" valueType="num">
                                      <p:cBhvr additive="base">
                                        <p:cTn id="25" dur="500" fill="hold"/>
                                        <p:tgtEl>
                                          <p:spTgt spid="266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dirty="0" smtClean="0">
                <a:solidFill>
                  <a:srgbClr val="FF0000"/>
                </a:solidFill>
              </a:rPr>
              <a:t>Embrasure Clasp</a:t>
            </a:r>
            <a:endParaRPr lang="en-US" b="1" dirty="0">
              <a:solidFill>
                <a:srgbClr val="FF0000"/>
              </a:solidFill>
            </a:endParaRPr>
          </a:p>
        </p:txBody>
      </p:sp>
      <p:sp>
        <p:nvSpPr>
          <p:cNvPr id="3" name="Content Placeholder 2"/>
          <p:cNvSpPr>
            <a:spLocks noGrp="1"/>
          </p:cNvSpPr>
          <p:nvPr>
            <p:ph sz="quarter" idx="1"/>
          </p:nvPr>
        </p:nvSpPr>
        <p:spPr>
          <a:xfrm>
            <a:off x="381000" y="1676400"/>
            <a:ext cx="4648200" cy="5410200"/>
          </a:xfrm>
        </p:spPr>
        <p:txBody>
          <a:bodyPr>
            <a:normAutofit/>
          </a:bodyPr>
          <a:lstStyle/>
          <a:p>
            <a:r>
              <a:rPr lang="en-US" dirty="0" smtClean="0"/>
              <a:t>Unmodified Class II or Class III partial denture, there are no edentulous spaces on the opposite side of the arch to aid in clasping</a:t>
            </a:r>
          </a:p>
          <a:p>
            <a:r>
              <a:rPr lang="en-US" dirty="0" smtClean="0"/>
              <a:t>Abutment protection with inlays or crowns is recommended.</a:t>
            </a:r>
          </a:p>
          <a:p>
            <a:pPr>
              <a:buNone/>
            </a:pPr>
            <a:endParaRPr lang="en-US"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5157787" y="3933031"/>
            <a:ext cx="3224213" cy="239156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105400" y="1219200"/>
            <a:ext cx="34671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Grp="1" noChangeArrowheads="1"/>
          </p:cNvSpPr>
          <p:nvPr>
            <p:ph type="title"/>
          </p:nvPr>
        </p:nvSpPr>
        <p:spPr/>
        <p:txBody>
          <a:bodyPr>
            <a:normAutofit fontScale="90000"/>
          </a:bodyPr>
          <a:lstStyle/>
          <a:p>
            <a:pPr>
              <a:defRPr/>
            </a:pPr>
            <a:r>
              <a:rPr lang="en-US" b="1" i="1" dirty="0" smtClean="0">
                <a:solidFill>
                  <a:srgbClr val="FF0000"/>
                </a:solidFill>
              </a:rPr>
              <a:t>Reverse Action Clasp ("</a:t>
            </a:r>
            <a:r>
              <a:rPr lang="en-US" b="1" i="1" dirty="0" err="1" smtClean="0">
                <a:solidFill>
                  <a:srgbClr val="FF0000"/>
                </a:solidFill>
              </a:rPr>
              <a:t>C"Clasp</a:t>
            </a:r>
            <a:r>
              <a:rPr lang="en-US" b="1" i="1" dirty="0" smtClean="0">
                <a:solidFill>
                  <a:srgbClr val="FF0000"/>
                </a:solidFill>
              </a:rPr>
              <a:t>, Hairpin)</a:t>
            </a:r>
            <a:endParaRPr lang="en-US" b="1" dirty="0" smtClean="0">
              <a:solidFill>
                <a:srgbClr val="FF0000"/>
              </a:solidFill>
            </a:endParaRPr>
          </a:p>
        </p:txBody>
      </p:sp>
      <p:sp>
        <p:nvSpPr>
          <p:cNvPr id="28679" name="Rectangle 7"/>
          <p:cNvSpPr>
            <a:spLocks noGrp="1" noChangeArrowheads="1"/>
          </p:cNvSpPr>
          <p:nvPr>
            <p:ph type="body" idx="1"/>
          </p:nvPr>
        </p:nvSpPr>
        <p:spPr>
          <a:xfrm>
            <a:off x="677333" y="2362201"/>
            <a:ext cx="6266745" cy="3063875"/>
          </a:xfrm>
        </p:spPr>
        <p:txBody>
          <a:bodyPr>
            <a:normAutofit fontScale="92500" lnSpcReduction="20000"/>
          </a:bodyPr>
          <a:lstStyle/>
          <a:p>
            <a:pPr marL="519113" indent="-519113">
              <a:defRPr/>
            </a:pPr>
            <a:r>
              <a:rPr lang="en-US" sz="3100" dirty="0" smtClean="0"/>
              <a:t>Undercut adjacent to edentulous space *</a:t>
            </a:r>
          </a:p>
          <a:p>
            <a:pPr marL="519113" indent="-519113">
              <a:defRPr/>
            </a:pPr>
            <a:r>
              <a:rPr lang="en-US" sz="3100" dirty="0" smtClean="0"/>
              <a:t>Almost impossible to adjust</a:t>
            </a:r>
          </a:p>
          <a:p>
            <a:pPr marL="519113" indent="-519113">
              <a:defRPr/>
            </a:pPr>
            <a:r>
              <a:rPr lang="en-US" sz="3100" dirty="0" smtClean="0"/>
              <a:t>Poor esthetics esp. on anterior abutment, poor hygiene</a:t>
            </a:r>
          </a:p>
          <a:p>
            <a:pPr marL="519113" indent="-519113">
              <a:defRPr/>
            </a:pPr>
            <a:r>
              <a:rPr lang="en-US" sz="3100" dirty="0" smtClean="0"/>
              <a:t>Clearance from opposing occlusion</a:t>
            </a:r>
          </a:p>
          <a:p>
            <a:pPr marL="519113" indent="-519113">
              <a:defRPr/>
            </a:pPr>
            <a:r>
              <a:rPr lang="en-US" sz="3100" dirty="0" smtClean="0"/>
              <a:t>Limited flexibility (esp. short crowns)</a:t>
            </a:r>
            <a:endParaRPr lang="en-US" dirty="0" smtClean="0"/>
          </a:p>
        </p:txBody>
      </p:sp>
      <p:pic>
        <p:nvPicPr>
          <p:cNvPr id="28680" name="Picture 8"/>
          <p:cNvPicPr>
            <a:picLocks noChangeAspect="1" noChangeArrowheads="1"/>
          </p:cNvPicPr>
          <p:nvPr/>
        </p:nvPicPr>
        <p:blipFill>
          <a:blip r:embed="rId3" cstate="print"/>
          <a:srcRect l="18756" t="12508" r="27051" b="24950"/>
          <a:stretch>
            <a:fillRect/>
          </a:stretch>
        </p:blipFill>
        <p:spPr bwMode="auto">
          <a:xfrm>
            <a:off x="6908800" y="2971800"/>
            <a:ext cx="1761067" cy="1524000"/>
          </a:xfrm>
          <a:prstGeom prst="rect">
            <a:avLst/>
          </a:prstGeom>
          <a:no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animEffect transition="in" filter="wipe(left)">
                                      <p:cBhvr>
                                        <p:cTn id="7" dur="500"/>
                                        <p:tgtEl>
                                          <p:spTgt spid="286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9">
                                            <p:txEl>
                                              <p:pRg st="1" end="1"/>
                                            </p:txEl>
                                          </p:spTgt>
                                        </p:tgtEl>
                                        <p:attrNameLst>
                                          <p:attrName>style.visibility</p:attrName>
                                        </p:attrNameLst>
                                      </p:cBhvr>
                                      <p:to>
                                        <p:strVal val="visible"/>
                                      </p:to>
                                    </p:set>
                                    <p:animEffect transition="in" filter="wipe(left)">
                                      <p:cBhvr>
                                        <p:cTn id="12" dur="500"/>
                                        <p:tgtEl>
                                          <p:spTgt spid="286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9">
                                            <p:txEl>
                                              <p:pRg st="2" end="2"/>
                                            </p:txEl>
                                          </p:spTgt>
                                        </p:tgtEl>
                                        <p:attrNameLst>
                                          <p:attrName>style.visibility</p:attrName>
                                        </p:attrNameLst>
                                      </p:cBhvr>
                                      <p:to>
                                        <p:strVal val="visible"/>
                                      </p:to>
                                    </p:set>
                                    <p:animEffect transition="in" filter="wipe(left)">
                                      <p:cBhvr>
                                        <p:cTn id="17" dur="500"/>
                                        <p:tgtEl>
                                          <p:spTgt spid="286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9">
                                            <p:txEl>
                                              <p:pRg st="3" end="3"/>
                                            </p:txEl>
                                          </p:spTgt>
                                        </p:tgtEl>
                                        <p:attrNameLst>
                                          <p:attrName>style.visibility</p:attrName>
                                        </p:attrNameLst>
                                      </p:cBhvr>
                                      <p:to>
                                        <p:strVal val="visible"/>
                                      </p:to>
                                    </p:set>
                                    <p:animEffect transition="in" filter="wipe(left)">
                                      <p:cBhvr>
                                        <p:cTn id="22" dur="500"/>
                                        <p:tgtEl>
                                          <p:spTgt spid="286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9">
                                            <p:txEl>
                                              <p:pRg st="4" end="4"/>
                                            </p:txEl>
                                          </p:spTgt>
                                        </p:tgtEl>
                                        <p:attrNameLst>
                                          <p:attrName>style.visibility</p:attrName>
                                        </p:attrNameLst>
                                      </p:cBhvr>
                                      <p:to>
                                        <p:strVal val="visible"/>
                                      </p:to>
                                    </p:set>
                                    <p:animEffect transition="in" filter="wipe(left)">
                                      <p:cBhvr>
                                        <p:cTn id="27" dur="500"/>
                                        <p:tgtEl>
                                          <p:spTgt spid="286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FF0000"/>
                </a:solidFill>
              </a:rPr>
              <a:t>Reverse Action Clasp ("</a:t>
            </a:r>
            <a:r>
              <a:rPr lang="en-US" b="1" i="1" dirty="0" err="1" smtClean="0">
                <a:solidFill>
                  <a:srgbClr val="FF0000"/>
                </a:solidFill>
              </a:rPr>
              <a:t>C"Clasp</a:t>
            </a:r>
            <a:r>
              <a:rPr lang="en-US" b="1" i="1" dirty="0" smtClean="0">
                <a:solidFill>
                  <a:srgbClr val="FF0000"/>
                </a:solidFill>
              </a:rPr>
              <a:t>, Hairpin)</a:t>
            </a:r>
            <a:endParaRPr lang="en-US" b="1" dirty="0">
              <a:solidFill>
                <a:srgbClr val="FF0000"/>
              </a:solidFill>
            </a:endParaRPr>
          </a:p>
        </p:txBody>
      </p:sp>
      <p:pic>
        <p:nvPicPr>
          <p:cNvPr id="6" name="Picture 2"/>
          <p:cNvPicPr>
            <a:picLocks noGrp="1" noChangeAspect="1" noChangeArrowheads="1"/>
          </p:cNvPicPr>
          <p:nvPr>
            <p:ph sz="quarter" idx="1"/>
          </p:nvPr>
        </p:nvPicPr>
        <p:blipFill>
          <a:blip r:embed="rId2" cstate="print"/>
          <a:stretch>
            <a:fillRect/>
          </a:stretch>
        </p:blipFill>
        <p:spPr bwMode="auto">
          <a:xfrm>
            <a:off x="1676400" y="1828800"/>
            <a:ext cx="5791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pPr>
              <a:defRPr/>
            </a:pPr>
            <a:r>
              <a:rPr lang="en-US" b="1" dirty="0" smtClean="0">
                <a:solidFill>
                  <a:srgbClr val="FF0000"/>
                </a:solidFill>
              </a:rPr>
              <a:t>Tooth-Borne Direct Retainers</a:t>
            </a:r>
          </a:p>
        </p:txBody>
      </p:sp>
      <p:sp>
        <p:nvSpPr>
          <p:cNvPr id="29703" name="Rectangle 7"/>
          <p:cNvSpPr>
            <a:spLocks noGrp="1" noChangeArrowheads="1"/>
          </p:cNvSpPr>
          <p:nvPr>
            <p:ph type="body" idx="1"/>
          </p:nvPr>
        </p:nvSpPr>
        <p:spPr/>
        <p:txBody>
          <a:bodyPr>
            <a:normAutofit lnSpcReduction="10000"/>
          </a:bodyPr>
          <a:lstStyle/>
          <a:p>
            <a:pPr>
              <a:defRPr/>
            </a:pPr>
            <a:r>
              <a:rPr lang="en-US" dirty="0" smtClean="0"/>
              <a:t>Cast circumferential clasps</a:t>
            </a:r>
          </a:p>
          <a:p>
            <a:pPr>
              <a:defRPr/>
            </a:pPr>
            <a:r>
              <a:rPr lang="en-US" b="1" i="1" dirty="0" smtClean="0">
                <a:solidFill>
                  <a:srgbClr val="FF0000"/>
                </a:solidFill>
              </a:rPr>
              <a:t>Exceptions</a:t>
            </a:r>
            <a:endParaRPr lang="en-US" b="1" dirty="0" smtClean="0">
              <a:solidFill>
                <a:srgbClr val="FF0000"/>
              </a:solidFill>
            </a:endParaRPr>
          </a:p>
          <a:p>
            <a:pPr lvl="1">
              <a:buNone/>
              <a:defRPr/>
            </a:pPr>
            <a:r>
              <a:rPr lang="en-US" sz="2700" dirty="0" smtClean="0"/>
              <a:t>Use stress-releasing clasps when:</a:t>
            </a:r>
          </a:p>
          <a:p>
            <a:pPr lvl="1">
              <a:defRPr/>
            </a:pPr>
            <a:r>
              <a:rPr lang="en-US" sz="2700" dirty="0" smtClean="0"/>
              <a:t>Esthetics</a:t>
            </a:r>
            <a:r>
              <a:rPr lang="en-US" dirty="0" smtClean="0"/>
              <a:t>  </a:t>
            </a:r>
            <a:r>
              <a:rPr lang="en-US" dirty="0" smtClean="0">
                <a:solidFill>
                  <a:srgbClr val="FF0000"/>
                </a:solidFill>
              </a:rPr>
              <a:t>*</a:t>
            </a:r>
          </a:p>
          <a:p>
            <a:pPr lvl="2">
              <a:buFont typeface="Wingdings" pitchFamily="2" charset="2"/>
              <a:buChar char="Ø"/>
              <a:defRPr/>
            </a:pPr>
            <a:r>
              <a:rPr lang="en-US" dirty="0" smtClean="0"/>
              <a:t>use bar or wrought wire</a:t>
            </a:r>
          </a:p>
          <a:p>
            <a:pPr lvl="1">
              <a:defRPr/>
            </a:pPr>
            <a:r>
              <a:rPr lang="en-US" sz="2700" dirty="0" smtClean="0"/>
              <a:t>Poor prognosis for posterior abutment</a:t>
            </a:r>
          </a:p>
          <a:p>
            <a:pPr lvl="2">
              <a:buClr>
                <a:schemeClr val="accent2">
                  <a:lumMod val="75000"/>
                </a:schemeClr>
              </a:buClr>
              <a:buFont typeface="Wingdings" pitchFamily="2" charset="2"/>
              <a:buChar char="Ø"/>
              <a:defRPr/>
            </a:pPr>
            <a:r>
              <a:rPr lang="en-US" sz="2400" dirty="0" smtClean="0"/>
              <a:t>allows conversion to distal extension</a:t>
            </a:r>
          </a:p>
          <a:p>
            <a:pPr lvl="1">
              <a:defRPr/>
            </a:pPr>
            <a:r>
              <a:rPr lang="en-US" dirty="0" smtClean="0"/>
              <a:t>Abutments are mobile, the tooth borne segment is extensive, the use of the stress-breaking clasps should be considered</a:t>
            </a:r>
          </a:p>
          <a:p>
            <a:pPr lvl="1">
              <a:defRPr/>
            </a:pPr>
            <a:endParaRPr lang="en-US" dirty="0" smtClean="0"/>
          </a:p>
          <a:p>
            <a:pPr lvl="1">
              <a:defRPr/>
            </a:pPr>
            <a:endParaRPr lang="en-US" dirty="0" smtClean="0"/>
          </a:p>
          <a:p>
            <a:pPr lvl="2">
              <a:buNone/>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Effect transition="in" filter="wipe(up)">
                                      <p:cBhvr>
                                        <p:cTn id="7" dur="500"/>
                                        <p:tgtEl>
                                          <p:spTgt spid="29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3">
                                            <p:txEl>
                                              <p:pRg st="1" end="1"/>
                                            </p:txEl>
                                          </p:spTgt>
                                        </p:tgtEl>
                                        <p:attrNameLst>
                                          <p:attrName>style.visibility</p:attrName>
                                        </p:attrNameLst>
                                      </p:cBhvr>
                                      <p:to>
                                        <p:strVal val="visible"/>
                                      </p:to>
                                    </p:set>
                                    <p:animEffect transition="in" filter="wipe(up)">
                                      <p:cBhvr>
                                        <p:cTn id="12" dur="500"/>
                                        <p:tgtEl>
                                          <p:spTgt spid="297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703">
                                            <p:txEl>
                                              <p:pRg st="2" end="2"/>
                                            </p:txEl>
                                          </p:spTgt>
                                        </p:tgtEl>
                                        <p:attrNameLst>
                                          <p:attrName>style.visibility</p:attrName>
                                        </p:attrNameLst>
                                      </p:cBhvr>
                                      <p:to>
                                        <p:strVal val="visible"/>
                                      </p:to>
                                    </p:set>
                                    <p:animEffect transition="in" filter="wipe(up)">
                                      <p:cBhvr>
                                        <p:cTn id="17" dur="500"/>
                                        <p:tgtEl>
                                          <p:spTgt spid="297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703">
                                            <p:txEl>
                                              <p:pRg st="3" end="3"/>
                                            </p:txEl>
                                          </p:spTgt>
                                        </p:tgtEl>
                                        <p:attrNameLst>
                                          <p:attrName>style.visibility</p:attrName>
                                        </p:attrNameLst>
                                      </p:cBhvr>
                                      <p:to>
                                        <p:strVal val="visible"/>
                                      </p:to>
                                    </p:set>
                                    <p:animEffect transition="in" filter="wipe(up)">
                                      <p:cBhvr>
                                        <p:cTn id="22" dur="500"/>
                                        <p:tgtEl>
                                          <p:spTgt spid="2970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9703">
                                            <p:txEl>
                                              <p:pRg st="4" end="4"/>
                                            </p:txEl>
                                          </p:spTgt>
                                        </p:tgtEl>
                                        <p:attrNameLst>
                                          <p:attrName>style.visibility</p:attrName>
                                        </p:attrNameLst>
                                      </p:cBhvr>
                                      <p:to>
                                        <p:strVal val="visible"/>
                                      </p:to>
                                    </p:set>
                                    <p:animEffect transition="in" filter="wipe(up)">
                                      <p:cBhvr>
                                        <p:cTn id="25" dur="500"/>
                                        <p:tgtEl>
                                          <p:spTgt spid="2970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9703">
                                            <p:txEl>
                                              <p:pRg st="5" end="5"/>
                                            </p:txEl>
                                          </p:spTgt>
                                        </p:tgtEl>
                                        <p:attrNameLst>
                                          <p:attrName>style.visibility</p:attrName>
                                        </p:attrNameLst>
                                      </p:cBhvr>
                                      <p:to>
                                        <p:strVal val="visible"/>
                                      </p:to>
                                    </p:set>
                                    <p:animEffect transition="in" filter="wipe(up)">
                                      <p:cBhvr>
                                        <p:cTn id="30" dur="500"/>
                                        <p:tgtEl>
                                          <p:spTgt spid="29703">
                                            <p:txEl>
                                              <p:pRg st="5" end="5"/>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9703">
                                            <p:txEl>
                                              <p:pRg st="6" end="6"/>
                                            </p:txEl>
                                          </p:spTgt>
                                        </p:tgtEl>
                                        <p:attrNameLst>
                                          <p:attrName>style.visibility</p:attrName>
                                        </p:attrNameLst>
                                      </p:cBhvr>
                                      <p:to>
                                        <p:strVal val="visible"/>
                                      </p:to>
                                    </p:set>
                                    <p:animEffect transition="in" filter="wipe(up)">
                                      <p:cBhvr>
                                        <p:cTn id="33" dur="500"/>
                                        <p:tgtEl>
                                          <p:spTgt spid="2970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9703">
                                            <p:txEl>
                                              <p:pRg st="7" end="7"/>
                                            </p:txEl>
                                          </p:spTgt>
                                        </p:tgtEl>
                                        <p:attrNameLst>
                                          <p:attrName>style.visibility</p:attrName>
                                        </p:attrNameLst>
                                      </p:cBhvr>
                                      <p:to>
                                        <p:strVal val="visible"/>
                                      </p:to>
                                    </p:set>
                                    <p:animEffect transition="in" filter="wipe(up)">
                                      <p:cBhvr>
                                        <p:cTn id="38" dur="500"/>
                                        <p:tgtEl>
                                          <p:spTgt spid="297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build="p" bldLvl="2"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Disadvantages of cast </a:t>
            </a:r>
            <a:r>
              <a:rPr lang="en-US" b="1" dirty="0" err="1" smtClean="0">
                <a:solidFill>
                  <a:srgbClr val="FF0000"/>
                </a:solidFill>
              </a:rPr>
              <a:t>circuferential</a:t>
            </a:r>
            <a:r>
              <a:rPr lang="en-US" b="1" dirty="0" smtClean="0">
                <a:solidFill>
                  <a:srgbClr val="FF0000"/>
                </a:solidFill>
              </a:rPr>
              <a:t> clasp</a:t>
            </a:r>
            <a:endParaRPr lang="en-US" b="1" dirty="0">
              <a:solidFill>
                <a:srgbClr val="FF0000"/>
              </a:solidFill>
            </a:endParaRPr>
          </a:p>
        </p:txBody>
      </p:sp>
      <p:sp>
        <p:nvSpPr>
          <p:cNvPr id="3" name="Content Placeholder 2"/>
          <p:cNvSpPr>
            <a:spLocks noGrp="1"/>
          </p:cNvSpPr>
          <p:nvPr>
            <p:ph sz="quarter" idx="1"/>
          </p:nvPr>
        </p:nvSpPr>
        <p:spPr/>
        <p:txBody>
          <a:bodyPr>
            <a:normAutofit lnSpcReduction="10000"/>
          </a:bodyPr>
          <a:lstStyle/>
          <a:p>
            <a:pPr>
              <a:buNone/>
            </a:pPr>
            <a:endParaRPr lang="en-US" b="1" dirty="0" smtClean="0"/>
          </a:p>
          <a:p>
            <a:pPr>
              <a:buNone/>
            </a:pPr>
            <a:r>
              <a:rPr lang="en-US" dirty="0" smtClean="0"/>
              <a:t>1. Create a "pump-handle" action on the abutment teeth in distal extension cases if the guiding plane on the distal surface is too long, with insufficient relief.</a:t>
            </a:r>
          </a:p>
          <a:p>
            <a:pPr>
              <a:buNone/>
            </a:pPr>
            <a:r>
              <a:rPr lang="en-US" dirty="0" smtClean="0"/>
              <a:t> 2. Some clasps can be ineffective on teeth tilted </a:t>
            </a:r>
            <a:r>
              <a:rPr lang="en-US" dirty="0" err="1" smtClean="0"/>
              <a:t>buccally</a:t>
            </a:r>
            <a:r>
              <a:rPr lang="en-US" dirty="0" smtClean="0"/>
              <a:t> or </a:t>
            </a:r>
            <a:r>
              <a:rPr lang="en-US" dirty="0" err="1" smtClean="0"/>
              <a:t>lingually</a:t>
            </a:r>
            <a:endParaRPr lang="en-US" dirty="0" smtClean="0"/>
          </a:p>
          <a:p>
            <a:pPr>
              <a:buNone/>
            </a:pPr>
            <a:r>
              <a:rPr lang="en-US" dirty="0" smtClean="0"/>
              <a:t>3. Some varieties cover more tooth surface than is desirable</a:t>
            </a:r>
          </a:p>
          <a:p>
            <a:pPr>
              <a:buNone/>
            </a:pPr>
            <a:r>
              <a:rPr lang="en-US" dirty="0" smtClean="0"/>
              <a:t>4. Poor esthetics in the anterior region</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6677025" y="914400"/>
            <a:ext cx="2466975" cy="13239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676400" y="838200"/>
            <a:ext cx="4419600" cy="2209800"/>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1600200" y="3962400"/>
            <a:ext cx="45720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p:txBody>
          <a:bodyPr>
            <a:normAutofit/>
          </a:bodyPr>
          <a:lstStyle/>
          <a:p>
            <a:r>
              <a:rPr lang="en-US" sz="3600" b="1" dirty="0" smtClean="0"/>
              <a:t>Direct retainer</a:t>
            </a:r>
            <a:endParaRPr lang="en-US" dirty="0" smtClean="0"/>
          </a:p>
          <a:p>
            <a:pPr>
              <a:buNone/>
            </a:pPr>
            <a:r>
              <a:rPr lang="en-US" dirty="0" smtClean="0"/>
              <a:t> </a:t>
            </a:r>
            <a:r>
              <a:rPr lang="en-US" sz="3200" dirty="0" smtClean="0"/>
              <a:t>Any unit of RPD that engages an abutment tooth to resist displacement of the prosthesis away from basal seat tissue.</a:t>
            </a:r>
          </a:p>
          <a:p>
            <a:pPr>
              <a:buNone/>
            </a:pPr>
            <a:r>
              <a:rPr lang="en-US" sz="3200" dirty="0" smtClean="0"/>
              <a:t>Greatly influenced by the stability and support of the prosthesis provided by major and minor connectors, rests, and tissue bases.</a:t>
            </a:r>
            <a:endParaRPr lang="en-US" sz="3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457200"/>
            <a:ext cx="8051800" cy="1066800"/>
          </a:xfrm>
        </p:spPr>
        <p:txBody>
          <a:bodyPr/>
          <a:lstStyle/>
          <a:p>
            <a:pPr>
              <a:defRPr/>
            </a:pPr>
            <a:r>
              <a:rPr lang="en-US" sz="4200" b="1" dirty="0" smtClean="0">
                <a:solidFill>
                  <a:srgbClr val="FF0000"/>
                </a:solidFill>
              </a:rPr>
              <a:t>Tooth-Tissue Borne Direct Retainers</a:t>
            </a:r>
            <a:endParaRPr lang="en-US" sz="4000" b="1" i="1" dirty="0" smtClean="0">
              <a:solidFill>
                <a:srgbClr val="FF0000"/>
              </a:solidFill>
            </a:endParaRPr>
          </a:p>
        </p:txBody>
      </p:sp>
      <p:sp>
        <p:nvSpPr>
          <p:cNvPr id="61443" name="Rectangle 3"/>
          <p:cNvSpPr>
            <a:spLocks noGrp="1" noChangeArrowheads="1"/>
          </p:cNvSpPr>
          <p:nvPr>
            <p:ph type="body" idx="1"/>
          </p:nvPr>
        </p:nvSpPr>
        <p:spPr>
          <a:xfrm>
            <a:off x="1219200" y="2209801"/>
            <a:ext cx="6063545" cy="2606675"/>
          </a:xfrm>
        </p:spPr>
        <p:txBody>
          <a:bodyPr>
            <a:noAutofit/>
          </a:bodyPr>
          <a:lstStyle/>
          <a:p>
            <a:pPr>
              <a:defRPr/>
            </a:pPr>
            <a:r>
              <a:rPr lang="en-US" sz="3600" dirty="0" smtClean="0"/>
              <a:t>Denture base moves toward tissue in function</a:t>
            </a:r>
          </a:p>
          <a:p>
            <a:pPr>
              <a:defRPr/>
            </a:pPr>
            <a:r>
              <a:rPr lang="en-US" sz="3600" dirty="0" smtClean="0"/>
              <a:t>Rotation around rests</a:t>
            </a:r>
          </a:p>
          <a:p>
            <a:pPr>
              <a:defRPr/>
            </a:pPr>
            <a:r>
              <a:rPr lang="en-US" sz="3600" dirty="0" smtClean="0"/>
              <a:t>Use stress-releasing direct retainers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up)">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rPr>
              <a:t>Stress-Releasing Direct Retainers</a:t>
            </a:r>
            <a:endParaRPr lang="en-US" sz="4000" b="1" dirty="0">
              <a:solidFill>
                <a:srgbClr val="FF0000"/>
              </a:solidFill>
            </a:endParaRPr>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    2 strategies are adopted to either </a:t>
            </a:r>
          </a:p>
          <a:p>
            <a:pPr>
              <a:buNone/>
            </a:pPr>
            <a:r>
              <a:rPr lang="en-US" dirty="0" smtClean="0"/>
              <a:t>1. change the fulcrum location and subsequently the "resistance arm" engaging effect  </a:t>
            </a:r>
            <a:r>
              <a:rPr lang="en-US" sz="3000" dirty="0" smtClean="0"/>
              <a:t>(</a:t>
            </a:r>
            <a:r>
              <a:rPr lang="en-US" sz="3000" dirty="0" err="1" smtClean="0"/>
              <a:t>mesial</a:t>
            </a:r>
            <a:r>
              <a:rPr lang="en-US" sz="3000" dirty="0" smtClean="0"/>
              <a:t> rest concept)</a:t>
            </a:r>
          </a:p>
          <a:p>
            <a:pPr>
              <a:buNone/>
            </a:pPr>
            <a:r>
              <a:rPr lang="en-US" sz="3000" dirty="0" smtClean="0"/>
              <a:t>2. use of flexible arm (wrought-wire retentive arm).</a:t>
            </a:r>
            <a:endParaRPr lang="en-US" sz="3000" dirty="0"/>
          </a:p>
        </p:txBody>
      </p:sp>
      <p:pic>
        <p:nvPicPr>
          <p:cNvPr id="12292" name="Picture 4"/>
          <p:cNvPicPr>
            <a:picLocks noChangeAspect="1" noChangeArrowheads="1"/>
          </p:cNvPicPr>
          <p:nvPr/>
        </p:nvPicPr>
        <p:blipFill>
          <a:blip r:embed="rId2" cstate="print"/>
          <a:srcRect/>
          <a:stretch>
            <a:fillRect/>
          </a:stretch>
        </p:blipFill>
        <p:spPr bwMode="auto">
          <a:xfrm>
            <a:off x="4572000" y="1295400"/>
            <a:ext cx="3952875" cy="1981200"/>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4495800" y="3886200"/>
            <a:ext cx="4067175"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sz="4400" b="1" dirty="0" smtClean="0">
                <a:solidFill>
                  <a:srgbClr val="FF0000"/>
                </a:solidFill>
              </a:rPr>
              <a:t>Stress-Releasing Direct Retainers</a:t>
            </a:r>
            <a:endParaRPr lang="en-US" sz="5300" b="1" i="1" dirty="0" smtClean="0">
              <a:solidFill>
                <a:srgbClr val="FF0000"/>
              </a:solidFill>
            </a:endParaRPr>
          </a:p>
        </p:txBody>
      </p:sp>
      <p:sp>
        <p:nvSpPr>
          <p:cNvPr id="71683" name="Rectangle 3"/>
          <p:cNvSpPr>
            <a:spLocks noGrp="1" noChangeArrowheads="1"/>
          </p:cNvSpPr>
          <p:nvPr>
            <p:ph type="body" idx="1"/>
          </p:nvPr>
        </p:nvSpPr>
        <p:spPr>
          <a:xfrm>
            <a:off x="880533" y="1981200"/>
            <a:ext cx="7315200" cy="2514600"/>
          </a:xfrm>
        </p:spPr>
        <p:txBody>
          <a:bodyPr/>
          <a:lstStyle/>
          <a:p>
            <a:pPr marL="287338" indent="-287338">
              <a:buFont typeface="Wingdings" pitchFamily="1" charset="2"/>
              <a:buNone/>
              <a:defRPr/>
            </a:pPr>
            <a:r>
              <a:rPr lang="en-US" sz="3900" i="1" smtClean="0"/>
              <a:t>Mesial Rest Concept</a:t>
            </a:r>
          </a:p>
          <a:p>
            <a:pPr marL="749300" lvl="1" indent="-347663">
              <a:defRPr/>
            </a:pPr>
            <a:r>
              <a:rPr lang="en-US" sz="3200" smtClean="0"/>
              <a:t>Rotation: retentive tip, proximal plate</a:t>
            </a:r>
          </a:p>
          <a:p>
            <a:pPr marL="749300" lvl="1" indent="-347663">
              <a:defRPr/>
            </a:pPr>
            <a:r>
              <a:rPr lang="en-US" sz="3200" smtClean="0"/>
              <a:t>Move mostly down (and forward)</a:t>
            </a:r>
          </a:p>
          <a:p>
            <a:pPr marL="749300" lvl="1" indent="-347663">
              <a:defRPr/>
            </a:pPr>
            <a:r>
              <a:rPr lang="en-US" sz="3200" smtClean="0"/>
              <a:t>Into more undercut (release of tooth) </a:t>
            </a:r>
            <a:endParaRPr lang="en-US" sz="2700" smtClean="0"/>
          </a:p>
        </p:txBody>
      </p:sp>
      <p:pic>
        <p:nvPicPr>
          <p:cNvPr id="71684" name="Picture 4"/>
          <p:cNvPicPr>
            <a:picLocks noChangeAspect="1" noChangeArrowheads="1"/>
          </p:cNvPicPr>
          <p:nvPr/>
        </p:nvPicPr>
        <p:blipFill>
          <a:blip r:embed="rId2" cstate="print"/>
          <a:srcRect/>
          <a:stretch>
            <a:fillRect/>
          </a:stretch>
        </p:blipFill>
        <p:spPr bwMode="auto">
          <a:xfrm>
            <a:off x="5486400" y="4343401"/>
            <a:ext cx="2674056" cy="2093913"/>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defRPr/>
            </a:pPr>
            <a:r>
              <a:rPr lang="en-US" sz="4000" b="1" dirty="0" smtClean="0">
                <a:solidFill>
                  <a:srgbClr val="FF0000"/>
                </a:solidFill>
              </a:rPr>
              <a:t>Non-Stress-Releasing Direct Retainers</a:t>
            </a:r>
            <a:endParaRPr lang="en-US" sz="4400" b="1" dirty="0" smtClean="0">
              <a:solidFill>
                <a:srgbClr val="FF0000"/>
              </a:solidFill>
            </a:endParaRPr>
          </a:p>
        </p:txBody>
      </p:sp>
      <p:sp>
        <p:nvSpPr>
          <p:cNvPr id="72707" name="Rectangle 3"/>
          <p:cNvSpPr>
            <a:spLocks noGrp="1" noChangeArrowheads="1"/>
          </p:cNvSpPr>
          <p:nvPr>
            <p:ph type="body" idx="1"/>
          </p:nvPr>
        </p:nvSpPr>
        <p:spPr>
          <a:xfrm>
            <a:off x="880533" y="1905000"/>
            <a:ext cx="6096000" cy="3962400"/>
          </a:xfrm>
        </p:spPr>
        <p:txBody>
          <a:bodyPr/>
          <a:lstStyle/>
          <a:p>
            <a:pPr marL="287338" indent="-287338">
              <a:buFont typeface="Wingdings" pitchFamily="1" charset="2"/>
              <a:buNone/>
              <a:defRPr/>
            </a:pPr>
            <a:r>
              <a:rPr lang="en-US" i="1" smtClean="0"/>
              <a:t>Distal Rest</a:t>
            </a:r>
            <a:endParaRPr lang="en-US" sz="3900" i="1" smtClean="0"/>
          </a:p>
          <a:p>
            <a:pPr marL="749300" lvl="1" indent="-347663">
              <a:defRPr/>
            </a:pPr>
            <a:r>
              <a:rPr lang="en-US" sz="2700" smtClean="0"/>
              <a:t>Rotation: retentive tip, proximal plate</a:t>
            </a:r>
          </a:p>
          <a:p>
            <a:pPr marL="749300" lvl="1" indent="-347663">
              <a:defRPr/>
            </a:pPr>
            <a:r>
              <a:rPr lang="en-US" sz="2700" smtClean="0"/>
              <a:t>Move mostly forward (tip rotates up)</a:t>
            </a:r>
          </a:p>
          <a:p>
            <a:pPr marL="749300" lvl="1" indent="-347663">
              <a:defRPr/>
            </a:pPr>
            <a:r>
              <a:rPr lang="en-US" sz="2700" smtClean="0"/>
              <a:t>Toward height of contour (activate or bind) </a:t>
            </a:r>
          </a:p>
        </p:txBody>
      </p:sp>
      <p:pic>
        <p:nvPicPr>
          <p:cNvPr id="72709" name="Picture 5"/>
          <p:cNvPicPr>
            <a:picLocks noChangeAspect="1" noChangeArrowheads="1"/>
          </p:cNvPicPr>
          <p:nvPr/>
        </p:nvPicPr>
        <p:blipFill>
          <a:blip r:embed="rId2" cstate="print"/>
          <a:srcRect/>
          <a:stretch>
            <a:fillRect/>
          </a:stretch>
        </p:blipFill>
        <p:spPr bwMode="auto">
          <a:xfrm>
            <a:off x="5757333" y="3810000"/>
            <a:ext cx="2043289" cy="2097088"/>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b="1" dirty="0" smtClean="0">
                <a:solidFill>
                  <a:srgbClr val="FF0000"/>
                </a:solidFill>
              </a:rPr>
              <a:t>Distal Rest Concept</a:t>
            </a:r>
          </a:p>
        </p:txBody>
      </p:sp>
      <p:sp>
        <p:nvSpPr>
          <p:cNvPr id="73731" name="Rectangle 3"/>
          <p:cNvSpPr>
            <a:spLocks noGrp="1" noChangeArrowheads="1"/>
          </p:cNvSpPr>
          <p:nvPr>
            <p:ph type="body" sz="half" idx="1"/>
          </p:nvPr>
        </p:nvSpPr>
        <p:spPr>
          <a:xfrm>
            <a:off x="406400" y="1905000"/>
            <a:ext cx="3928533" cy="1752600"/>
          </a:xfrm>
        </p:spPr>
        <p:txBody>
          <a:bodyPr/>
          <a:lstStyle/>
          <a:p>
            <a:pPr>
              <a:defRPr/>
            </a:pPr>
            <a:r>
              <a:rPr lang="en-US" sz="3100" dirty="0" smtClean="0"/>
              <a:t>Long Guiding Planes</a:t>
            </a:r>
          </a:p>
          <a:p>
            <a:pPr lvl="1">
              <a:defRPr/>
            </a:pPr>
            <a:r>
              <a:rPr lang="en-US" sz="2600" dirty="0" smtClean="0"/>
              <a:t>Binding, torque</a:t>
            </a:r>
          </a:p>
          <a:p>
            <a:pPr lvl="1">
              <a:defRPr/>
            </a:pPr>
            <a:r>
              <a:rPr lang="en-US" sz="2600" dirty="0" smtClean="0">
                <a:solidFill>
                  <a:srgbClr val="FF0000"/>
                </a:solidFill>
              </a:rPr>
              <a:t>Not advisable</a:t>
            </a:r>
          </a:p>
        </p:txBody>
      </p:sp>
      <p:pic>
        <p:nvPicPr>
          <p:cNvPr id="73732" name="Picture 4"/>
          <p:cNvPicPr>
            <a:picLocks noChangeAspect="1" noChangeArrowheads="1"/>
          </p:cNvPicPr>
          <p:nvPr/>
        </p:nvPicPr>
        <p:blipFill>
          <a:blip r:embed="rId2" cstate="print"/>
          <a:srcRect/>
          <a:stretch>
            <a:fillRect/>
          </a:stretch>
        </p:blipFill>
        <p:spPr bwMode="auto">
          <a:xfrm>
            <a:off x="5350934" y="1981200"/>
            <a:ext cx="2302933" cy="1563688"/>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
        <p:nvSpPr>
          <p:cNvPr id="73733" name="Rectangle 5"/>
          <p:cNvSpPr>
            <a:spLocks noGrp="1" noChangeArrowheads="1"/>
          </p:cNvSpPr>
          <p:nvPr>
            <p:ph type="body" sz="half" idx="2"/>
          </p:nvPr>
        </p:nvSpPr>
        <p:spPr>
          <a:xfrm>
            <a:off x="203200" y="3886200"/>
            <a:ext cx="3996267" cy="2286000"/>
          </a:xfrm>
        </p:spPr>
        <p:txBody>
          <a:bodyPr>
            <a:normAutofit fontScale="92500"/>
          </a:bodyPr>
          <a:lstStyle/>
          <a:p>
            <a:pPr>
              <a:defRPr/>
            </a:pPr>
            <a:r>
              <a:rPr lang="en-US" sz="3100" smtClean="0"/>
              <a:t>Short Guiding Planes</a:t>
            </a:r>
          </a:p>
          <a:p>
            <a:pPr lvl="1">
              <a:defRPr/>
            </a:pPr>
            <a:r>
              <a:rPr lang="en-US" sz="2600" smtClean="0"/>
              <a:t>proximal plate moves into space, escape of rest</a:t>
            </a:r>
          </a:p>
          <a:p>
            <a:pPr lvl="1">
              <a:defRPr/>
            </a:pPr>
            <a:r>
              <a:rPr lang="en-US" sz="2600" smtClean="0"/>
              <a:t>Acceptable, if mesial rest not possible</a:t>
            </a:r>
          </a:p>
        </p:txBody>
      </p:sp>
      <p:pic>
        <p:nvPicPr>
          <p:cNvPr id="73734" name="Picture 6"/>
          <p:cNvPicPr>
            <a:picLocks noChangeAspect="1" noChangeArrowheads="1"/>
          </p:cNvPicPr>
          <p:nvPr/>
        </p:nvPicPr>
        <p:blipFill>
          <a:blip r:embed="rId3" cstate="print"/>
          <a:srcRect/>
          <a:stretch>
            <a:fillRect/>
          </a:stretch>
        </p:blipFill>
        <p:spPr bwMode="auto">
          <a:xfrm>
            <a:off x="4334933" y="4343400"/>
            <a:ext cx="4605867" cy="1663700"/>
          </a:xfrm>
          <a:prstGeom prst="rect">
            <a:avLst/>
          </a:prstGeom>
          <a:solidFill>
            <a:schemeClr val="accent2"/>
          </a:solid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373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37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title"/>
          </p:nvPr>
        </p:nvSpPr>
        <p:spPr/>
        <p:txBody>
          <a:bodyPr/>
          <a:lstStyle/>
          <a:p>
            <a:pPr>
              <a:defRPr/>
            </a:pPr>
            <a:r>
              <a:rPr lang="en-US" b="1" dirty="0" smtClean="0">
                <a:solidFill>
                  <a:srgbClr val="FF0000"/>
                </a:solidFill>
              </a:rPr>
              <a:t>Tooth-Tissue -Borne RPD's</a:t>
            </a:r>
          </a:p>
        </p:txBody>
      </p:sp>
      <p:sp>
        <p:nvSpPr>
          <p:cNvPr id="31751" name="Rectangle 7"/>
          <p:cNvSpPr>
            <a:spLocks noGrp="1" noChangeArrowheads="1"/>
          </p:cNvSpPr>
          <p:nvPr>
            <p:ph type="body" idx="1"/>
          </p:nvPr>
        </p:nvSpPr>
        <p:spPr>
          <a:xfrm>
            <a:off x="1016000" y="2209801"/>
            <a:ext cx="6334478" cy="3749675"/>
          </a:xfrm>
        </p:spPr>
        <p:txBody>
          <a:bodyPr/>
          <a:lstStyle/>
          <a:p>
            <a:pPr>
              <a:defRPr/>
            </a:pPr>
            <a:r>
              <a:rPr lang="en-US" smtClean="0"/>
              <a:t>Use mesial rest to reduce torque</a:t>
            </a:r>
          </a:p>
          <a:p>
            <a:pPr lvl="1">
              <a:buFontTx/>
              <a:buNone/>
              <a:defRPr/>
            </a:pPr>
            <a:r>
              <a:rPr lang="en-US" smtClean="0"/>
              <a:t>	Exceptions:</a:t>
            </a:r>
          </a:p>
          <a:p>
            <a:pPr lvl="2">
              <a:defRPr/>
            </a:pPr>
            <a:r>
              <a:rPr lang="en-US" smtClean="0"/>
              <a:t>Large mesial restoration</a:t>
            </a:r>
          </a:p>
          <a:p>
            <a:pPr lvl="2">
              <a:defRPr/>
            </a:pPr>
            <a:r>
              <a:rPr lang="en-US" smtClean="0"/>
              <a:t>Heavy mesial occlusion</a:t>
            </a:r>
          </a:p>
          <a:p>
            <a:pPr lvl="2">
              <a:defRPr/>
            </a:pPr>
            <a:r>
              <a:rPr lang="en-US" smtClean="0"/>
              <a:t>Insufficient room for rest or minor connector (rotations)</a:t>
            </a:r>
          </a:p>
          <a:p>
            <a:pPr lvl="2">
              <a:defRPr/>
            </a:pPr>
            <a:r>
              <a:rPr lang="en-US" smtClean="0"/>
              <a:t>Modification spaces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1">
                                            <p:txEl>
                                              <p:pRg st="0" end="0"/>
                                            </p:txEl>
                                          </p:spTgt>
                                        </p:tgtEl>
                                        <p:attrNameLst>
                                          <p:attrName>style.visibility</p:attrName>
                                        </p:attrNameLst>
                                      </p:cBhvr>
                                      <p:to>
                                        <p:strVal val="visible"/>
                                      </p:to>
                                    </p:set>
                                    <p:animEffect transition="in" filter="wipe(left)">
                                      <p:cBhvr>
                                        <p:cTn id="7" dur="500"/>
                                        <p:tgtEl>
                                          <p:spTgt spid="317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51">
                                            <p:txEl>
                                              <p:pRg st="1" end="1"/>
                                            </p:txEl>
                                          </p:spTgt>
                                        </p:tgtEl>
                                        <p:attrNameLst>
                                          <p:attrName>style.visibility</p:attrName>
                                        </p:attrNameLst>
                                      </p:cBhvr>
                                      <p:to>
                                        <p:strVal val="visible"/>
                                      </p:to>
                                    </p:set>
                                    <p:animEffect transition="in" filter="wipe(left)">
                                      <p:cBhvr>
                                        <p:cTn id="12" dur="500"/>
                                        <p:tgtEl>
                                          <p:spTgt spid="317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51">
                                            <p:txEl>
                                              <p:pRg st="2" end="2"/>
                                            </p:txEl>
                                          </p:spTgt>
                                        </p:tgtEl>
                                        <p:attrNameLst>
                                          <p:attrName>style.visibility</p:attrName>
                                        </p:attrNameLst>
                                      </p:cBhvr>
                                      <p:to>
                                        <p:strVal val="visible"/>
                                      </p:to>
                                    </p:set>
                                    <p:animEffect transition="in" filter="wipe(left)">
                                      <p:cBhvr>
                                        <p:cTn id="17" dur="500"/>
                                        <p:tgtEl>
                                          <p:spTgt spid="317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51">
                                            <p:txEl>
                                              <p:pRg st="3" end="3"/>
                                            </p:txEl>
                                          </p:spTgt>
                                        </p:tgtEl>
                                        <p:attrNameLst>
                                          <p:attrName>style.visibility</p:attrName>
                                        </p:attrNameLst>
                                      </p:cBhvr>
                                      <p:to>
                                        <p:strVal val="visible"/>
                                      </p:to>
                                    </p:set>
                                    <p:animEffect transition="in" filter="wipe(left)">
                                      <p:cBhvr>
                                        <p:cTn id="22" dur="500"/>
                                        <p:tgtEl>
                                          <p:spTgt spid="317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51">
                                            <p:txEl>
                                              <p:pRg st="4" end="4"/>
                                            </p:txEl>
                                          </p:spTgt>
                                        </p:tgtEl>
                                        <p:attrNameLst>
                                          <p:attrName>style.visibility</p:attrName>
                                        </p:attrNameLst>
                                      </p:cBhvr>
                                      <p:to>
                                        <p:strVal val="visible"/>
                                      </p:to>
                                    </p:set>
                                    <p:animEffect transition="in" filter="wipe(left)">
                                      <p:cBhvr>
                                        <p:cTn id="27" dur="500"/>
                                        <p:tgtEl>
                                          <p:spTgt spid="317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51">
                                            <p:txEl>
                                              <p:pRg st="5" end="5"/>
                                            </p:txEl>
                                          </p:spTgt>
                                        </p:tgtEl>
                                        <p:attrNameLst>
                                          <p:attrName>style.visibility</p:attrName>
                                        </p:attrNameLst>
                                      </p:cBhvr>
                                      <p:to>
                                        <p:strVal val="visible"/>
                                      </p:to>
                                    </p:set>
                                    <p:animEffect transition="in" filter="wipe(left)">
                                      <p:cBhvr>
                                        <p:cTn id="32" dur="500"/>
                                        <p:tgtEl>
                                          <p:spTgt spid="317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Mesial</a:t>
            </a:r>
            <a:r>
              <a:rPr lang="en-US" b="1" dirty="0" smtClean="0">
                <a:solidFill>
                  <a:srgbClr val="FF0000"/>
                </a:solidFill>
              </a:rPr>
              <a:t> Rest Concept Clasps</a:t>
            </a:r>
            <a:endParaRPr lang="en-US" b="1" dirty="0">
              <a:solidFill>
                <a:srgbClr val="FF0000"/>
              </a:solidFill>
            </a:endParaRPr>
          </a:p>
        </p:txBody>
      </p:sp>
      <p:sp>
        <p:nvSpPr>
          <p:cNvPr id="3" name="Content Placeholder 2"/>
          <p:cNvSpPr>
            <a:spLocks noGrp="1"/>
          </p:cNvSpPr>
          <p:nvPr>
            <p:ph sz="quarter" idx="1"/>
          </p:nvPr>
        </p:nvSpPr>
        <p:spPr>
          <a:xfrm>
            <a:off x="685800" y="2362200"/>
            <a:ext cx="8153400" cy="4495800"/>
          </a:xfrm>
        </p:spPr>
        <p:txBody>
          <a:bodyPr>
            <a:normAutofit/>
          </a:bodyPr>
          <a:lstStyle/>
          <a:p>
            <a:r>
              <a:rPr lang="en-US" sz="5400" dirty="0" smtClean="0"/>
              <a:t>RPI and RPA clasps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381000"/>
            <a:ext cx="8051800" cy="1066800"/>
          </a:xfrm>
        </p:spPr>
        <p:txBody>
          <a:bodyPr/>
          <a:lstStyle/>
          <a:p>
            <a:pPr>
              <a:defRPr/>
            </a:pPr>
            <a:r>
              <a:rPr lang="en-US" sz="3600" b="1" dirty="0" smtClean="0">
                <a:solidFill>
                  <a:srgbClr val="FF0000"/>
                </a:solidFill>
              </a:rPr>
              <a:t>Retainer Selection:</a:t>
            </a:r>
            <a:r>
              <a:rPr lang="en-US" sz="3400" b="1" dirty="0" smtClean="0">
                <a:solidFill>
                  <a:srgbClr val="FF0000"/>
                </a:solidFill>
              </a:rPr>
              <a:t> </a:t>
            </a:r>
            <a:r>
              <a:rPr lang="en-US" sz="3400" b="1" i="1" dirty="0" smtClean="0">
                <a:solidFill>
                  <a:srgbClr val="FF0000"/>
                </a:solidFill>
              </a:rPr>
              <a:t>Tooth-Tissue Borne RPD’s</a:t>
            </a:r>
            <a:endParaRPr lang="en-US" sz="4000" b="1" i="1" dirty="0" smtClean="0">
              <a:solidFill>
                <a:srgbClr val="FF0000"/>
              </a:solidFill>
            </a:endParaRPr>
          </a:p>
        </p:txBody>
      </p:sp>
      <p:sp>
        <p:nvSpPr>
          <p:cNvPr id="62467" name="Rectangle 3"/>
          <p:cNvSpPr>
            <a:spLocks noGrp="1" noChangeArrowheads="1"/>
          </p:cNvSpPr>
          <p:nvPr>
            <p:ph type="body" idx="1"/>
          </p:nvPr>
        </p:nvSpPr>
        <p:spPr>
          <a:xfrm>
            <a:off x="1861256" y="2346326"/>
            <a:ext cx="5860344" cy="2682875"/>
          </a:xfrm>
        </p:spPr>
        <p:txBody>
          <a:bodyPr/>
          <a:lstStyle/>
          <a:p>
            <a:pPr>
              <a:buFont typeface="Wingdings" pitchFamily="1" charset="2"/>
              <a:buNone/>
              <a:defRPr/>
            </a:pPr>
            <a:r>
              <a:rPr lang="en-US" sz="3900" dirty="0" smtClean="0"/>
              <a:t>Stress-releasing Clasps</a:t>
            </a:r>
          </a:p>
          <a:p>
            <a:pPr lvl="1">
              <a:defRPr/>
            </a:pPr>
            <a:r>
              <a:rPr lang="en-US" sz="3500" b="1" dirty="0" smtClean="0"/>
              <a:t>RPI Clasp </a:t>
            </a:r>
            <a:r>
              <a:rPr lang="en-US" sz="3500" b="1" dirty="0" smtClean="0">
                <a:solidFill>
                  <a:schemeClr val="hlink"/>
                </a:solidFill>
              </a:rPr>
              <a:t>*</a:t>
            </a:r>
            <a:endParaRPr lang="en-US" sz="3500" b="1" dirty="0" smtClean="0"/>
          </a:p>
          <a:p>
            <a:pPr lvl="1">
              <a:defRPr/>
            </a:pPr>
            <a:r>
              <a:rPr lang="en-US" sz="3500" b="1" dirty="0" smtClean="0"/>
              <a:t>RPA Clasp</a:t>
            </a:r>
          </a:p>
          <a:p>
            <a:pPr lvl="1">
              <a:defRPr/>
            </a:pPr>
            <a:r>
              <a:rPr lang="en-US" sz="3500" b="1" dirty="0" smtClean="0"/>
              <a:t>Combination Clasp</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p:txBody>
          <a:bodyPr/>
          <a:lstStyle/>
          <a:p>
            <a:pPr>
              <a:defRPr/>
            </a:pPr>
            <a:r>
              <a:rPr lang="en-US" b="1" dirty="0" smtClean="0">
                <a:solidFill>
                  <a:srgbClr val="FF0000"/>
                </a:solidFill>
              </a:rPr>
              <a:t>RPI Clasp</a:t>
            </a:r>
          </a:p>
        </p:txBody>
      </p:sp>
      <p:sp>
        <p:nvSpPr>
          <p:cNvPr id="34823" name="Rectangle 7"/>
          <p:cNvSpPr>
            <a:spLocks noGrp="1" noChangeArrowheads="1"/>
          </p:cNvSpPr>
          <p:nvPr>
            <p:ph type="body" idx="1"/>
          </p:nvPr>
        </p:nvSpPr>
        <p:spPr>
          <a:xfrm>
            <a:off x="1066800" y="1981200"/>
            <a:ext cx="6063545" cy="2301875"/>
          </a:xfrm>
        </p:spPr>
        <p:txBody>
          <a:bodyPr/>
          <a:lstStyle/>
          <a:p>
            <a:pPr>
              <a:defRPr/>
            </a:pPr>
            <a:r>
              <a:rPr lang="en-US" dirty="0" smtClean="0"/>
              <a:t>"</a:t>
            </a:r>
            <a:r>
              <a:rPr lang="en-US" b="1" dirty="0" smtClean="0">
                <a:solidFill>
                  <a:srgbClr val="FF0000"/>
                </a:solidFill>
              </a:rPr>
              <a:t>R</a:t>
            </a:r>
            <a:r>
              <a:rPr lang="en-US" dirty="0" smtClean="0"/>
              <a:t>" Rest </a:t>
            </a:r>
            <a:r>
              <a:rPr lang="en-US" b="1" dirty="0" smtClean="0">
                <a:solidFill>
                  <a:srgbClr val="FF0000"/>
                </a:solidFill>
              </a:rPr>
              <a:t>(always </a:t>
            </a:r>
            <a:r>
              <a:rPr lang="en-US" b="1" dirty="0" err="1" smtClean="0">
                <a:solidFill>
                  <a:srgbClr val="FF0000"/>
                </a:solidFill>
              </a:rPr>
              <a:t>mesial</a:t>
            </a:r>
            <a:r>
              <a:rPr lang="en-US" b="1" dirty="0" smtClean="0">
                <a:solidFill>
                  <a:srgbClr val="FF0000"/>
                </a:solidFill>
              </a:rPr>
              <a:t>)</a:t>
            </a:r>
          </a:p>
          <a:p>
            <a:pPr>
              <a:defRPr/>
            </a:pPr>
            <a:r>
              <a:rPr lang="en-US" dirty="0" smtClean="0"/>
              <a:t>"</a:t>
            </a:r>
            <a:r>
              <a:rPr lang="en-US" b="1" dirty="0" smtClean="0">
                <a:solidFill>
                  <a:srgbClr val="FF0000"/>
                </a:solidFill>
              </a:rPr>
              <a:t>P</a:t>
            </a:r>
            <a:r>
              <a:rPr lang="en-US" dirty="0" smtClean="0"/>
              <a:t>" Proximal Plate </a:t>
            </a:r>
            <a:r>
              <a:rPr lang="en-US" b="1" dirty="0" smtClean="0">
                <a:solidFill>
                  <a:srgbClr val="FF0000"/>
                </a:solidFill>
              </a:rPr>
              <a:t>(distal)</a:t>
            </a:r>
          </a:p>
          <a:p>
            <a:pPr>
              <a:defRPr/>
            </a:pPr>
            <a:r>
              <a:rPr lang="en-US" dirty="0" smtClean="0"/>
              <a:t>"</a:t>
            </a:r>
            <a:r>
              <a:rPr lang="en-US" b="1" dirty="0" smtClean="0">
                <a:solidFill>
                  <a:srgbClr val="FF0000"/>
                </a:solidFill>
              </a:rPr>
              <a:t>I</a:t>
            </a:r>
            <a:r>
              <a:rPr lang="en-US" dirty="0" smtClean="0"/>
              <a:t>" I - Bar </a:t>
            </a:r>
            <a:r>
              <a:rPr lang="en-US" b="1" dirty="0" smtClean="0">
                <a:solidFill>
                  <a:srgbClr val="FF0000"/>
                </a:solidFill>
              </a:rPr>
              <a:t>(</a:t>
            </a:r>
            <a:r>
              <a:rPr lang="en-US" b="1" dirty="0" err="1" smtClean="0">
                <a:solidFill>
                  <a:srgbClr val="FF0000"/>
                </a:solidFill>
              </a:rPr>
              <a:t>buccal</a:t>
            </a:r>
            <a:r>
              <a:rPr lang="en-US" b="1" dirty="0" smtClean="0">
                <a:solidFill>
                  <a:srgbClr val="FF0000"/>
                </a:solidFill>
              </a:rPr>
              <a:t>) *</a:t>
            </a:r>
          </a:p>
        </p:txBody>
      </p:sp>
      <p:pic>
        <p:nvPicPr>
          <p:cNvPr id="4" name="Picture 2"/>
          <p:cNvPicPr>
            <a:picLocks noChangeAspect="1" noChangeArrowheads="1"/>
          </p:cNvPicPr>
          <p:nvPr/>
        </p:nvPicPr>
        <p:blipFill>
          <a:blip r:embed="rId3" cstate="print"/>
          <a:srcRect t="52222" b="20000"/>
          <a:stretch>
            <a:fillRect/>
          </a:stretch>
        </p:blipFill>
        <p:spPr bwMode="auto">
          <a:xfrm>
            <a:off x="1295400" y="3810000"/>
            <a:ext cx="6324600" cy="2590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anim calcmode="lin" valueType="num">
                                      <p:cBhvr>
                                        <p:cTn id="7" dur="500" fill="hold"/>
                                        <p:tgtEl>
                                          <p:spTgt spid="348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3">
                                            <p:txEl>
                                              <p:pRg st="1" end="1"/>
                                            </p:txEl>
                                          </p:spTgt>
                                        </p:tgtEl>
                                        <p:attrNameLst>
                                          <p:attrName>style.visibility</p:attrName>
                                        </p:attrNameLst>
                                      </p:cBhvr>
                                      <p:to>
                                        <p:strVal val="visible"/>
                                      </p:to>
                                    </p:set>
                                    <p:anim calcmode="lin" valueType="num">
                                      <p:cBhvr>
                                        <p:cTn id="13" dur="500" fill="hold"/>
                                        <p:tgtEl>
                                          <p:spTgt spid="348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48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4823">
                                            <p:txEl>
                                              <p:pRg st="2" end="2"/>
                                            </p:txEl>
                                          </p:spTgt>
                                        </p:tgtEl>
                                        <p:attrNameLst>
                                          <p:attrName>style.visibility</p:attrName>
                                        </p:attrNameLst>
                                      </p:cBhvr>
                                      <p:to>
                                        <p:strVal val="visible"/>
                                      </p:to>
                                    </p:set>
                                    <p:anim calcmode="lin" valueType="num">
                                      <p:cBhvr>
                                        <p:cTn id="19" dur="500" fill="hold"/>
                                        <p:tgtEl>
                                          <p:spTgt spid="348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482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b="1" dirty="0" smtClean="0">
                <a:solidFill>
                  <a:srgbClr val="FF0000"/>
                </a:solidFill>
              </a:rPr>
              <a:t>RPI Clasp</a:t>
            </a:r>
          </a:p>
        </p:txBody>
      </p:sp>
      <p:sp>
        <p:nvSpPr>
          <p:cNvPr id="35847" name="Rectangle 7"/>
          <p:cNvSpPr>
            <a:spLocks noGrp="1" noChangeArrowheads="1"/>
          </p:cNvSpPr>
          <p:nvPr>
            <p:ph type="body" idx="1"/>
          </p:nvPr>
        </p:nvSpPr>
        <p:spPr>
          <a:xfrm>
            <a:off x="381001" y="1828800"/>
            <a:ext cx="4953000" cy="3465513"/>
          </a:xfrm>
        </p:spPr>
        <p:txBody>
          <a:bodyPr>
            <a:noAutofit/>
          </a:bodyPr>
          <a:lstStyle/>
          <a:p>
            <a:pPr marL="519113" indent="-519113">
              <a:buNone/>
              <a:defRPr/>
            </a:pPr>
            <a:r>
              <a:rPr lang="en-US" sz="2400" dirty="0" smtClean="0"/>
              <a:t>Retentive arm mid-</a:t>
            </a:r>
            <a:r>
              <a:rPr lang="en-US" sz="2400" dirty="0" err="1" smtClean="0"/>
              <a:t>buccal</a:t>
            </a:r>
            <a:r>
              <a:rPr lang="en-US" sz="2400" dirty="0" smtClean="0"/>
              <a:t> * except canines (</a:t>
            </a:r>
            <a:r>
              <a:rPr lang="en-US" sz="2400" dirty="0" err="1" smtClean="0"/>
              <a:t>mesio-buccal</a:t>
            </a:r>
            <a:r>
              <a:rPr lang="en-US" sz="2400" dirty="0" smtClean="0"/>
              <a:t>)</a:t>
            </a:r>
          </a:p>
          <a:p>
            <a:pPr marL="519113" indent="-519113">
              <a:buNone/>
              <a:defRPr/>
            </a:pPr>
            <a:r>
              <a:rPr lang="en-US" sz="2400" dirty="0" smtClean="0"/>
              <a:t>No more than 2 mm of its tip contacting abutment</a:t>
            </a:r>
          </a:p>
          <a:p>
            <a:pPr>
              <a:buNone/>
            </a:pPr>
            <a:r>
              <a:rPr lang="en-US" sz="2400" dirty="0" smtClean="0"/>
              <a:t>I-bar should be located in   gingival third of </a:t>
            </a:r>
            <a:r>
              <a:rPr lang="en-US" sz="2400" dirty="0" err="1" smtClean="0"/>
              <a:t>buccal</a:t>
            </a:r>
            <a:r>
              <a:rPr lang="en-US" sz="2400" dirty="0" smtClean="0"/>
              <a:t> or labial surface of  abutment in  0. 01-inch undercut</a:t>
            </a:r>
          </a:p>
          <a:p>
            <a:pPr>
              <a:buNone/>
            </a:pPr>
            <a:r>
              <a:rPr lang="en-US" sz="2400" dirty="0" smtClean="0"/>
              <a:t>Horizontal portion of approach arm must be located at least 4 mm from gingival margin</a:t>
            </a:r>
          </a:p>
          <a:p>
            <a:pPr marL="519113" indent="-519113">
              <a:defRPr/>
            </a:pPr>
            <a:endParaRPr lang="en-US" sz="2400" dirty="0" smtClean="0"/>
          </a:p>
          <a:p>
            <a:pPr marL="519113" indent="-519113">
              <a:defRPr/>
            </a:pPr>
            <a:endParaRPr lang="en-US" sz="2400" dirty="0" smtClean="0"/>
          </a:p>
        </p:txBody>
      </p:sp>
      <p:pic>
        <p:nvPicPr>
          <p:cNvPr id="35848" name="Picture 8"/>
          <p:cNvPicPr>
            <a:picLocks noChangeAspect="1" noChangeArrowheads="1"/>
          </p:cNvPicPr>
          <p:nvPr/>
        </p:nvPicPr>
        <p:blipFill>
          <a:blip r:embed="rId3" cstate="print"/>
          <a:srcRect l="9375" r="21875"/>
          <a:stretch>
            <a:fillRect/>
          </a:stretch>
        </p:blipFill>
        <p:spPr bwMode="auto">
          <a:xfrm>
            <a:off x="5554133" y="2279650"/>
            <a:ext cx="3251200" cy="3221038"/>
          </a:xfrm>
          <a:prstGeom prst="rect">
            <a:avLst/>
          </a:prstGeom>
          <a:no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p:txBody>
          <a:bodyPr>
            <a:normAutofit/>
          </a:bodyPr>
          <a:lstStyle/>
          <a:p>
            <a:r>
              <a:rPr lang="en-US" sz="3600" b="1" dirty="0" smtClean="0"/>
              <a:t>Primary retention </a:t>
            </a:r>
            <a:r>
              <a:rPr lang="en-US" dirty="0" smtClean="0"/>
              <a:t>for RPD is accomplished mechanically by placing retaining elements (direct retainers) on the abutment teeth.</a:t>
            </a:r>
          </a:p>
          <a:p>
            <a:pPr>
              <a:buNone/>
            </a:pPr>
            <a:endParaRPr lang="en-US" dirty="0" smtClean="0"/>
          </a:p>
          <a:p>
            <a:r>
              <a:rPr lang="en-US" sz="3600" b="1" dirty="0" smtClean="0"/>
              <a:t>Secondary retention</a:t>
            </a:r>
            <a:r>
              <a:rPr lang="en-US" dirty="0" smtClean="0"/>
              <a:t> is provided by the intimate relationship of the minor connector contact with the guiding planes; denture bases, and major connectors (maxillary) with the underlying tissue.</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Contraindications for a Bar-Type</a:t>
            </a:r>
            <a:br>
              <a:rPr lang="en-US" b="1" dirty="0" smtClean="0">
                <a:solidFill>
                  <a:srgbClr val="FF0000"/>
                </a:solidFill>
              </a:rPr>
            </a:br>
            <a:r>
              <a:rPr lang="en-US" b="1" dirty="0" smtClean="0">
                <a:solidFill>
                  <a:srgbClr val="FF0000"/>
                </a:solidFill>
              </a:rPr>
              <a:t>Clasp</a:t>
            </a:r>
            <a:endParaRPr lang="en-US" b="1" dirty="0">
              <a:solidFill>
                <a:srgbClr val="FF0000"/>
              </a:solidFill>
            </a:endParaRPr>
          </a:p>
        </p:txBody>
      </p:sp>
      <p:sp>
        <p:nvSpPr>
          <p:cNvPr id="3" name="Content Placeholder 2"/>
          <p:cNvSpPr>
            <a:spLocks noGrp="1"/>
          </p:cNvSpPr>
          <p:nvPr>
            <p:ph sz="quarter" idx="1"/>
          </p:nvPr>
        </p:nvSpPr>
        <p:spPr>
          <a:xfrm>
            <a:off x="457200" y="1828800"/>
            <a:ext cx="4038600" cy="4525963"/>
          </a:xfrm>
        </p:spPr>
        <p:txBody>
          <a:bodyPr>
            <a:normAutofit/>
          </a:bodyPr>
          <a:lstStyle/>
          <a:p>
            <a:r>
              <a:rPr lang="en-US" dirty="0" smtClean="0"/>
              <a:t>Deep cervical undercut </a:t>
            </a:r>
          </a:p>
          <a:p>
            <a:r>
              <a:rPr lang="en-US" dirty="0" smtClean="0"/>
              <a:t>Excessive </a:t>
            </a:r>
            <a:r>
              <a:rPr lang="en-US" dirty="0" err="1" smtClean="0"/>
              <a:t>buccal</a:t>
            </a:r>
            <a:r>
              <a:rPr lang="en-US" dirty="0" smtClean="0"/>
              <a:t> or lingual tilt of abutment tooth</a:t>
            </a:r>
          </a:p>
          <a:p>
            <a:r>
              <a:rPr lang="en-US" dirty="0" smtClean="0"/>
              <a:t>Shallow </a:t>
            </a:r>
            <a:r>
              <a:rPr lang="en-US" dirty="0" err="1" smtClean="0"/>
              <a:t>buccal</a:t>
            </a:r>
            <a:r>
              <a:rPr lang="en-US" dirty="0" smtClean="0"/>
              <a:t> vestibule *</a:t>
            </a:r>
          </a:p>
          <a:p>
            <a:r>
              <a:rPr lang="en-US" dirty="0" smtClean="0"/>
              <a:t>High </a:t>
            </a:r>
            <a:r>
              <a:rPr lang="en-US" dirty="0" err="1" smtClean="0"/>
              <a:t>frenal</a:t>
            </a:r>
            <a:r>
              <a:rPr lang="en-US" dirty="0" smtClean="0"/>
              <a:t> attachments</a:t>
            </a:r>
          </a:p>
          <a:p>
            <a:pPr>
              <a:buNone/>
            </a:pPr>
            <a:endParaRPr lang="en-US" dirty="0"/>
          </a:p>
        </p:txBody>
      </p:sp>
      <p:pic>
        <p:nvPicPr>
          <p:cNvPr id="4098" name="Picture 2"/>
          <p:cNvPicPr>
            <a:picLocks noGrp="1" noChangeAspect="1" noChangeArrowheads="1"/>
          </p:cNvPicPr>
          <p:nvPr>
            <p:ph sz="quarter" idx="2"/>
          </p:nvPr>
        </p:nvPicPr>
        <p:blipFill>
          <a:blip r:embed="rId3" cstate="print"/>
          <a:srcRect/>
          <a:stretch>
            <a:fillRect/>
          </a:stretch>
        </p:blipFill>
        <p:spPr bwMode="auto">
          <a:xfrm>
            <a:off x="4191000" y="1752600"/>
            <a:ext cx="4648200" cy="2905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8119533" cy="1143000"/>
          </a:xfrm>
        </p:spPr>
        <p:txBody>
          <a:bodyPr>
            <a:normAutofit fontScale="90000"/>
          </a:bodyPr>
          <a:lstStyle/>
          <a:p>
            <a:pPr>
              <a:defRPr/>
            </a:pPr>
            <a:r>
              <a:rPr lang="en-US" b="1" dirty="0" smtClean="0">
                <a:solidFill>
                  <a:srgbClr val="FF0000"/>
                </a:solidFill>
              </a:rPr>
              <a:t>Contraindications for a Bar-Type</a:t>
            </a:r>
            <a:br>
              <a:rPr lang="en-US" b="1" dirty="0" smtClean="0">
                <a:solidFill>
                  <a:srgbClr val="FF0000"/>
                </a:solidFill>
              </a:rPr>
            </a:br>
            <a:r>
              <a:rPr lang="en-US" b="1" dirty="0" smtClean="0">
                <a:solidFill>
                  <a:srgbClr val="FF0000"/>
                </a:solidFill>
              </a:rPr>
              <a:t>Clasp</a:t>
            </a:r>
          </a:p>
        </p:txBody>
      </p:sp>
      <p:sp>
        <p:nvSpPr>
          <p:cNvPr id="64515" name="Rectangle 3"/>
          <p:cNvSpPr>
            <a:spLocks noGrp="1" noChangeArrowheads="1"/>
          </p:cNvSpPr>
          <p:nvPr>
            <p:ph type="body" idx="1"/>
          </p:nvPr>
        </p:nvSpPr>
        <p:spPr>
          <a:xfrm>
            <a:off x="685800" y="2362200"/>
            <a:ext cx="5995812" cy="2225675"/>
          </a:xfrm>
        </p:spPr>
        <p:txBody>
          <a:bodyPr/>
          <a:lstStyle/>
          <a:p>
            <a:pPr marL="519113" indent="-519113">
              <a:defRPr/>
            </a:pPr>
            <a:r>
              <a:rPr lang="en-US" dirty="0" smtClean="0"/>
              <a:t>Large soft tissue undercut </a:t>
            </a:r>
          </a:p>
          <a:p>
            <a:pPr marL="946150" lvl="1">
              <a:defRPr/>
            </a:pPr>
            <a:r>
              <a:rPr lang="en-US" dirty="0" smtClean="0"/>
              <a:t>food impaction</a:t>
            </a:r>
          </a:p>
          <a:p>
            <a:pPr marL="519113" indent="-519113">
              <a:defRPr/>
            </a:pPr>
            <a:r>
              <a:rPr lang="en-US" dirty="0" err="1" smtClean="0"/>
              <a:t>Disto-buccal</a:t>
            </a:r>
            <a:r>
              <a:rPr lang="en-US" dirty="0" smtClean="0"/>
              <a:t> undercut</a:t>
            </a:r>
          </a:p>
          <a:p>
            <a:pPr marL="946150" lvl="1">
              <a:defRPr/>
            </a:pPr>
            <a:r>
              <a:rPr lang="en-US" dirty="0" smtClean="0"/>
              <a:t>≤ 180° encirclement</a:t>
            </a:r>
          </a:p>
        </p:txBody>
      </p:sp>
      <p:pic>
        <p:nvPicPr>
          <p:cNvPr id="52228" name="Picture 4"/>
          <p:cNvPicPr>
            <a:picLocks noChangeAspect="1" noChangeArrowheads="1"/>
          </p:cNvPicPr>
          <p:nvPr/>
        </p:nvPicPr>
        <p:blipFill>
          <a:blip r:embed="rId2" cstate="print"/>
          <a:srcRect/>
          <a:stretch>
            <a:fillRect/>
          </a:stretch>
        </p:blipFill>
        <p:spPr bwMode="auto">
          <a:xfrm>
            <a:off x="6096001" y="1905000"/>
            <a:ext cx="2418644" cy="41148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rPr>
              <a:t>Common errors and recommended corrections in design of bar-type clasp</a:t>
            </a:r>
            <a:endParaRPr lang="en-US" sz="3600" b="1" dirty="0">
              <a:solidFill>
                <a:srgbClr val="FF0000"/>
              </a:solidFill>
            </a:endParaRPr>
          </a:p>
        </p:txBody>
      </p:sp>
      <p:pic>
        <p:nvPicPr>
          <p:cNvPr id="2050" name="Picture 2" descr="F:\work sheed - fixed prostho 30-3.jpg"/>
          <p:cNvPicPr>
            <a:picLocks noGrp="1" noChangeAspect="1" noChangeArrowheads="1"/>
          </p:cNvPicPr>
          <p:nvPr>
            <p:ph sz="quarter" idx="1"/>
          </p:nvPr>
        </p:nvPicPr>
        <p:blipFill>
          <a:blip r:embed="rId2" cstate="print"/>
          <a:stretch>
            <a:fillRect/>
          </a:stretch>
        </p:blipFill>
        <p:spPr bwMode="auto">
          <a:xfrm>
            <a:off x="1143000" y="1946148"/>
            <a:ext cx="6857999" cy="3803904"/>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lstStyle/>
          <a:p>
            <a:pPr>
              <a:defRPr/>
            </a:pPr>
            <a:r>
              <a:rPr lang="en-US" b="1" dirty="0" smtClean="0">
                <a:solidFill>
                  <a:srgbClr val="FF0000"/>
                </a:solidFill>
              </a:rPr>
              <a:t>RPA Clasp </a:t>
            </a:r>
          </a:p>
        </p:txBody>
      </p:sp>
      <p:sp>
        <p:nvSpPr>
          <p:cNvPr id="37895" name="Rectangle 7"/>
          <p:cNvSpPr>
            <a:spLocks noGrp="1" noChangeArrowheads="1"/>
          </p:cNvSpPr>
          <p:nvPr>
            <p:ph sz="quarter" idx="1"/>
          </p:nvPr>
        </p:nvSpPr>
        <p:spPr/>
        <p:txBody>
          <a:bodyPr>
            <a:normAutofit/>
          </a:bodyPr>
          <a:lstStyle/>
          <a:p>
            <a:pPr marL="628650" indent="-628650">
              <a:defRPr/>
            </a:pPr>
            <a:r>
              <a:rPr lang="en-US" sz="3200" b="1" dirty="0" smtClean="0"/>
              <a:t>"</a:t>
            </a:r>
            <a:r>
              <a:rPr lang="en-US" sz="3200" b="1" dirty="0" smtClean="0">
                <a:solidFill>
                  <a:srgbClr val="FF0000"/>
                </a:solidFill>
              </a:rPr>
              <a:t>R</a:t>
            </a:r>
            <a:r>
              <a:rPr lang="en-US" sz="3200" b="1" dirty="0" smtClean="0"/>
              <a:t>" Rest </a:t>
            </a:r>
            <a:r>
              <a:rPr lang="en-US" sz="3200" b="1" dirty="0" smtClean="0">
                <a:solidFill>
                  <a:srgbClr val="FF0000"/>
                </a:solidFill>
              </a:rPr>
              <a:t>(always </a:t>
            </a:r>
            <a:r>
              <a:rPr lang="en-US" sz="3200" b="1" dirty="0" err="1" smtClean="0">
                <a:solidFill>
                  <a:srgbClr val="FF0000"/>
                </a:solidFill>
              </a:rPr>
              <a:t>mesial</a:t>
            </a:r>
            <a:r>
              <a:rPr lang="en-US" sz="3200" b="1" dirty="0" smtClean="0">
                <a:solidFill>
                  <a:srgbClr val="FF0000"/>
                </a:solidFill>
              </a:rPr>
              <a:t>)</a:t>
            </a:r>
          </a:p>
          <a:p>
            <a:pPr marL="628650" indent="-628650">
              <a:defRPr/>
            </a:pPr>
            <a:r>
              <a:rPr lang="en-US" sz="3200" b="1" dirty="0" smtClean="0"/>
              <a:t>"</a:t>
            </a:r>
            <a:r>
              <a:rPr lang="en-US" sz="3200" b="1" dirty="0" smtClean="0">
                <a:solidFill>
                  <a:srgbClr val="FF0000"/>
                </a:solidFill>
              </a:rPr>
              <a:t>P</a:t>
            </a:r>
            <a:r>
              <a:rPr lang="en-US" sz="3200" b="1" dirty="0" smtClean="0"/>
              <a:t>" Proximal Plate </a:t>
            </a:r>
            <a:r>
              <a:rPr lang="en-US" sz="3200" b="1" dirty="0" smtClean="0">
                <a:solidFill>
                  <a:srgbClr val="FF0000"/>
                </a:solidFill>
              </a:rPr>
              <a:t>(distal)</a:t>
            </a:r>
          </a:p>
          <a:p>
            <a:pPr marL="628650" indent="-628650">
              <a:defRPr/>
            </a:pPr>
            <a:r>
              <a:rPr lang="en-US" sz="3200" b="1" dirty="0" smtClean="0"/>
              <a:t>"</a:t>
            </a:r>
            <a:r>
              <a:rPr lang="en-US" sz="3200" b="1" dirty="0" smtClean="0">
                <a:solidFill>
                  <a:srgbClr val="FF0000"/>
                </a:solidFill>
              </a:rPr>
              <a:t>A</a:t>
            </a:r>
            <a:r>
              <a:rPr lang="en-US" sz="3200" b="1" dirty="0" smtClean="0"/>
              <a:t>" </a:t>
            </a:r>
            <a:r>
              <a:rPr lang="en-US" sz="3200" b="1" dirty="0" err="1" smtClean="0"/>
              <a:t>Aker's</a:t>
            </a:r>
            <a:r>
              <a:rPr lang="en-US" sz="3200" b="1" dirty="0" smtClean="0"/>
              <a:t> retentive arm </a:t>
            </a:r>
            <a:r>
              <a:rPr lang="en-US" sz="3200" b="1" dirty="0" smtClean="0">
                <a:solidFill>
                  <a:srgbClr val="FF0000"/>
                </a:solidFill>
              </a:rPr>
              <a:t>(always wrought wire)</a:t>
            </a:r>
          </a:p>
        </p:txBody>
      </p:sp>
      <p:pic>
        <p:nvPicPr>
          <p:cNvPr id="5" name="Picture 2"/>
          <p:cNvPicPr>
            <a:picLocks noGrp="1" noChangeAspect="1" noChangeArrowheads="1"/>
          </p:cNvPicPr>
          <p:nvPr>
            <p:ph sz="quarter" idx="2"/>
          </p:nvPr>
        </p:nvPicPr>
        <p:blipFill>
          <a:blip r:embed="rId2" cstate="print"/>
          <a:srcRect/>
          <a:stretch>
            <a:fillRect/>
          </a:stretch>
        </p:blipFill>
        <p:spPr bwMode="auto">
          <a:xfrm>
            <a:off x="5334000" y="1752600"/>
            <a:ext cx="2860675" cy="3413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p:txBody>
          <a:bodyPr/>
          <a:lstStyle/>
          <a:p>
            <a:pPr>
              <a:defRPr/>
            </a:pPr>
            <a:r>
              <a:rPr lang="en-US" b="1" dirty="0" smtClean="0">
                <a:solidFill>
                  <a:srgbClr val="FF0000"/>
                </a:solidFill>
              </a:rPr>
              <a:t>RPA Clasp </a:t>
            </a:r>
          </a:p>
        </p:txBody>
      </p:sp>
      <p:sp>
        <p:nvSpPr>
          <p:cNvPr id="38919" name="Rectangle 7"/>
          <p:cNvSpPr>
            <a:spLocks noGrp="1" noChangeArrowheads="1"/>
          </p:cNvSpPr>
          <p:nvPr>
            <p:ph type="body" idx="1"/>
          </p:nvPr>
        </p:nvSpPr>
        <p:spPr>
          <a:xfrm>
            <a:off x="228600" y="1752600"/>
            <a:ext cx="4953000" cy="3429000"/>
          </a:xfrm>
        </p:spPr>
        <p:txBody>
          <a:bodyPr/>
          <a:lstStyle/>
          <a:p>
            <a:pPr marL="519113" indent="-519113">
              <a:defRPr/>
            </a:pPr>
            <a:r>
              <a:rPr lang="en-US" dirty="0" smtClean="0"/>
              <a:t>Similar to RPI except </a:t>
            </a:r>
            <a:r>
              <a:rPr lang="en-US" dirty="0" err="1" smtClean="0"/>
              <a:t>except</a:t>
            </a:r>
            <a:r>
              <a:rPr lang="en-US" dirty="0" smtClean="0"/>
              <a:t> </a:t>
            </a:r>
            <a:r>
              <a:rPr lang="en-US" dirty="0" err="1" smtClean="0"/>
              <a:t>suprabulge</a:t>
            </a:r>
            <a:r>
              <a:rPr lang="en-US" dirty="0" smtClean="0"/>
              <a:t> wrought wire clasp is used instead of I-bar</a:t>
            </a:r>
          </a:p>
          <a:p>
            <a:pPr marL="519113" indent="-519113">
              <a:defRPr/>
            </a:pPr>
            <a:r>
              <a:rPr lang="en-US" dirty="0" smtClean="0"/>
              <a:t>Used where </a:t>
            </a:r>
            <a:r>
              <a:rPr lang="en-US" dirty="0" err="1" smtClean="0"/>
              <a:t>infrabulge</a:t>
            </a:r>
            <a:r>
              <a:rPr lang="en-US" dirty="0" smtClean="0"/>
              <a:t> approach not possible *</a:t>
            </a:r>
          </a:p>
        </p:txBody>
      </p:sp>
      <p:pic>
        <p:nvPicPr>
          <p:cNvPr id="38920" name="Picture 8"/>
          <p:cNvPicPr>
            <a:picLocks noChangeAspect="1" noChangeArrowheads="1"/>
          </p:cNvPicPr>
          <p:nvPr/>
        </p:nvPicPr>
        <p:blipFill>
          <a:blip r:embed="rId3" cstate="print"/>
          <a:srcRect l="14590" t="14639" r="20741" b="17651"/>
          <a:stretch>
            <a:fillRect/>
          </a:stretch>
        </p:blipFill>
        <p:spPr bwMode="auto">
          <a:xfrm>
            <a:off x="5486400" y="1676400"/>
            <a:ext cx="3183467" cy="2500313"/>
          </a:xfrm>
          <a:prstGeom prst="rect">
            <a:avLst/>
          </a:prstGeom>
          <a:noFill/>
          <a:ln w="12700" cap="sq">
            <a:noFill/>
            <a:miter lim="800000"/>
            <a:headEnd type="none" w="sm" len="sm"/>
            <a:tailEnd type="none" w="sm" len="sm"/>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153400" cy="990600"/>
          </a:xfrm>
        </p:spPr>
        <p:txBody>
          <a:bodyPr>
            <a:normAutofit fontScale="90000"/>
          </a:bodyPr>
          <a:lstStyle/>
          <a:p>
            <a:r>
              <a:rPr lang="en-US" b="1" dirty="0" smtClean="0">
                <a:solidFill>
                  <a:srgbClr val="FF0000"/>
                </a:solidFill>
              </a:rPr>
              <a:t>RPA Clasp</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sz="quarter" idx="1"/>
          </p:nvPr>
        </p:nvSpPr>
        <p:spPr>
          <a:xfrm>
            <a:off x="0" y="838200"/>
            <a:ext cx="4038600" cy="5211763"/>
          </a:xfrm>
        </p:spPr>
        <p:txBody>
          <a:bodyPr>
            <a:normAutofit/>
          </a:bodyPr>
          <a:lstStyle/>
          <a:p>
            <a:endParaRPr lang="en-US" dirty="0" smtClean="0"/>
          </a:p>
        </p:txBody>
      </p:sp>
      <p:pic>
        <p:nvPicPr>
          <p:cNvPr id="5" name="Content Placeholder 2"/>
          <p:cNvPicPr>
            <a:picLocks noChangeAspect="1" noChangeArrowheads="1"/>
          </p:cNvPicPr>
          <p:nvPr/>
        </p:nvPicPr>
        <p:blipFill>
          <a:blip r:embed="rId2" cstate="print"/>
          <a:srcRect r="52830"/>
          <a:stretch>
            <a:fillRect/>
          </a:stretch>
        </p:blipFill>
        <p:spPr bwMode="auto">
          <a:xfrm>
            <a:off x="1828800" y="2514600"/>
            <a:ext cx="4267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Combination Clasp</a:t>
            </a:r>
            <a:endParaRPr lang="en-US" b="1" dirty="0">
              <a:solidFill>
                <a:srgbClr val="FF0000"/>
              </a:solidFill>
            </a:endParaRPr>
          </a:p>
        </p:txBody>
      </p:sp>
      <p:sp>
        <p:nvSpPr>
          <p:cNvPr id="3" name="Content Placeholder 2"/>
          <p:cNvSpPr>
            <a:spLocks noGrp="1"/>
          </p:cNvSpPr>
          <p:nvPr>
            <p:ph sz="quarter" idx="1"/>
          </p:nvPr>
        </p:nvSpPr>
        <p:spPr>
          <a:xfrm>
            <a:off x="381000" y="1676400"/>
            <a:ext cx="4800600" cy="4963633"/>
          </a:xfrm>
        </p:spPr>
        <p:txBody>
          <a:bodyPr>
            <a:normAutofit/>
          </a:bodyPr>
          <a:lstStyle/>
          <a:p>
            <a:r>
              <a:rPr lang="en-US" dirty="0" smtClean="0"/>
              <a:t> </a:t>
            </a:r>
            <a:r>
              <a:rPr lang="en-US" b="1" dirty="0" smtClean="0">
                <a:solidFill>
                  <a:srgbClr val="FF0000"/>
                </a:solidFill>
              </a:rPr>
              <a:t>Wrought-wire retentive clasp arm </a:t>
            </a:r>
            <a:r>
              <a:rPr lang="en-US" dirty="0" smtClean="0"/>
              <a:t>&amp; cast reciprocal clasp arm</a:t>
            </a:r>
          </a:p>
          <a:p>
            <a:pPr marL="519113" indent="-519113">
              <a:defRPr/>
            </a:pPr>
            <a:r>
              <a:rPr lang="en-US" dirty="0" smtClean="0"/>
              <a:t>Bracing and retentive arms originate from </a:t>
            </a:r>
            <a:r>
              <a:rPr lang="en-US" b="1" dirty="0" smtClean="0">
                <a:solidFill>
                  <a:srgbClr val="FF0000"/>
                </a:solidFill>
              </a:rPr>
              <a:t>distal </a:t>
            </a:r>
            <a:r>
              <a:rPr lang="en-US" dirty="0" smtClean="0"/>
              <a:t>rest</a:t>
            </a:r>
          </a:p>
          <a:p>
            <a:pPr marL="519113" indent="-519113">
              <a:defRPr/>
            </a:pPr>
            <a:r>
              <a:rPr lang="en-US" dirty="0" smtClean="0"/>
              <a:t>Guiding plane must </a:t>
            </a:r>
            <a:r>
              <a:rPr lang="en-US" b="1" dirty="0" smtClean="0">
                <a:solidFill>
                  <a:srgbClr val="FF0000"/>
                </a:solidFill>
              </a:rPr>
              <a:t>not</a:t>
            </a:r>
            <a:r>
              <a:rPr lang="en-US" dirty="0" smtClean="0"/>
              <a:t> run entire </a:t>
            </a:r>
            <a:r>
              <a:rPr lang="en-US" dirty="0" err="1" smtClean="0"/>
              <a:t>occluso</a:t>
            </a:r>
            <a:r>
              <a:rPr lang="en-US" dirty="0" smtClean="0"/>
              <a:t>-gingival height</a:t>
            </a:r>
          </a:p>
          <a:p>
            <a:endParaRPr lang="en-US" b="1" dirty="0" smtClean="0">
              <a:solidFill>
                <a:srgbClr val="FF0000"/>
              </a:solidFill>
            </a:endParaRPr>
          </a:p>
          <a:p>
            <a:endParaRPr lang="en-US" b="1" dirty="0" smtClean="0">
              <a:solidFill>
                <a:srgbClr val="FF0000"/>
              </a:solidFill>
            </a:endParaRPr>
          </a:p>
        </p:txBody>
      </p:sp>
      <p:pic>
        <p:nvPicPr>
          <p:cNvPr id="8194" name="Picture 2"/>
          <p:cNvPicPr>
            <a:picLocks noGrp="1" noChangeAspect="1" noChangeArrowheads="1"/>
          </p:cNvPicPr>
          <p:nvPr>
            <p:ph sz="quarter" idx="2"/>
          </p:nvPr>
        </p:nvPicPr>
        <p:blipFill>
          <a:blip r:embed="rId2" cstate="print"/>
          <a:srcRect/>
          <a:stretch>
            <a:fillRect/>
          </a:stretch>
        </p:blipFill>
        <p:spPr bwMode="auto">
          <a:xfrm>
            <a:off x="5486400" y="2057400"/>
            <a:ext cx="3276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Grp="1" noChangeArrowheads="1"/>
          </p:cNvSpPr>
          <p:nvPr>
            <p:ph type="title"/>
          </p:nvPr>
        </p:nvSpPr>
        <p:spPr/>
        <p:txBody>
          <a:bodyPr/>
          <a:lstStyle/>
          <a:p>
            <a:pPr>
              <a:defRPr/>
            </a:pPr>
            <a:r>
              <a:rPr lang="en-US" b="1" dirty="0" smtClean="0">
                <a:solidFill>
                  <a:srgbClr val="FF0000"/>
                </a:solidFill>
              </a:rPr>
              <a:t>Combination Clasp</a:t>
            </a:r>
          </a:p>
        </p:txBody>
      </p:sp>
      <p:sp>
        <p:nvSpPr>
          <p:cNvPr id="39943" name="Rectangle 7"/>
          <p:cNvSpPr>
            <a:spLocks noGrp="1" noChangeArrowheads="1"/>
          </p:cNvSpPr>
          <p:nvPr>
            <p:ph type="body" idx="1"/>
          </p:nvPr>
        </p:nvSpPr>
        <p:spPr>
          <a:xfrm>
            <a:off x="457200" y="1905000"/>
            <a:ext cx="6311900" cy="3465513"/>
          </a:xfrm>
        </p:spPr>
        <p:txBody>
          <a:bodyPr/>
          <a:lstStyle/>
          <a:p>
            <a:r>
              <a:rPr lang="en-US" dirty="0" smtClean="0"/>
              <a:t>Advantages </a:t>
            </a:r>
          </a:p>
          <a:p>
            <a:pPr>
              <a:buNone/>
            </a:pPr>
            <a:r>
              <a:rPr lang="en-US" dirty="0" smtClean="0">
                <a:solidFill>
                  <a:srgbClr val="FF0000"/>
                </a:solidFill>
              </a:rPr>
              <a:t>      -flexibility, </a:t>
            </a:r>
          </a:p>
          <a:p>
            <a:pPr>
              <a:buNone/>
            </a:pPr>
            <a:r>
              <a:rPr lang="en-US" dirty="0" smtClean="0">
                <a:solidFill>
                  <a:srgbClr val="FF0000"/>
                </a:solidFill>
              </a:rPr>
              <a:t>      </a:t>
            </a:r>
            <a:r>
              <a:rPr lang="en-US" sz="3200" dirty="0" smtClean="0">
                <a:solidFill>
                  <a:srgbClr val="FF0000"/>
                </a:solidFill>
              </a:rPr>
              <a:t>-adjustability, </a:t>
            </a:r>
          </a:p>
          <a:p>
            <a:pPr>
              <a:buNone/>
            </a:pPr>
            <a:r>
              <a:rPr lang="en-US" sz="3200" dirty="0" smtClean="0">
                <a:solidFill>
                  <a:srgbClr val="FF0000"/>
                </a:solidFill>
              </a:rPr>
              <a:t>      -appearance </a:t>
            </a:r>
          </a:p>
          <a:p>
            <a:pPr>
              <a:buNone/>
            </a:pPr>
            <a:r>
              <a:rPr lang="en-US" sz="3200" dirty="0" smtClean="0">
                <a:solidFill>
                  <a:srgbClr val="FF0000"/>
                </a:solidFill>
              </a:rPr>
              <a:t>      -minimum of tooth covered</a:t>
            </a:r>
          </a:p>
          <a:p>
            <a:pPr>
              <a:buNone/>
            </a:pPr>
            <a:r>
              <a:rPr lang="en-US" sz="3200" dirty="0" smtClean="0">
                <a:solidFill>
                  <a:srgbClr val="FF0000"/>
                </a:solidFill>
              </a:rPr>
              <a:t>      -less fatigue failure</a:t>
            </a:r>
          </a:p>
          <a:p>
            <a:pPr marL="519113" indent="-519113">
              <a:defRPr/>
            </a:pPr>
            <a:endParaRPr lang="en-US" dirty="0" smtClean="0"/>
          </a:p>
        </p:txBody>
      </p:sp>
      <p:pic>
        <p:nvPicPr>
          <p:cNvPr id="59396" name="Picture 9"/>
          <p:cNvPicPr>
            <a:picLocks noChangeAspect="1" noChangeArrowheads="1"/>
          </p:cNvPicPr>
          <p:nvPr/>
        </p:nvPicPr>
        <p:blipFill>
          <a:blip r:embed="rId2" cstate="print"/>
          <a:srcRect l="52054" t="648" r="7668" b="28516"/>
          <a:stretch>
            <a:fillRect/>
          </a:stretch>
        </p:blipFill>
        <p:spPr bwMode="auto">
          <a:xfrm>
            <a:off x="6570133" y="1828800"/>
            <a:ext cx="1964267" cy="2590800"/>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 calcmode="lin" valueType="num">
                                      <p:cBhvr additive="base">
                                        <p:cTn id="7" dur="500" fill="hold"/>
                                        <p:tgtEl>
                                          <p:spTgt spid="399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3">
                                            <p:txEl>
                                              <p:pRg st="1" end="1"/>
                                            </p:txEl>
                                          </p:spTgt>
                                        </p:tgtEl>
                                        <p:attrNameLst>
                                          <p:attrName>style.visibility</p:attrName>
                                        </p:attrNameLst>
                                      </p:cBhvr>
                                      <p:to>
                                        <p:strVal val="visible"/>
                                      </p:to>
                                    </p:set>
                                    <p:anim calcmode="lin" valueType="num">
                                      <p:cBhvr additive="base">
                                        <p:cTn id="13" dur="500" fill="hold"/>
                                        <p:tgtEl>
                                          <p:spTgt spid="399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3">
                                            <p:txEl>
                                              <p:pRg st="2" end="2"/>
                                            </p:txEl>
                                          </p:spTgt>
                                        </p:tgtEl>
                                        <p:attrNameLst>
                                          <p:attrName>style.visibility</p:attrName>
                                        </p:attrNameLst>
                                      </p:cBhvr>
                                      <p:to>
                                        <p:strVal val="visible"/>
                                      </p:to>
                                    </p:set>
                                    <p:anim calcmode="lin" valueType="num">
                                      <p:cBhvr additive="base">
                                        <p:cTn id="19" dur="500" fill="hold"/>
                                        <p:tgtEl>
                                          <p:spTgt spid="399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43">
                                            <p:txEl>
                                              <p:pRg st="3" end="3"/>
                                            </p:txEl>
                                          </p:spTgt>
                                        </p:tgtEl>
                                        <p:attrNameLst>
                                          <p:attrName>style.visibility</p:attrName>
                                        </p:attrNameLst>
                                      </p:cBhvr>
                                      <p:to>
                                        <p:strVal val="visible"/>
                                      </p:to>
                                    </p:set>
                                    <p:anim calcmode="lin" valueType="num">
                                      <p:cBhvr additive="base">
                                        <p:cTn id="25" dur="500" fill="hold"/>
                                        <p:tgtEl>
                                          <p:spTgt spid="399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43">
                                            <p:txEl>
                                              <p:pRg st="4" end="4"/>
                                            </p:txEl>
                                          </p:spTgt>
                                        </p:tgtEl>
                                        <p:attrNameLst>
                                          <p:attrName>style.visibility</p:attrName>
                                        </p:attrNameLst>
                                      </p:cBhvr>
                                      <p:to>
                                        <p:strVal val="visible"/>
                                      </p:to>
                                    </p:set>
                                    <p:anim calcmode="lin" valueType="num">
                                      <p:cBhvr additive="base">
                                        <p:cTn id="31" dur="500" fill="hold"/>
                                        <p:tgtEl>
                                          <p:spTgt spid="399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943">
                                            <p:txEl>
                                              <p:pRg st="5" end="5"/>
                                            </p:txEl>
                                          </p:spTgt>
                                        </p:tgtEl>
                                        <p:attrNameLst>
                                          <p:attrName>style.visibility</p:attrName>
                                        </p:attrNameLst>
                                      </p:cBhvr>
                                      <p:to>
                                        <p:strVal val="visible"/>
                                      </p:to>
                                    </p:set>
                                    <p:anim calcmode="lin" valueType="num">
                                      <p:cBhvr additive="base">
                                        <p:cTn id="37" dur="500" fill="hold"/>
                                        <p:tgtEl>
                                          <p:spTgt spid="399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FF0000"/>
                </a:solidFill>
              </a:rPr>
              <a:t>Indications of Combination Clasp</a:t>
            </a:r>
            <a:endParaRPr lang="en-US" b="1" dirty="0">
              <a:solidFill>
                <a:srgbClr val="FF0000"/>
              </a:solidFill>
            </a:endParaRPr>
          </a:p>
        </p:txBody>
      </p:sp>
      <p:sp>
        <p:nvSpPr>
          <p:cNvPr id="3" name="Content Placeholder 2"/>
          <p:cNvSpPr>
            <a:spLocks noGrp="1"/>
          </p:cNvSpPr>
          <p:nvPr>
            <p:ph sz="quarter" idx="1"/>
          </p:nvPr>
        </p:nvSpPr>
        <p:spPr>
          <a:xfrm>
            <a:off x="0" y="1295400"/>
            <a:ext cx="9144000" cy="5013960"/>
          </a:xfrm>
        </p:spPr>
        <p:txBody>
          <a:bodyPr>
            <a:noAutofit/>
          </a:bodyPr>
          <a:lstStyle/>
          <a:p>
            <a:r>
              <a:rPr lang="en-US" sz="3200" dirty="0" smtClean="0"/>
              <a:t>The most common use of the combination clasp is on an abutment tooth adjacent to a distal extension base where only a </a:t>
            </a:r>
            <a:r>
              <a:rPr lang="en-US" sz="3200" dirty="0" err="1" smtClean="0"/>
              <a:t>mesial</a:t>
            </a:r>
            <a:r>
              <a:rPr lang="en-US" sz="3200" dirty="0" smtClean="0"/>
              <a:t> undercut exists on the abutment or where a large tissue undercut contraindicates  a bar-type retainer</a:t>
            </a:r>
          </a:p>
          <a:p>
            <a:r>
              <a:rPr lang="en-US" sz="3200" dirty="0" smtClean="0"/>
              <a:t>It is used when maximum  flexibility is desirable, such as on an abutment tooth adjacent to a distal extension base or on a weak abutment when a bar-type direct retainer is contraindicated.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rgbClr val="FF0000"/>
                </a:solidFill>
              </a:rPr>
              <a:t>Indications of Combination Clasp</a:t>
            </a:r>
            <a:endParaRPr lang="en-US" b="1" dirty="0">
              <a:solidFill>
                <a:srgbClr val="FF0000"/>
              </a:solidFill>
            </a:endParaRPr>
          </a:p>
        </p:txBody>
      </p:sp>
      <p:sp>
        <p:nvSpPr>
          <p:cNvPr id="3" name="Content Placeholder 2"/>
          <p:cNvSpPr>
            <a:spLocks noGrp="1"/>
          </p:cNvSpPr>
          <p:nvPr>
            <p:ph sz="quarter" idx="1"/>
          </p:nvPr>
        </p:nvSpPr>
        <p:spPr>
          <a:xfrm>
            <a:off x="0" y="1295400"/>
            <a:ext cx="9144000" cy="5013960"/>
          </a:xfrm>
        </p:spPr>
        <p:txBody>
          <a:bodyPr>
            <a:noAutofit/>
          </a:bodyPr>
          <a:lstStyle/>
          <a:p>
            <a:r>
              <a:rPr lang="en-US" dirty="0" smtClean="0"/>
              <a:t>It may be used for its adjustability when  precise retentive requirements are unpredictable and later adjustment to increase or decrease retention may be necessary. </a:t>
            </a:r>
          </a:p>
          <a:p>
            <a:r>
              <a:rPr lang="en-US" dirty="0" smtClean="0"/>
              <a:t>Esthetic advantage over cast clasps. Wrought in structure, it may be used in smaller diameters than a cast clasp, with less danger of fracture.</a:t>
            </a:r>
          </a:p>
          <a:p>
            <a:r>
              <a:rPr lang="en-US" dirty="0" smtClean="0"/>
              <a:t>recommended for anterior abutment of posterior modification space in  Class II partially edentulous arch, where only a </a:t>
            </a:r>
            <a:r>
              <a:rPr lang="en-US" dirty="0" err="1" smtClean="0"/>
              <a:t>mesiobuccal</a:t>
            </a:r>
            <a:r>
              <a:rPr lang="en-US" dirty="0" smtClean="0"/>
              <a:t> undercut exists, to minimize the effects of first-class lever system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TERMINOLOGY</a:t>
            </a:r>
            <a:endParaRPr lang="en-US" dirty="0"/>
          </a:p>
        </p:txBody>
      </p:sp>
      <p:sp>
        <p:nvSpPr>
          <p:cNvPr id="3" name="Content Placeholder 2"/>
          <p:cNvSpPr>
            <a:spLocks noGrp="1"/>
          </p:cNvSpPr>
          <p:nvPr>
            <p:ph sz="quarter" idx="1"/>
          </p:nvPr>
        </p:nvSpPr>
        <p:spPr>
          <a:xfrm>
            <a:off x="228600" y="1371600"/>
            <a:ext cx="4495800" cy="5486400"/>
          </a:xfrm>
        </p:spPr>
        <p:txBody>
          <a:bodyPr>
            <a:normAutofit/>
          </a:bodyPr>
          <a:lstStyle/>
          <a:p>
            <a:r>
              <a:rPr lang="en-US" sz="3600" b="1" dirty="0" smtClean="0"/>
              <a:t>Clasp retention</a:t>
            </a:r>
            <a:r>
              <a:rPr lang="en-US" dirty="0" smtClean="0"/>
              <a:t> is based on the resistance to deformation of the metal. For a clasp to be retentive, it must be placed in an undercut area of the tooth where it is forced to deform upon application of a vertical dislodging force</a:t>
            </a:r>
          </a:p>
        </p:txBody>
      </p:sp>
      <p:pic>
        <p:nvPicPr>
          <p:cNvPr id="1026" name="Picture 2"/>
          <p:cNvPicPr>
            <a:picLocks noGrp="1" noChangeAspect="1" noChangeArrowheads="1"/>
          </p:cNvPicPr>
          <p:nvPr>
            <p:ph sz="quarter" idx="2"/>
          </p:nvPr>
        </p:nvPicPr>
        <p:blipFill>
          <a:blip r:embed="rId2" cstate="print"/>
          <a:stretch>
            <a:fillRect/>
          </a:stretch>
        </p:blipFill>
        <p:spPr bwMode="auto">
          <a:xfrm>
            <a:off x="4909556" y="1589088"/>
            <a:ext cx="3757188" cy="45720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Disadvantages of Combination Clasps</a:t>
            </a:r>
            <a:endParaRPr lang="en-US" sz="3600" b="1" dirty="0">
              <a:solidFill>
                <a:srgbClr val="FF0000"/>
              </a:solidFill>
            </a:endParaRPr>
          </a:p>
        </p:txBody>
      </p:sp>
      <p:sp>
        <p:nvSpPr>
          <p:cNvPr id="3" name="Content Placeholder 2"/>
          <p:cNvSpPr>
            <a:spLocks noGrp="1"/>
          </p:cNvSpPr>
          <p:nvPr>
            <p:ph sz="quarter" idx="1"/>
          </p:nvPr>
        </p:nvSpPr>
        <p:spPr/>
        <p:txBody>
          <a:bodyPr>
            <a:normAutofit/>
          </a:bodyPr>
          <a:lstStyle/>
          <a:p>
            <a:r>
              <a:rPr lang="en-US" dirty="0" smtClean="0"/>
              <a:t>Involves extra steps in fabrication, particularly when high-fusing chromium alloys are used; </a:t>
            </a:r>
          </a:p>
          <a:p>
            <a:r>
              <a:rPr lang="en-US" dirty="0" smtClean="0"/>
              <a:t>May be distorted by careless handling on the part of the patient; </a:t>
            </a:r>
          </a:p>
          <a:p>
            <a:r>
              <a:rPr lang="en-US" dirty="0" smtClean="0"/>
              <a:t>Because it is bent by hand, it may be less accurately adapted to the tooth and therefore provide less stabilization in the </a:t>
            </a:r>
            <a:r>
              <a:rPr lang="en-US" dirty="0" err="1" smtClean="0"/>
              <a:t>suprabulge</a:t>
            </a:r>
            <a:r>
              <a:rPr lang="en-US" dirty="0" smtClean="0"/>
              <a:t> portion,</a:t>
            </a:r>
          </a:p>
          <a:p>
            <a:r>
              <a:rPr lang="en-US" dirty="0" smtClean="0"/>
              <a:t>May distort with function and not engage the tooth.</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References</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sz="3200" b="1" i="1" dirty="0" err="1" smtClean="0">
                <a:solidFill>
                  <a:schemeClr val="bg2">
                    <a:lumMod val="20000"/>
                    <a:lumOff val="80000"/>
                  </a:schemeClr>
                </a:solidFill>
              </a:rPr>
              <a:t>W</a:t>
            </a:r>
            <a:r>
              <a:rPr lang="en-US" sz="3200" b="1" i="1" dirty="0" err="1" smtClean="0"/>
              <a:t>McCracken’s</a:t>
            </a:r>
            <a:r>
              <a:rPr lang="en-US" sz="3200" b="1" i="1" dirty="0" smtClean="0"/>
              <a:t> Removable </a:t>
            </a:r>
            <a:r>
              <a:rPr lang="en-US" sz="3200" b="1" i="1" dirty="0" err="1" smtClean="0"/>
              <a:t>Prosthodontics</a:t>
            </a:r>
            <a:r>
              <a:rPr lang="en-US" sz="3200" b="1" i="1" dirty="0" smtClean="0"/>
              <a:t>, 11</a:t>
            </a:r>
            <a:r>
              <a:rPr lang="en-US" sz="3200" b="1" i="1" baseline="30000" dirty="0" smtClean="0"/>
              <a:t>th</a:t>
            </a:r>
            <a:r>
              <a:rPr lang="en-US" sz="3200" b="1" i="1" dirty="0" smtClean="0"/>
              <a:t> Edition 2005 by McGivney GP, Carr AB.  Chapter </a:t>
            </a:r>
            <a:r>
              <a:rPr lang="en-US" sz="3200" b="1" i="1" dirty="0" smtClean="0"/>
              <a:t>7</a:t>
            </a:r>
          </a:p>
          <a:p>
            <a:pPr>
              <a:buNone/>
            </a:pPr>
            <a:endParaRPr lang="en-US" sz="3200" b="1" i="1" dirty="0" smtClean="0">
              <a:solidFill>
                <a:schemeClr val="bg2">
                  <a:lumMod val="20000"/>
                  <a:lumOff val="80000"/>
                </a:schemeClr>
              </a:solidFill>
            </a:endParaRPr>
          </a:p>
          <a:p>
            <a:pPr>
              <a:buNone/>
            </a:pPr>
            <a:r>
              <a:rPr lang="en-US" sz="3200" b="1" i="1" smtClean="0"/>
              <a:t>   Dalhousie </a:t>
            </a:r>
            <a:r>
              <a:rPr lang="en-US" sz="3200" b="1" i="1" dirty="0" smtClean="0"/>
              <a:t>continual education</a:t>
            </a:r>
            <a:endParaRPr lang="en-US" sz="3200" b="1" i="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3143</TotalTime>
  <Words>3483</Words>
  <Application>Microsoft Office PowerPoint</Application>
  <PresentationFormat>عرض على الشاشة (3:4)‏</PresentationFormat>
  <Paragraphs>397</Paragraphs>
  <Slides>91</Slides>
  <Notes>21</Notes>
  <HiddenSlides>0</HiddenSlides>
  <MMClips>0</MMClips>
  <ScaleCrop>false</ScaleCrop>
  <HeadingPairs>
    <vt:vector size="4" baseType="variant">
      <vt:variant>
        <vt:lpstr>سمة</vt:lpstr>
      </vt:variant>
      <vt:variant>
        <vt:i4>1</vt:i4>
      </vt:variant>
      <vt:variant>
        <vt:lpstr>عناوين الشرائح</vt:lpstr>
      </vt:variant>
      <vt:variant>
        <vt:i4>91</vt:i4>
      </vt:variant>
    </vt:vector>
  </HeadingPairs>
  <TitlesOfParts>
    <vt:vector size="92" baseType="lpstr">
      <vt:lpstr>ألوان متوسطة</vt:lpstr>
      <vt:lpstr>Direct Retainers</vt:lpstr>
      <vt:lpstr>الشريحة 2</vt:lpstr>
      <vt:lpstr>TERMINOLOGY</vt:lpstr>
      <vt:lpstr>TERMINOLOGY</vt:lpstr>
      <vt:lpstr>الشريحة 5</vt:lpstr>
      <vt:lpstr>TERMINOLOGY</vt:lpstr>
      <vt:lpstr>TERMINOLOGY</vt:lpstr>
      <vt:lpstr>TERMINOLOGY</vt:lpstr>
      <vt:lpstr>TERMINOLOGY</vt:lpstr>
      <vt:lpstr>TERMINOLOGY</vt:lpstr>
      <vt:lpstr>TERMINOLOGY</vt:lpstr>
      <vt:lpstr>TERMINOLOGY</vt:lpstr>
      <vt:lpstr>Components of Clasp Assembly</vt:lpstr>
      <vt:lpstr>Requirements of Direct Retainers</vt:lpstr>
      <vt:lpstr>Requirements of Direct Retainers</vt:lpstr>
      <vt:lpstr>Requirements of Direct Retainers</vt:lpstr>
      <vt:lpstr>Requirements of Direct Retainers</vt:lpstr>
      <vt:lpstr>Types of clasp assembly</vt:lpstr>
      <vt:lpstr>الشريحة 19</vt:lpstr>
      <vt:lpstr>Amount of Retention</vt:lpstr>
      <vt:lpstr>Size of and Distance Into the Angle of Cervical Convergence *</vt:lpstr>
      <vt:lpstr>Length of Clasp Arm </vt:lpstr>
      <vt:lpstr>Length of Clasp Arm </vt:lpstr>
      <vt:lpstr>Diameter of Clasp Arm </vt:lpstr>
      <vt:lpstr>Cross-sectional Form of the Clasp Arm</vt:lpstr>
      <vt:lpstr>Cross-sectional Form of the Clasp Arm</vt:lpstr>
      <vt:lpstr>Material Used for the Clasp Arm</vt:lpstr>
      <vt:lpstr>Material Used for the Clasp Arm</vt:lpstr>
      <vt:lpstr>BASIC PRINCIPLES OF CLASP DESIGN</vt:lpstr>
      <vt:lpstr>BASIC PRINCIPLES OF CLASP DESIGN</vt:lpstr>
      <vt:lpstr>BASIC PRINCIPLES OF CLASP DESIGN</vt:lpstr>
      <vt:lpstr>BASIC PRINCIPLES OF CLASP DESIGN</vt:lpstr>
      <vt:lpstr>الشريحة 33</vt:lpstr>
      <vt:lpstr>BASIC PRINCIPLES OF CLASP DESIGN</vt:lpstr>
      <vt:lpstr>BASIC PRINCIPLES OF CLASP DESIGN</vt:lpstr>
      <vt:lpstr>BASIC PRINCIPLES OF CLASP DESIGN</vt:lpstr>
      <vt:lpstr>BASIC PRINCIPLES OF CLASP DESIGN</vt:lpstr>
      <vt:lpstr>BASIC PRINCIPLES OF CLASP DESIGN</vt:lpstr>
      <vt:lpstr>BASIC PRINCIPLES OF CLASP DESIGN</vt:lpstr>
      <vt:lpstr>Stabilizing/ Reciprocal Arm Functions</vt:lpstr>
      <vt:lpstr>Stabilizing/ Reciprocal Arm Functions</vt:lpstr>
      <vt:lpstr>Stabilizing/ Reciprocal Arm Functions</vt:lpstr>
      <vt:lpstr>Stabilizing/ Reciprocal Arm Properties</vt:lpstr>
      <vt:lpstr>Direct Retainer Selection</vt:lpstr>
      <vt:lpstr>الشريحة 45</vt:lpstr>
      <vt:lpstr>الشريحة 46</vt:lpstr>
      <vt:lpstr>Types of Direct Retainers</vt:lpstr>
      <vt:lpstr>Direct Retainer Selection</vt:lpstr>
      <vt:lpstr>Stress Releasing Retainers</vt:lpstr>
      <vt:lpstr>الشريحة 50</vt:lpstr>
      <vt:lpstr>Rest Placement: Tooth-Borne RPD’s</vt:lpstr>
      <vt:lpstr>Retainer Selection: Tooth-Borne RPD’s</vt:lpstr>
      <vt:lpstr>Cast Circumferential (Akers)</vt:lpstr>
      <vt:lpstr>الشريحة 54</vt:lpstr>
      <vt:lpstr>Advantages of Cast Circumferential</vt:lpstr>
      <vt:lpstr>Disadvantages of Cast Circumferential</vt:lpstr>
      <vt:lpstr>Improper designs of circumferential clasp</vt:lpstr>
      <vt:lpstr>Ring Clasp</vt:lpstr>
      <vt:lpstr>Ring Clasp</vt:lpstr>
      <vt:lpstr>Ring Clasp</vt:lpstr>
      <vt:lpstr> Ring Clasp</vt:lpstr>
      <vt:lpstr>Ring Clasp</vt:lpstr>
      <vt:lpstr> Embrasure Clasp</vt:lpstr>
      <vt:lpstr>Embrasure Clasp</vt:lpstr>
      <vt:lpstr>Reverse Action Clasp ("C"Clasp, Hairpin)</vt:lpstr>
      <vt:lpstr>Reverse Action Clasp ("C"Clasp, Hairpin)</vt:lpstr>
      <vt:lpstr>Tooth-Borne Direct Retainers</vt:lpstr>
      <vt:lpstr>Disadvantages of cast circuferential clasp</vt:lpstr>
      <vt:lpstr>الشريحة 69</vt:lpstr>
      <vt:lpstr>Tooth-Tissue Borne Direct Retainers</vt:lpstr>
      <vt:lpstr>Stress-Releasing Direct Retainers</vt:lpstr>
      <vt:lpstr>Stress-Releasing Direct Retainers</vt:lpstr>
      <vt:lpstr>Non-Stress-Releasing Direct Retainers</vt:lpstr>
      <vt:lpstr>Distal Rest Concept</vt:lpstr>
      <vt:lpstr>Tooth-Tissue -Borne RPD's</vt:lpstr>
      <vt:lpstr>Mesial Rest Concept Clasps</vt:lpstr>
      <vt:lpstr>Retainer Selection: Tooth-Tissue Borne RPD’s</vt:lpstr>
      <vt:lpstr>RPI Clasp</vt:lpstr>
      <vt:lpstr>RPI Clasp</vt:lpstr>
      <vt:lpstr>Contraindications for a Bar-Type Clasp</vt:lpstr>
      <vt:lpstr>Contraindications for a Bar-Type Clasp</vt:lpstr>
      <vt:lpstr>Common errors and recommended corrections in design of bar-type clasp</vt:lpstr>
      <vt:lpstr>RPA Clasp </vt:lpstr>
      <vt:lpstr>RPA Clasp </vt:lpstr>
      <vt:lpstr>RPA Clasp </vt:lpstr>
      <vt:lpstr>Combination Clasp</vt:lpstr>
      <vt:lpstr>Combination Clasp</vt:lpstr>
      <vt:lpstr>Indications of Combination Clasp</vt:lpstr>
      <vt:lpstr>Indications of Combination Clasp</vt:lpstr>
      <vt:lpstr>Disadvantages of Combination Clasps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Dr.Rola</dc:creator>
  <cp:lastModifiedBy>Dr.rola</cp:lastModifiedBy>
  <cp:revision>57</cp:revision>
  <dcterms:created xsi:type="dcterms:W3CDTF">2011-03-25T18:47:51Z</dcterms:created>
  <dcterms:modified xsi:type="dcterms:W3CDTF">2012-12-14T08:58:59Z</dcterms:modified>
</cp:coreProperties>
</file>