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3"/>
  </p:notesMasterIdLst>
  <p:sldIdLst>
    <p:sldId id="336" r:id="rId2"/>
    <p:sldId id="343" r:id="rId3"/>
    <p:sldId id="289" r:id="rId4"/>
    <p:sldId id="320" r:id="rId5"/>
    <p:sldId id="306" r:id="rId6"/>
    <p:sldId id="307" r:id="rId7"/>
    <p:sldId id="313" r:id="rId8"/>
    <p:sldId id="308" r:id="rId9"/>
    <p:sldId id="312" r:id="rId10"/>
    <p:sldId id="346" r:id="rId11"/>
    <p:sldId id="347" r:id="rId12"/>
    <p:sldId id="337" r:id="rId13"/>
    <p:sldId id="291" r:id="rId14"/>
    <p:sldId id="292" r:id="rId15"/>
    <p:sldId id="294" r:id="rId16"/>
    <p:sldId id="310" r:id="rId17"/>
    <p:sldId id="293" r:id="rId18"/>
    <p:sldId id="353" r:id="rId19"/>
    <p:sldId id="354" r:id="rId20"/>
    <p:sldId id="296" r:id="rId21"/>
    <p:sldId id="315" r:id="rId22"/>
    <p:sldId id="348" r:id="rId23"/>
    <p:sldId id="349" r:id="rId24"/>
    <p:sldId id="351" r:id="rId25"/>
    <p:sldId id="298" r:id="rId26"/>
    <p:sldId id="339" r:id="rId27"/>
    <p:sldId id="324" r:id="rId28"/>
    <p:sldId id="325" r:id="rId29"/>
    <p:sldId id="327" r:id="rId30"/>
    <p:sldId id="329" r:id="rId31"/>
    <p:sldId id="330" r:id="rId32"/>
    <p:sldId id="333" r:id="rId33"/>
    <p:sldId id="334" r:id="rId34"/>
    <p:sldId id="340" r:id="rId35"/>
    <p:sldId id="335" r:id="rId36"/>
    <p:sldId id="344" r:id="rId37"/>
    <p:sldId id="341" r:id="rId38"/>
    <p:sldId id="352" r:id="rId39"/>
    <p:sldId id="302" r:id="rId40"/>
    <p:sldId id="326" r:id="rId41"/>
    <p:sldId id="34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B2BDC7-5A5E-4E5C-843D-D2E80978BB02}" type="datetimeFigureOut">
              <a:rPr lang="en-US" smtClean="0"/>
              <a:pPr/>
              <a:t>5/7/2012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D332B4-7291-4830-B294-5594CD9A9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a distal extension partial denture, the denture bases other than those in tooth-supported modifications must contribute to the support of the denture. Such support is critical to the goal of minimizing functional movement and improving prosthesis stability.</a:t>
            </a:r>
          </a:p>
          <a:p>
            <a:r>
              <a:rPr lang="en-US" dirty="0" smtClean="0">
                <a:solidFill>
                  <a:srgbClr val="C00000"/>
                </a:solidFill>
              </a:rPr>
              <a:t>The snowshoe principle, which suggests that broad coverage furnishes the best support with the least load per unit area, is the principle of choice for providing maximum support</a:t>
            </a:r>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but in areas where the tongue and cheek need maximum room, thinness</a:t>
            </a:r>
            <a:r>
              <a:rPr lang="en-US" baseline="0" dirty="0" smtClean="0"/>
              <a:t> </a:t>
            </a:r>
            <a:r>
              <a:rPr lang="en-US" dirty="0" smtClean="0"/>
              <a:t>of metal bases may be desirable.</a:t>
            </a:r>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Recent developments in resin bonding have provided a means of</a:t>
            </a:r>
            <a:r>
              <a:rPr lang="en-US" baseline="0" dirty="0" smtClean="0"/>
              <a:t> </a:t>
            </a:r>
            <a:r>
              <a:rPr lang="en-US" dirty="0" smtClean="0"/>
              <a:t>direct chemical bonding of acrylic resin to metal frameworks. </a:t>
            </a:r>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Attachment of the acrylic resin teeth to the metal base</a:t>
            </a:r>
            <a:r>
              <a:rPr lang="en-US" baseline="0" dirty="0" smtClean="0"/>
              <a:t> </a:t>
            </a:r>
            <a:r>
              <a:rPr lang="en-US" dirty="0" smtClean="0"/>
              <a:t>may be accomplished by </a:t>
            </a:r>
            <a:r>
              <a:rPr lang="en-US" dirty="0" err="1" smtClean="0"/>
              <a:t>nailhead</a:t>
            </a:r>
            <a:r>
              <a:rPr lang="en-US" dirty="0" smtClean="0"/>
              <a:t> retention, retention</a:t>
            </a:r>
            <a:r>
              <a:rPr lang="en-US" baseline="0" dirty="0" smtClean="0"/>
              <a:t> </a:t>
            </a:r>
            <a:r>
              <a:rPr lang="en-US" dirty="0" smtClean="0"/>
              <a:t>loops, or diagonal spurs placed at random.</a:t>
            </a:r>
          </a:p>
          <a:p>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Unusually long, short, wide, or narrow teeth may be created when necessary to fill spaces not easily filled by the limited selection of commercially available teeth.</a:t>
            </a:r>
          </a:p>
          <a:p>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i="0" dirty="0" smtClean="0"/>
              <a:t>Indentations in a wax strip of known thickness are quantitative, whereas marks made with articulating ribbon are only qualitative. Indentations in the wax may be interpreted as being light, medium, or heavy, whereas it is difficult if not impossible to interpret a mark made with articulating ribbon as light or heavy. </a:t>
            </a:r>
            <a:r>
              <a:rPr lang="en-US" sz="1200" kern="1200" baseline="0" dirty="0" smtClean="0">
                <a:solidFill>
                  <a:schemeClr val="tx1"/>
                </a:solidFill>
                <a:latin typeface="+mn-lt"/>
                <a:ea typeface="+mn-ea"/>
                <a:cs typeface="+mn-cs"/>
              </a:rPr>
              <a:t>In fact, the heaviest </a:t>
            </a:r>
            <a:r>
              <a:rPr lang="en-US" sz="1200" kern="1200" baseline="0" dirty="0" err="1" smtClean="0">
                <a:solidFill>
                  <a:schemeClr val="tx1"/>
                </a:solidFill>
                <a:latin typeface="+mn-lt"/>
                <a:ea typeface="+mn-ea"/>
                <a:cs typeface="+mn-cs"/>
              </a:rPr>
              <a:t>occlusal</a:t>
            </a:r>
            <a:r>
              <a:rPr lang="en-US" sz="1200" kern="1200" baseline="0" dirty="0" smtClean="0">
                <a:solidFill>
                  <a:schemeClr val="tx1"/>
                </a:solidFill>
                <a:latin typeface="+mn-lt"/>
                <a:ea typeface="+mn-ea"/>
                <a:cs typeface="+mn-cs"/>
              </a:rPr>
              <a:t> contact may perforate paper-articulating ribbon and make a lesser mark than areas of lighter contact. In making </a:t>
            </a:r>
            <a:r>
              <a:rPr lang="en-US" sz="1200" kern="1200" baseline="0" dirty="0" err="1" smtClean="0">
                <a:solidFill>
                  <a:schemeClr val="tx1"/>
                </a:solidFill>
                <a:latin typeface="+mn-lt"/>
                <a:ea typeface="+mn-ea"/>
                <a:cs typeface="+mn-cs"/>
              </a:rPr>
              <a:t>occlusal</a:t>
            </a:r>
            <a:r>
              <a:rPr lang="en-US" sz="1200" kern="1200" baseline="0" dirty="0" smtClean="0">
                <a:solidFill>
                  <a:schemeClr val="tx1"/>
                </a:solidFill>
                <a:latin typeface="+mn-lt"/>
                <a:ea typeface="+mn-ea"/>
                <a:cs typeface="+mn-cs"/>
              </a:rPr>
              <a:t> adjustments, articulating ribbon should be used only to indicate where to relieve after the need for relief has been established by using wax strips of known thickness.</a:t>
            </a:r>
            <a:endParaRPr lang="en-US" i="0" dirty="0" smtClean="0"/>
          </a:p>
          <a:p>
            <a:endParaRPr lang="en-US" dirty="0" smtClean="0"/>
          </a:p>
          <a:p>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Although this may be done on porcelain teeth as well, it is difficult to cut preparations in porcelain teeth unless air abrasive methods are used. </a:t>
            </a:r>
            <a:r>
              <a:rPr lang="en-US" baseline="0" dirty="0" smtClean="0"/>
              <a:t> </a:t>
            </a:r>
            <a:r>
              <a:rPr lang="en-US" dirty="0" smtClean="0"/>
              <a:t>Therefore, if later additions to </a:t>
            </a:r>
            <a:r>
              <a:rPr lang="en-US" dirty="0" err="1" smtClean="0"/>
              <a:t>occlusal</a:t>
            </a:r>
            <a:r>
              <a:rPr lang="en-US" dirty="0" smtClean="0"/>
              <a:t> surfaces are anticipated, acrylic resin teeth should be used, thereby</a:t>
            </a:r>
            <a:r>
              <a:rPr lang="en-US" baseline="0" dirty="0" smtClean="0"/>
              <a:t> </a:t>
            </a:r>
            <a:r>
              <a:rPr lang="en-US" dirty="0" smtClean="0"/>
              <a:t>facilitating the addition of new resin or cast gold surfaces.</a:t>
            </a:r>
          </a:p>
          <a:p>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38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buNone/>
            </a:pPr>
            <a:r>
              <a:rPr lang="en-US" i="0" dirty="0" smtClean="0"/>
              <a:t>Any junction of acrylic resin with metal should</a:t>
            </a:r>
            <a:r>
              <a:rPr lang="en-US" i="0" baseline="0" dirty="0" smtClean="0"/>
              <a:t> </a:t>
            </a:r>
            <a:r>
              <a:rPr lang="en-US" i="0" dirty="0" smtClean="0"/>
              <a:t> be at an undercut finishing line or should be associated</a:t>
            </a:r>
          </a:p>
          <a:p>
            <a:pPr>
              <a:buNone/>
            </a:pPr>
            <a:r>
              <a:rPr lang="en-US" i="0" dirty="0" smtClean="0"/>
              <a:t>    with some retentive undercut. Because only a  mechanical attachment exists between metal and</a:t>
            </a:r>
          </a:p>
          <a:p>
            <a:pPr>
              <a:buNone/>
            </a:pPr>
            <a:r>
              <a:rPr lang="en-US" i="0" dirty="0" smtClean="0"/>
              <a:t>    acrylic resin, every attempt should be made to</a:t>
            </a:r>
            <a:r>
              <a:rPr lang="en-US" i="0" baseline="0" dirty="0" smtClean="0"/>
              <a:t> </a:t>
            </a:r>
            <a:r>
              <a:rPr lang="en-US" i="0" dirty="0" smtClean="0"/>
              <a:t> prevent separation and seepage, which results in</a:t>
            </a:r>
          </a:p>
          <a:p>
            <a:pPr>
              <a:buNone/>
            </a:pPr>
            <a:r>
              <a:rPr lang="en-US" i="0" dirty="0" smtClean="0"/>
              <a:t>    discoloration and </a:t>
            </a:r>
            <a:r>
              <a:rPr lang="en-US" i="0" dirty="0" err="1" smtClean="0"/>
              <a:t>uncleanliness</a:t>
            </a:r>
            <a:r>
              <a:rPr lang="en-US" i="0" dirty="0" smtClean="0"/>
              <a:t>. Denture odors are</a:t>
            </a:r>
            <a:r>
              <a:rPr lang="en-US" i="0" baseline="0" dirty="0" smtClean="0"/>
              <a:t> </a:t>
            </a:r>
            <a:r>
              <a:rPr lang="en-US" i="0" dirty="0" smtClean="0"/>
              <a:t> frequently caused by accretions at the junction of</a:t>
            </a:r>
          </a:p>
          <a:p>
            <a:pPr>
              <a:buNone/>
            </a:pPr>
            <a:r>
              <a:rPr lang="en-US" i="0" dirty="0" smtClean="0"/>
              <a:t>    the acrylic resin with metal when only a mechanical</a:t>
            </a:r>
            <a:r>
              <a:rPr lang="en-US" i="0" baseline="0" dirty="0" smtClean="0"/>
              <a:t> </a:t>
            </a:r>
            <a:r>
              <a:rPr lang="en-US" i="0" dirty="0" smtClean="0"/>
              <a:t>union exists. Separation occurring between the</a:t>
            </a:r>
          </a:p>
          <a:p>
            <a:pPr>
              <a:buNone/>
            </a:pPr>
            <a:r>
              <a:rPr lang="en-US" i="0" dirty="0" smtClean="0"/>
              <a:t>    acrylic resin and metal can eventually lead to some  loosening of the acrylic resin base.</a:t>
            </a:r>
          </a:p>
          <a:p>
            <a:pPr>
              <a:buNone/>
            </a:pPr>
            <a:endParaRPr lang="en-US" i="0" dirty="0" smtClean="0"/>
          </a:p>
          <a:p>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i="0" dirty="0" smtClean="0"/>
              <a:t>* which is dependent on a border seal and results in a partial vacuum beneath the denture base when a dislodging force is applied;</a:t>
            </a:r>
            <a:r>
              <a:rPr lang="en-US" i="0" baseline="0" dirty="0" smtClean="0"/>
              <a:t> however, </a:t>
            </a:r>
            <a:r>
              <a:rPr lang="en-US" sz="1200" kern="1200" baseline="0" dirty="0" smtClean="0">
                <a:solidFill>
                  <a:schemeClr val="tx1"/>
                </a:solidFill>
                <a:latin typeface="+mn-lt"/>
                <a:ea typeface="+mn-ea"/>
                <a:cs typeface="+mn-cs"/>
              </a:rPr>
              <a:t>it is questionable whether atmospheric pressure plays as important a role in retention of removable partial dentures because a border seal cannot be obtained as readily as it can be with complete dentures.</a:t>
            </a:r>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Thickness is also necessary to prevent weakness and subsequent fracture of the acrylic resin base material surrounding the metal framework.</a:t>
            </a:r>
          </a:p>
          <a:p>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t>
            </a:r>
            <a:r>
              <a:rPr lang="en-US" i="0" dirty="0" err="1" smtClean="0"/>
              <a:t>resorption</a:t>
            </a:r>
            <a:r>
              <a:rPr lang="en-US" i="0" dirty="0" smtClean="0"/>
              <a:t> will still be occurring at an increased rate and relining will be usually be required).</a:t>
            </a:r>
          </a:p>
          <a:p>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i="0" dirty="0" smtClean="0"/>
              <a:t>The possibility that tissue will remain healthier beneath a metal base than it will beneath an acrylic resin base may justify wider use of metal bases for distal extension</a:t>
            </a:r>
          </a:p>
          <a:p>
            <a:pPr>
              <a:buNone/>
            </a:pPr>
            <a:r>
              <a:rPr lang="en-US" i="0" dirty="0" smtClean="0"/>
              <a:t>   partial dentures.</a:t>
            </a:r>
          </a:p>
          <a:p>
            <a:pPr>
              <a:buNone/>
            </a:pPr>
            <a:endParaRPr lang="en-US" dirty="0" smtClean="0"/>
          </a:p>
          <a:p>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05C03BA-8A55-4AD8-82B8-2542AC403B47}" type="slidenum">
              <a:rPr lang="en-US"/>
              <a:pPr/>
              <a:t>18</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D465806-681B-40F8-9FD3-8E7CFC0EB7BC}" type="slidenum">
              <a:rPr lang="en-US"/>
              <a:pPr/>
              <a:t>19</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b="1" dirty="0" smtClean="0"/>
              <a:t>Thermal conductivity is thought to maintain tissue health by </a:t>
            </a:r>
            <a:r>
              <a:rPr lang="en-US" sz="1200" dirty="0" smtClean="0"/>
              <a:t>ensuring patients do not swallow substances that are too hot. Some patients feel that improved thermal perception lessens the feeling of the denture as a foreign object.</a:t>
            </a:r>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buNone/>
            </a:pPr>
            <a:r>
              <a:rPr lang="en-US" sz="1200" b="1" i="0" dirty="0" smtClean="0"/>
              <a:t>Metal alloys cast accurately and maintain their </a:t>
            </a:r>
            <a:r>
              <a:rPr lang="en-US" sz="1200" i="0" dirty="0" smtClean="0"/>
              <a:t>accuracy. The accuracy in casting can eliminate the need for a posterior palatal seal. In contrast, acrylic resins distort due to release of internal strains after processing. This causes them to distort away from palate in the posterior region, thereby affecting retention. In addition, acrylic resins can imbibe or lose moisture depending on their storage conditions, leading to distortion and/or </a:t>
            </a:r>
            <a:r>
              <a:rPr lang="en-US" sz="1200" i="0" dirty="0" err="1" smtClean="0"/>
              <a:t>warpage</a:t>
            </a:r>
            <a:r>
              <a:rPr lang="en-US" sz="1200" i="0" dirty="0" smtClean="0"/>
              <a:t> if they are improperly stored. Abrasion from tooth brushing can adversely affect retention of acrylic resin bases in extreme cases.</a:t>
            </a:r>
          </a:p>
          <a:p>
            <a:endParaRPr lang="en-US" i="0" dirty="0" smtClean="0"/>
          </a:p>
          <a:p>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p>
        </p:txBody>
      </p:sp>
      <p:sp>
        <p:nvSpPr>
          <p:cNvPr id="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p>
        </p:txBody>
      </p:sp>
      <p:sp>
        <p:nvSpPr>
          <p:cNvPr id="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1" name="Freeform 9"/>
          <p:cNvSpPr>
            <a:spLocks/>
          </p:cNvSpPr>
          <p:nvPr/>
        </p:nvSpPr>
        <p:spPr bwMode="white">
          <a:xfrm>
            <a:off x="0" y="0"/>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33803" name="Rectangle 11"/>
          <p:cNvSpPr>
            <a:spLocks noGrp="1" noChangeArrowheads="1"/>
          </p:cNvSpPr>
          <p:nvPr>
            <p:ph type="ctrTitle"/>
          </p:nvPr>
        </p:nvSpPr>
        <p:spPr>
          <a:xfrm>
            <a:off x="685800" y="1905000"/>
            <a:ext cx="7772400" cy="1143000"/>
          </a:xfrm>
        </p:spPr>
        <p:txBody>
          <a:bodyPr/>
          <a:lstStyle>
            <a:lvl1pPr>
              <a:defRPr sz="4800"/>
            </a:lvl1pPr>
          </a:lstStyle>
          <a:p>
            <a:r>
              <a:rPr lang="ar-SA" smtClean="0"/>
              <a:t>انقر لتحرير نمط العنوان الرئيسي</a:t>
            </a:r>
            <a:endParaRPr lang="en-US"/>
          </a:p>
        </p:txBody>
      </p:sp>
      <p:sp>
        <p:nvSpPr>
          <p:cNvPr id="33804" name="Rectangle 12"/>
          <p:cNvSpPr>
            <a:spLocks noGrp="1" noChangeArrowheads="1"/>
          </p:cNvSpPr>
          <p:nvPr>
            <p:ph type="subTitle" idx="1"/>
          </p:nvPr>
        </p:nvSpPr>
        <p:spPr>
          <a:xfrm>
            <a:off x="1447800" y="3505200"/>
            <a:ext cx="6400800" cy="914400"/>
          </a:xfrm>
        </p:spPr>
        <p:txBody>
          <a:bodyPr/>
          <a:lstStyle>
            <a:lvl1pPr marL="0" indent="0" algn="ctr">
              <a:buFontTx/>
              <a:buNone/>
              <a:defRPr sz="3600"/>
            </a:lvl1pPr>
          </a:lstStyle>
          <a:p>
            <a:r>
              <a:rPr lang="ar-SA" smtClean="0"/>
              <a:t>انقر لتحرير نمط العنوان الثانوي الرئيسي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715000"/>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85800" y="609600"/>
            <a:ext cx="5676900" cy="57150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1524000" y="2209800"/>
            <a:ext cx="3162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838700" y="2209800"/>
            <a:ext cx="3162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en-US"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1">
                <a:gamma/>
                <a:shade val="86275"/>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p>
        </p:txBody>
      </p:sp>
      <p:sp>
        <p:nvSpPr>
          <p:cNvPr id="32771"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p>
        </p:txBody>
      </p:sp>
      <p:sp>
        <p:nvSpPr>
          <p:cNvPr id="32772"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32773"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32774"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32775"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32776"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32777" name="Freeform 9"/>
          <p:cNvSpPr>
            <a:spLocks/>
          </p:cNvSpPr>
          <p:nvPr/>
        </p:nvSpPr>
        <p:spPr bwMode="white">
          <a:xfrm>
            <a:off x="0" y="0"/>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32778"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32779"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32780" name="Rectangle 12"/>
          <p:cNvSpPr>
            <a:spLocks noGrp="1" noChangeArrowheads="1"/>
          </p:cNvSpPr>
          <p:nvPr>
            <p:ph type="body" idx="1"/>
          </p:nvPr>
        </p:nvSpPr>
        <p:spPr bwMode="auto">
          <a:xfrm>
            <a:off x="1524000" y="2209800"/>
            <a:ext cx="6477000" cy="41148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Tree>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27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Lst>
  </p:timing>
  <p:txStyles>
    <p:titleStyle>
      <a:lvl1pPr algn="ctr" rtl="0" eaLnBrk="1" fontAlgn="base" hangingPunct="1">
        <a:spcBef>
          <a:spcPct val="0"/>
        </a:spcBef>
        <a:spcAft>
          <a:spcPct val="0"/>
        </a:spcAft>
        <a:defRPr sz="4400" b="1">
          <a:solidFill>
            <a:schemeClr val="folHlink"/>
          </a:solidFill>
          <a:latin typeface="+mj-lt"/>
          <a:ea typeface="+mj-ea"/>
          <a:cs typeface="+mj-cs"/>
        </a:defRPr>
      </a:lvl1pPr>
      <a:lvl2pPr algn="ctr" rtl="0" eaLnBrk="1" fontAlgn="base" hangingPunct="1">
        <a:spcBef>
          <a:spcPct val="0"/>
        </a:spcBef>
        <a:spcAft>
          <a:spcPct val="0"/>
        </a:spcAft>
        <a:defRPr sz="4400" b="1">
          <a:solidFill>
            <a:schemeClr val="folHlink"/>
          </a:solidFill>
          <a:latin typeface="Times" charset="0"/>
        </a:defRPr>
      </a:lvl2pPr>
      <a:lvl3pPr algn="ctr" rtl="0" eaLnBrk="1" fontAlgn="base" hangingPunct="1">
        <a:spcBef>
          <a:spcPct val="0"/>
        </a:spcBef>
        <a:spcAft>
          <a:spcPct val="0"/>
        </a:spcAft>
        <a:defRPr sz="4400" b="1">
          <a:solidFill>
            <a:schemeClr val="folHlink"/>
          </a:solidFill>
          <a:latin typeface="Times" charset="0"/>
        </a:defRPr>
      </a:lvl3pPr>
      <a:lvl4pPr algn="ctr" rtl="0" eaLnBrk="1" fontAlgn="base" hangingPunct="1">
        <a:spcBef>
          <a:spcPct val="0"/>
        </a:spcBef>
        <a:spcAft>
          <a:spcPct val="0"/>
        </a:spcAft>
        <a:defRPr sz="4400" b="1">
          <a:solidFill>
            <a:schemeClr val="folHlink"/>
          </a:solidFill>
          <a:latin typeface="Times" charset="0"/>
        </a:defRPr>
      </a:lvl4pPr>
      <a:lvl5pPr algn="ctr" rtl="0" eaLnBrk="1" fontAlgn="base" hangingPunct="1">
        <a:spcBef>
          <a:spcPct val="0"/>
        </a:spcBef>
        <a:spcAft>
          <a:spcPct val="0"/>
        </a:spcAft>
        <a:defRPr sz="4400" b="1">
          <a:solidFill>
            <a:schemeClr val="folHlink"/>
          </a:solidFill>
          <a:latin typeface="Times" charset="0"/>
        </a:defRPr>
      </a:lvl5pPr>
      <a:lvl6pPr marL="457200" algn="ctr" rtl="0" eaLnBrk="1" fontAlgn="base" hangingPunct="1">
        <a:spcBef>
          <a:spcPct val="0"/>
        </a:spcBef>
        <a:spcAft>
          <a:spcPct val="0"/>
        </a:spcAft>
        <a:defRPr sz="4400" b="1">
          <a:solidFill>
            <a:schemeClr val="folHlink"/>
          </a:solidFill>
          <a:latin typeface="Times" charset="0"/>
        </a:defRPr>
      </a:lvl6pPr>
      <a:lvl7pPr marL="914400" algn="ctr" rtl="0" eaLnBrk="1" fontAlgn="base" hangingPunct="1">
        <a:spcBef>
          <a:spcPct val="0"/>
        </a:spcBef>
        <a:spcAft>
          <a:spcPct val="0"/>
        </a:spcAft>
        <a:defRPr sz="4400" b="1">
          <a:solidFill>
            <a:schemeClr val="folHlink"/>
          </a:solidFill>
          <a:latin typeface="Times" charset="0"/>
        </a:defRPr>
      </a:lvl7pPr>
      <a:lvl8pPr marL="1371600" algn="ctr" rtl="0" eaLnBrk="1" fontAlgn="base" hangingPunct="1">
        <a:spcBef>
          <a:spcPct val="0"/>
        </a:spcBef>
        <a:spcAft>
          <a:spcPct val="0"/>
        </a:spcAft>
        <a:defRPr sz="4400" b="1">
          <a:solidFill>
            <a:schemeClr val="folHlink"/>
          </a:solidFill>
          <a:latin typeface="Times" charset="0"/>
        </a:defRPr>
      </a:lvl8pPr>
      <a:lvl9pPr marL="1828800" algn="ctr" rtl="0" eaLnBrk="1" fontAlgn="base" hangingPunct="1">
        <a:spcBef>
          <a:spcPct val="0"/>
        </a:spcBef>
        <a:spcAft>
          <a:spcPct val="0"/>
        </a:spcAft>
        <a:defRPr sz="4400" b="1">
          <a:solidFill>
            <a:schemeClr val="folHlink"/>
          </a:solidFill>
          <a:latin typeface="Times" charset="0"/>
        </a:defRPr>
      </a:lvl9pPr>
    </p:titleStyle>
    <p:bodyStyle>
      <a:lvl1pPr marL="342900" indent="-342900" algn="l" rtl="0" eaLnBrk="1" fontAlgn="base" hangingPunct="1">
        <a:spcBef>
          <a:spcPct val="20000"/>
        </a:spcBef>
        <a:spcAft>
          <a:spcPct val="0"/>
        </a:spcAft>
        <a:buClr>
          <a:srgbClr val="FF0000"/>
        </a:buClr>
        <a:buChar char="•"/>
        <a:defRPr sz="3200" b="1" i="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2"/>
          </a:solidFill>
          <a:latin typeface="+mn-lt"/>
        </a:defRPr>
      </a:lvl2pPr>
      <a:lvl3pPr marL="1143000" indent="-228600" algn="l" rtl="0" eaLnBrk="1" fontAlgn="base" hangingPunct="1">
        <a:spcBef>
          <a:spcPct val="20000"/>
        </a:spcBef>
        <a:spcAft>
          <a:spcPct val="0"/>
        </a:spcAft>
        <a:buClr>
          <a:schemeClr val="tx1"/>
        </a:buClr>
        <a:buChar char="•"/>
        <a:defRPr sz="2400" b="1">
          <a:solidFill>
            <a:schemeClr val="folHlink"/>
          </a:solidFill>
          <a:latin typeface="+mn-lt"/>
        </a:defRPr>
      </a:lvl3pPr>
      <a:lvl4pPr marL="1600200" indent="-228600" algn="l" rtl="0" eaLnBrk="1" fontAlgn="base" hangingPunct="1">
        <a:spcBef>
          <a:spcPct val="20000"/>
        </a:spcBef>
        <a:spcAft>
          <a:spcPct val="0"/>
        </a:spcAft>
        <a:buChar char="–"/>
        <a:defRPr sz="2000" b="1">
          <a:solidFill>
            <a:schemeClr val="accent1"/>
          </a:solidFill>
          <a:latin typeface="+mn-lt"/>
        </a:defRPr>
      </a:lvl4pPr>
      <a:lvl5pPr marL="2057400" indent="-228600" algn="l" rtl="0" eaLnBrk="1" fontAlgn="base" hangingPunct="1">
        <a:spcBef>
          <a:spcPct val="20000"/>
        </a:spcBef>
        <a:spcAft>
          <a:spcPct val="0"/>
        </a:spcAft>
        <a:buClr>
          <a:schemeClr val="fo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fo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fo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fo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folHlink"/>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772400" cy="1975104"/>
          </a:xfrm>
        </p:spPr>
        <p:txBody>
          <a:bodyPr>
            <a:normAutofit fontScale="90000"/>
          </a:bodyPr>
          <a:lstStyle/>
          <a:p>
            <a:r>
              <a:rPr lang="en-US" b="1" dirty="0" smtClean="0">
                <a:solidFill>
                  <a:srgbClr val="FFFF00"/>
                </a:solidFill>
              </a:rPr>
              <a:t>Denture Bases &amp; Replacement Denture Teeth</a:t>
            </a:r>
            <a:endParaRPr lang="en-US" b="1" dirty="0">
              <a:solidFill>
                <a:srgbClr val="FFFF00"/>
              </a:solidFill>
            </a:endParaRPr>
          </a:p>
        </p:txBody>
      </p:sp>
      <p:sp>
        <p:nvSpPr>
          <p:cNvPr id="3" name="Subtitle 2"/>
          <p:cNvSpPr>
            <a:spLocks noGrp="1"/>
          </p:cNvSpPr>
          <p:nvPr>
            <p:ph type="subTitle" idx="1"/>
          </p:nvPr>
        </p:nvSpPr>
        <p:spPr>
          <a:xfrm>
            <a:off x="1524000" y="5562600"/>
            <a:ext cx="6400800" cy="914400"/>
          </a:xfrm>
        </p:spPr>
        <p:txBody>
          <a:bodyPr/>
          <a:lstStyle/>
          <a:p>
            <a:r>
              <a:rPr lang="en-US" sz="2800" i="0" dirty="0" err="1" smtClean="0">
                <a:solidFill>
                  <a:srgbClr val="FF0000"/>
                </a:solidFill>
              </a:rPr>
              <a:t>Rola</a:t>
            </a:r>
            <a:r>
              <a:rPr lang="en-US" sz="2800" i="0" dirty="0" smtClean="0">
                <a:solidFill>
                  <a:srgbClr val="FF0000"/>
                </a:solidFill>
              </a:rPr>
              <a:t> M. </a:t>
            </a:r>
            <a:r>
              <a:rPr lang="en-US" sz="2800" i="0" dirty="0" err="1" smtClean="0">
                <a:solidFill>
                  <a:srgbClr val="FF0000"/>
                </a:solidFill>
              </a:rPr>
              <a:t>Shadid</a:t>
            </a:r>
            <a:r>
              <a:rPr lang="en-US" sz="2800" i="0" dirty="0" smtClean="0">
                <a:solidFill>
                  <a:srgbClr val="FF0000"/>
                </a:solidFill>
              </a:rPr>
              <a:t>, BDS, </a:t>
            </a:r>
            <a:r>
              <a:rPr lang="en-US" sz="2800" i="0" dirty="0" err="1" smtClean="0">
                <a:solidFill>
                  <a:srgbClr val="FF0000"/>
                </a:solidFill>
              </a:rPr>
              <a:t>MSc</a:t>
            </a:r>
            <a:endParaRPr lang="en-US" sz="2800" i="0" dirty="0" smtClean="0">
              <a:solidFill>
                <a:srgbClr val="FF0000"/>
              </a:solidFill>
            </a:endParaRPr>
          </a:p>
          <a:p>
            <a:endParaRPr lang="en-US" sz="2800" i="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81000"/>
            <a:ext cx="7772400" cy="1143000"/>
          </a:xfrm>
        </p:spPr>
        <p:txBody>
          <a:bodyPr/>
          <a:lstStyle/>
          <a:p>
            <a:r>
              <a:rPr lang="en-US" dirty="0" smtClean="0"/>
              <a:t>Ideal Denture Base Material</a:t>
            </a:r>
            <a:endParaRPr lang="en-US" dirty="0"/>
          </a:p>
        </p:txBody>
      </p:sp>
      <p:sp>
        <p:nvSpPr>
          <p:cNvPr id="5" name="عنصر نائب للمحتوى 4"/>
          <p:cNvSpPr>
            <a:spLocks noGrp="1"/>
          </p:cNvSpPr>
          <p:nvPr>
            <p:ph idx="1"/>
          </p:nvPr>
        </p:nvSpPr>
        <p:spPr>
          <a:xfrm>
            <a:off x="1295400" y="1905000"/>
            <a:ext cx="6934200" cy="4114800"/>
          </a:xfrm>
        </p:spPr>
        <p:txBody>
          <a:bodyPr/>
          <a:lstStyle/>
          <a:p>
            <a:pPr>
              <a:buNone/>
            </a:pPr>
            <a:r>
              <a:rPr lang="en-US" i="0" dirty="0" smtClean="0"/>
              <a:t>1. Accuracy of adaptation to the tissue, with </a:t>
            </a:r>
            <a:r>
              <a:rPr lang="en-US" i="0" dirty="0" smtClean="0"/>
              <a:t>minimal volume change</a:t>
            </a:r>
            <a:endParaRPr lang="en-US" i="0" dirty="0" smtClean="0"/>
          </a:p>
          <a:p>
            <a:pPr>
              <a:buNone/>
            </a:pPr>
            <a:r>
              <a:rPr lang="en-US" i="0" dirty="0" smtClean="0"/>
              <a:t>2. Dense, nonirritating surface capable of </a:t>
            </a:r>
            <a:r>
              <a:rPr lang="en-US" i="0" dirty="0" smtClean="0"/>
              <a:t>receiving and </a:t>
            </a:r>
            <a:r>
              <a:rPr lang="en-US" i="0" dirty="0" smtClean="0"/>
              <a:t>maintaining a good finish</a:t>
            </a:r>
          </a:p>
          <a:p>
            <a:pPr>
              <a:buNone/>
            </a:pPr>
            <a:r>
              <a:rPr lang="en-US" i="0" dirty="0" smtClean="0"/>
              <a:t>3. Thermal conductivity</a:t>
            </a:r>
          </a:p>
          <a:p>
            <a:pPr>
              <a:buNone/>
            </a:pPr>
            <a:r>
              <a:rPr lang="en-US" i="0" dirty="0" smtClean="0"/>
              <a:t>4. Low specific gravity; lightweight in the mouth</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Ideal Denture Base Material</a:t>
            </a:r>
            <a:endParaRPr lang="en-US" dirty="0"/>
          </a:p>
        </p:txBody>
      </p:sp>
      <p:sp>
        <p:nvSpPr>
          <p:cNvPr id="3" name="عنصر نائب للمحتوى 2"/>
          <p:cNvSpPr>
            <a:spLocks noGrp="1"/>
          </p:cNvSpPr>
          <p:nvPr>
            <p:ph idx="1"/>
          </p:nvPr>
        </p:nvSpPr>
        <p:spPr/>
        <p:txBody>
          <a:bodyPr/>
          <a:lstStyle/>
          <a:p>
            <a:pPr>
              <a:buNone/>
            </a:pPr>
            <a:r>
              <a:rPr lang="en-US" i="0" dirty="0" smtClean="0"/>
              <a:t>5. Sufficient strength; resistance to fracture or</a:t>
            </a:r>
          </a:p>
          <a:p>
            <a:pPr>
              <a:buNone/>
            </a:pPr>
            <a:r>
              <a:rPr lang="en-US" i="0" dirty="0" smtClean="0"/>
              <a:t> distortion</a:t>
            </a:r>
          </a:p>
          <a:p>
            <a:pPr>
              <a:buNone/>
            </a:pPr>
            <a:r>
              <a:rPr lang="en-US" i="0" dirty="0" smtClean="0"/>
              <a:t>6. Easily kept clean</a:t>
            </a:r>
          </a:p>
          <a:p>
            <a:pPr>
              <a:buNone/>
            </a:pPr>
            <a:r>
              <a:rPr lang="en-US" i="0" dirty="0" smtClean="0"/>
              <a:t>7. Esthetic acceptability</a:t>
            </a:r>
          </a:p>
          <a:p>
            <a:pPr>
              <a:buNone/>
            </a:pPr>
            <a:r>
              <a:rPr lang="en-US" i="0" dirty="0" smtClean="0"/>
              <a:t>8. Potential for future relining</a:t>
            </a:r>
          </a:p>
          <a:p>
            <a:pPr>
              <a:buNone/>
            </a:pPr>
            <a:r>
              <a:rPr lang="en-US" i="0" dirty="0" smtClean="0"/>
              <a:t>9. Low initial cost</a:t>
            </a:r>
            <a:endParaRPr lang="en-US" i="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Materials of Denture </a:t>
            </a:r>
            <a:r>
              <a:rPr lang="en-US" dirty="0" smtClean="0"/>
              <a:t>B</a:t>
            </a:r>
            <a:r>
              <a:rPr lang="en-US" b="1" dirty="0" smtClean="0"/>
              <a:t>ases</a:t>
            </a:r>
            <a:endParaRPr lang="en-US" b="1" dirty="0"/>
          </a:p>
        </p:txBody>
      </p:sp>
      <p:sp>
        <p:nvSpPr>
          <p:cNvPr id="2" name="Content Placeholder 1"/>
          <p:cNvSpPr>
            <a:spLocks noGrp="1"/>
          </p:cNvSpPr>
          <p:nvPr>
            <p:ph idx="1"/>
          </p:nvPr>
        </p:nvSpPr>
        <p:spPr>
          <a:xfrm>
            <a:off x="1295400" y="2438400"/>
            <a:ext cx="6477000" cy="4114800"/>
          </a:xfrm>
        </p:spPr>
        <p:txBody>
          <a:bodyPr>
            <a:normAutofit/>
          </a:bodyPr>
          <a:lstStyle/>
          <a:p>
            <a:pPr marL="582930" indent="-514350">
              <a:buAutoNum type="arabicPeriod"/>
            </a:pPr>
            <a:r>
              <a:rPr lang="en-US" sz="4400" b="1" i="0" dirty="0" smtClean="0">
                <a:solidFill>
                  <a:srgbClr val="FF0000"/>
                </a:solidFill>
              </a:rPr>
              <a:t>Acrylic Resin Bases</a:t>
            </a:r>
          </a:p>
          <a:p>
            <a:pPr marL="582930" indent="-514350">
              <a:buAutoNum type="arabicPeriod"/>
            </a:pPr>
            <a:r>
              <a:rPr lang="en-US" sz="4400" b="1" i="0" dirty="0" smtClean="0">
                <a:solidFill>
                  <a:srgbClr val="FF0000"/>
                </a:solidFill>
              </a:rPr>
              <a:t>Metal </a:t>
            </a:r>
            <a:r>
              <a:rPr lang="en-US" sz="4400" b="1" i="0" dirty="0" smtClean="0">
                <a:solidFill>
                  <a:srgbClr val="FF0000"/>
                </a:solidFill>
              </a:rPr>
              <a:t>bases</a:t>
            </a:r>
            <a:endParaRPr lang="en-US" sz="4400" b="1" i="0" dirty="0" smtClean="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7772400" cy="1143000"/>
          </a:xfrm>
        </p:spPr>
        <p:txBody>
          <a:bodyPr/>
          <a:lstStyle/>
          <a:p>
            <a:r>
              <a:rPr lang="en-US" dirty="0" smtClean="0"/>
              <a:t>Acrylic Resin Bases</a:t>
            </a:r>
            <a:endParaRPr lang="en-US" b="1" dirty="0"/>
          </a:p>
        </p:txBody>
      </p:sp>
      <p:sp>
        <p:nvSpPr>
          <p:cNvPr id="2" name="Content Placeholder 1"/>
          <p:cNvSpPr>
            <a:spLocks noGrp="1"/>
          </p:cNvSpPr>
          <p:nvPr>
            <p:ph sz="half" idx="1"/>
          </p:nvPr>
        </p:nvSpPr>
        <p:spPr>
          <a:xfrm>
            <a:off x="685800" y="2133600"/>
            <a:ext cx="3390900" cy="4419600"/>
          </a:xfrm>
        </p:spPr>
        <p:txBody>
          <a:bodyPr>
            <a:normAutofit lnSpcReduction="10000"/>
          </a:bodyPr>
          <a:lstStyle/>
          <a:p>
            <a:pPr>
              <a:buFont typeface="Wingdings" pitchFamily="2" charset="2"/>
              <a:buChar char="§"/>
            </a:pPr>
            <a:r>
              <a:rPr lang="en-US" i="0" dirty="0" smtClean="0"/>
              <a:t>The most common types used</a:t>
            </a:r>
          </a:p>
          <a:p>
            <a:pPr>
              <a:buFont typeface="Wingdings" pitchFamily="2" charset="2"/>
              <a:buChar char="§"/>
            </a:pPr>
            <a:r>
              <a:rPr lang="en-US" i="0" dirty="0" smtClean="0"/>
              <a:t>Should be routinely used in distal extension cases to allow for relining of the base to maintain mucosal support</a:t>
            </a:r>
            <a:endParaRPr lang="en-US" i="0" dirty="0"/>
          </a:p>
        </p:txBody>
      </p:sp>
      <p:pic>
        <p:nvPicPr>
          <p:cNvPr id="5" name="Picture 2"/>
          <p:cNvPicPr>
            <a:picLocks noGrp="1" noChangeAspect="1" noChangeArrowheads="1"/>
          </p:cNvPicPr>
          <p:nvPr>
            <p:ph sz="half" idx="2"/>
          </p:nvPr>
        </p:nvPicPr>
        <p:blipFill>
          <a:blip r:embed="rId2" cstate="print"/>
          <a:stretch>
            <a:fillRect/>
          </a:stretch>
        </p:blipFill>
        <p:spPr bwMode="auto">
          <a:xfrm>
            <a:off x="4114800" y="2667000"/>
            <a:ext cx="5029200" cy="2895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90600"/>
            <a:ext cx="8534400" cy="758952"/>
          </a:xfrm>
        </p:spPr>
        <p:txBody>
          <a:bodyPr>
            <a:normAutofit fontScale="90000"/>
          </a:bodyPr>
          <a:lstStyle/>
          <a:p>
            <a:r>
              <a:rPr lang="en-US" b="1" dirty="0" smtClean="0"/>
              <a:t>Acrylic Resin Bases</a:t>
            </a:r>
            <a:br>
              <a:rPr lang="en-US" b="1" dirty="0" smtClean="0"/>
            </a:br>
            <a:endParaRPr lang="en-US" dirty="0"/>
          </a:p>
        </p:txBody>
      </p:sp>
      <p:sp>
        <p:nvSpPr>
          <p:cNvPr id="2" name="Content Placeholder 1"/>
          <p:cNvSpPr>
            <a:spLocks noGrp="1"/>
          </p:cNvSpPr>
          <p:nvPr>
            <p:ph idx="1"/>
          </p:nvPr>
        </p:nvSpPr>
        <p:spPr/>
        <p:txBody>
          <a:bodyPr>
            <a:normAutofit fontScale="70000" lnSpcReduction="20000"/>
          </a:bodyPr>
          <a:lstStyle/>
          <a:p>
            <a:pPr>
              <a:buNone/>
            </a:pPr>
            <a:r>
              <a:rPr lang="en-US" b="1" dirty="0" smtClean="0"/>
              <a:t>  </a:t>
            </a:r>
            <a:r>
              <a:rPr lang="en-US" sz="4000" b="1" i="0" dirty="0" smtClean="0">
                <a:solidFill>
                  <a:srgbClr val="FF0000"/>
                </a:solidFill>
              </a:rPr>
              <a:t>Advantages:</a:t>
            </a:r>
          </a:p>
          <a:p>
            <a:pPr>
              <a:buNone/>
            </a:pPr>
            <a:r>
              <a:rPr lang="en-US" i="0" dirty="0" smtClean="0"/>
              <a:t>a. ability to reline the base as the supporting tissues change</a:t>
            </a:r>
          </a:p>
          <a:p>
            <a:pPr>
              <a:buNone/>
            </a:pPr>
            <a:r>
              <a:rPr lang="en-US" i="0" dirty="0" smtClean="0"/>
              <a:t>b. esthetically superior to metal bases</a:t>
            </a:r>
          </a:p>
          <a:p>
            <a:pPr>
              <a:buNone/>
            </a:pPr>
            <a:r>
              <a:rPr lang="en-US" i="0" dirty="0" smtClean="0"/>
              <a:t>c. ease of repair</a:t>
            </a:r>
          </a:p>
          <a:p>
            <a:pPr>
              <a:buNone/>
            </a:pPr>
            <a:r>
              <a:rPr lang="en-US" b="1" i="0" dirty="0" smtClean="0"/>
              <a:t>  </a:t>
            </a:r>
            <a:r>
              <a:rPr lang="en-US" sz="4000" b="1" i="0" dirty="0" smtClean="0">
                <a:solidFill>
                  <a:srgbClr val="FF0000"/>
                </a:solidFill>
              </a:rPr>
              <a:t>Disadvantages:</a:t>
            </a:r>
          </a:p>
          <a:p>
            <a:pPr>
              <a:buNone/>
            </a:pPr>
            <a:r>
              <a:rPr lang="en-US" i="0" dirty="0" smtClean="0"/>
              <a:t>a. dimensional stability less than metal bases - </a:t>
            </a:r>
            <a:r>
              <a:rPr lang="en-US" i="0" dirty="0" err="1" smtClean="0"/>
              <a:t>warpage</a:t>
            </a:r>
            <a:endParaRPr lang="en-US" i="0" dirty="0" smtClean="0"/>
          </a:p>
          <a:p>
            <a:pPr>
              <a:buNone/>
            </a:pPr>
            <a:r>
              <a:rPr lang="en-US" i="0" dirty="0" smtClean="0"/>
              <a:t>b. lower strength than metal - long spans</a:t>
            </a:r>
          </a:p>
          <a:p>
            <a:pPr>
              <a:buNone/>
            </a:pPr>
            <a:r>
              <a:rPr lang="en-US" i="0" dirty="0" smtClean="0"/>
              <a:t>c. porous - hygiene</a:t>
            </a:r>
          </a:p>
          <a:p>
            <a:pPr>
              <a:buNone/>
            </a:pPr>
            <a:r>
              <a:rPr lang="en-US" i="0" dirty="0" smtClean="0"/>
              <a:t>d. low thermal conductivity</a:t>
            </a:r>
            <a:endParaRPr lang="en-US" i="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7772400" cy="1143000"/>
          </a:xfrm>
        </p:spPr>
        <p:txBody>
          <a:bodyPr/>
          <a:lstStyle/>
          <a:p>
            <a:r>
              <a:rPr lang="en-US" b="1" dirty="0" smtClean="0"/>
              <a:t>Metal Bases</a:t>
            </a:r>
            <a:endParaRPr lang="en-US" dirty="0"/>
          </a:p>
        </p:txBody>
      </p:sp>
      <p:sp>
        <p:nvSpPr>
          <p:cNvPr id="2" name="Content Placeholder 1"/>
          <p:cNvSpPr>
            <a:spLocks noGrp="1"/>
          </p:cNvSpPr>
          <p:nvPr>
            <p:ph sz="half" idx="1"/>
          </p:nvPr>
        </p:nvSpPr>
        <p:spPr>
          <a:xfrm>
            <a:off x="304800" y="1676400"/>
            <a:ext cx="4305300" cy="4114800"/>
          </a:xfrm>
        </p:spPr>
        <p:txBody>
          <a:bodyPr/>
          <a:lstStyle/>
          <a:p>
            <a:r>
              <a:rPr lang="en-US" i="0" dirty="0" smtClean="0"/>
              <a:t>Indicated for stable ridges that will change little over a long period</a:t>
            </a:r>
          </a:p>
          <a:p>
            <a:r>
              <a:rPr lang="en-US" i="0" dirty="0" smtClean="0"/>
              <a:t>Cannot be relined, so they are </a:t>
            </a:r>
            <a:r>
              <a:rPr lang="en-US" i="0" u="sng" dirty="0" smtClean="0">
                <a:solidFill>
                  <a:srgbClr val="FF0000"/>
                </a:solidFill>
              </a:rPr>
              <a:t>GENERALLY</a:t>
            </a:r>
            <a:r>
              <a:rPr lang="en-US" i="0" dirty="0" smtClean="0">
                <a:solidFill>
                  <a:srgbClr val="FF0000"/>
                </a:solidFill>
              </a:rPr>
              <a:t> </a:t>
            </a:r>
            <a:r>
              <a:rPr lang="en-US" i="0" dirty="0" smtClean="0"/>
              <a:t>not used for distal extension RPDs, or in areas where teeth have been removed within 12 months *</a:t>
            </a:r>
            <a:endParaRPr lang="en-US" i="0" dirty="0"/>
          </a:p>
        </p:txBody>
      </p:sp>
      <p:pic>
        <p:nvPicPr>
          <p:cNvPr id="5" name="Picture 3"/>
          <p:cNvPicPr>
            <a:picLocks noGrp="1" noChangeAspect="1" noChangeArrowheads="1"/>
          </p:cNvPicPr>
          <p:nvPr>
            <p:ph sz="half" idx="2"/>
          </p:nvPr>
        </p:nvPicPr>
        <p:blipFill>
          <a:blip r:embed="rId3" cstate="print"/>
          <a:srcRect/>
          <a:stretch>
            <a:fillRect/>
          </a:stretch>
        </p:blipFill>
        <p:spPr bwMode="auto">
          <a:xfrm>
            <a:off x="4724400" y="2286000"/>
            <a:ext cx="38100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85800"/>
            <a:ext cx="7772400" cy="1143000"/>
          </a:xfrm>
        </p:spPr>
        <p:txBody>
          <a:bodyPr/>
          <a:lstStyle/>
          <a:p>
            <a:r>
              <a:rPr lang="en-US" b="1" dirty="0" smtClean="0"/>
              <a:t>Metal Bases</a:t>
            </a:r>
            <a:endParaRPr lang="en-US" dirty="0"/>
          </a:p>
        </p:txBody>
      </p:sp>
      <p:sp>
        <p:nvSpPr>
          <p:cNvPr id="2" name="Content Placeholder 1"/>
          <p:cNvSpPr>
            <a:spLocks noGrp="1"/>
          </p:cNvSpPr>
          <p:nvPr>
            <p:ph sz="half" idx="1"/>
          </p:nvPr>
        </p:nvSpPr>
        <p:spPr>
          <a:xfrm>
            <a:off x="609600" y="1905000"/>
            <a:ext cx="4267200" cy="4648200"/>
          </a:xfrm>
        </p:spPr>
        <p:txBody>
          <a:bodyPr>
            <a:normAutofit fontScale="47500" lnSpcReduction="20000"/>
          </a:bodyPr>
          <a:lstStyle/>
          <a:p>
            <a:endParaRPr lang="en-US" dirty="0" smtClean="0"/>
          </a:p>
          <a:p>
            <a:pPr>
              <a:buNone/>
            </a:pPr>
            <a:r>
              <a:rPr lang="en-US" i="0" dirty="0" smtClean="0"/>
              <a:t>  </a:t>
            </a:r>
            <a:r>
              <a:rPr lang="en-US" sz="5900" i="0" dirty="0" smtClean="0"/>
              <a:t>Can be used  for distal extension RPD with the ridge that has supported a previous partial denture without having become narrowed or </a:t>
            </a:r>
            <a:r>
              <a:rPr lang="en-US" sz="5900" i="0" dirty="0" err="1" smtClean="0"/>
              <a:t>flat,or</a:t>
            </a:r>
            <a:r>
              <a:rPr lang="en-US" sz="5900" i="0" dirty="0" smtClean="0"/>
              <a:t> without consisting primarily of easily displaceable tissue *</a:t>
            </a:r>
          </a:p>
        </p:txBody>
      </p:sp>
      <p:pic>
        <p:nvPicPr>
          <p:cNvPr id="5" name="Picture 2"/>
          <p:cNvPicPr>
            <a:picLocks noGrp="1" noChangeAspect="1" noChangeArrowheads="1"/>
          </p:cNvPicPr>
          <p:nvPr>
            <p:ph sz="half" idx="2"/>
          </p:nvPr>
        </p:nvPicPr>
        <p:blipFill>
          <a:blip r:embed="rId3" cstate="print"/>
          <a:srcRect t="6650" r="51852" b="20200"/>
          <a:stretch>
            <a:fillRect/>
          </a:stretch>
        </p:blipFill>
        <p:spPr bwMode="auto">
          <a:xfrm>
            <a:off x="4838700" y="2362201"/>
            <a:ext cx="3848100" cy="2799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33400"/>
            <a:ext cx="8534400" cy="758952"/>
          </a:xfrm>
        </p:spPr>
        <p:txBody>
          <a:bodyPr>
            <a:normAutofit fontScale="90000"/>
          </a:bodyPr>
          <a:lstStyle/>
          <a:p>
            <a:r>
              <a:rPr lang="en-US" b="1" dirty="0" smtClean="0"/>
              <a:t>Metal Bases</a:t>
            </a:r>
            <a:r>
              <a:rPr lang="en-US" b="1" i="1" dirty="0" smtClean="0"/>
              <a:t/>
            </a:r>
            <a:br>
              <a:rPr lang="en-US" b="1" i="1" dirty="0" smtClean="0"/>
            </a:br>
            <a:endParaRPr lang="en-US" dirty="0"/>
          </a:p>
        </p:txBody>
      </p:sp>
      <p:sp>
        <p:nvSpPr>
          <p:cNvPr id="2" name="Content Placeholder 1"/>
          <p:cNvSpPr>
            <a:spLocks noGrp="1"/>
          </p:cNvSpPr>
          <p:nvPr>
            <p:ph sz="half" idx="1"/>
          </p:nvPr>
        </p:nvSpPr>
        <p:spPr>
          <a:xfrm>
            <a:off x="304800" y="1143000"/>
            <a:ext cx="4059936" cy="4953000"/>
          </a:xfrm>
        </p:spPr>
        <p:txBody>
          <a:bodyPr>
            <a:normAutofit fontScale="85000" lnSpcReduction="10000"/>
          </a:bodyPr>
          <a:lstStyle/>
          <a:p>
            <a:pPr>
              <a:buNone/>
            </a:pPr>
            <a:r>
              <a:rPr lang="en-US" i="0" dirty="0" smtClean="0"/>
              <a:t>     </a:t>
            </a:r>
          </a:p>
          <a:p>
            <a:pPr>
              <a:buNone/>
            </a:pPr>
            <a:r>
              <a:rPr lang="en-US" i="0" dirty="0" smtClean="0"/>
              <a:t>Where single tooth replacements are placed, there is often insufficient room to fabricate a retentive </a:t>
            </a:r>
            <a:r>
              <a:rPr lang="en-US" i="0" dirty="0" err="1" smtClean="0"/>
              <a:t>gridwork</a:t>
            </a:r>
            <a:r>
              <a:rPr lang="en-US" i="0" dirty="0" smtClean="0"/>
              <a:t>. A full metal base is often used in these </a:t>
            </a:r>
            <a:r>
              <a:rPr lang="en-US" i="0" dirty="0" smtClean="0"/>
              <a:t>instances &amp; </a:t>
            </a:r>
            <a:r>
              <a:rPr lang="en-US" i="0" dirty="0" smtClean="0"/>
              <a:t>denture tooth is attached to framework with acrylic resin via beading or retentive posts on metal surface. </a:t>
            </a:r>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800600" y="1295400"/>
            <a:ext cx="4038600" cy="16764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572000" y="3657600"/>
            <a:ext cx="419100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MajCn_140"/>
          <p:cNvPicPr>
            <a:picLocks noChangeAspect="1" noChangeArrowheads="1"/>
          </p:cNvPicPr>
          <p:nvPr/>
        </p:nvPicPr>
        <p:blipFill>
          <a:blip r:embed="rId3" cstate="print"/>
          <a:srcRect l="23479" t="19568" r="25160" b="29556"/>
          <a:stretch>
            <a:fillRect/>
          </a:stretch>
        </p:blipFill>
        <p:spPr bwMode="auto">
          <a:xfrm>
            <a:off x="4038600" y="1752600"/>
            <a:ext cx="4724400" cy="3509963"/>
          </a:xfrm>
          <a:prstGeom prst="rect">
            <a:avLst/>
          </a:prstGeom>
          <a:noFill/>
          <a:ln w="9525">
            <a:noFill/>
            <a:miter lim="800000"/>
            <a:headEnd/>
            <a:tailEnd/>
          </a:ln>
        </p:spPr>
      </p:pic>
      <p:sp>
        <p:nvSpPr>
          <p:cNvPr id="77826" name="Rectangle 2"/>
          <p:cNvSpPr>
            <a:spLocks noGrp="1" noChangeArrowheads="1"/>
          </p:cNvSpPr>
          <p:nvPr>
            <p:ph type="title"/>
          </p:nvPr>
        </p:nvSpPr>
        <p:spPr/>
        <p:txBody>
          <a:bodyPr/>
          <a:lstStyle/>
          <a:p>
            <a:pPr>
              <a:defRPr/>
            </a:pPr>
            <a:r>
              <a:rPr lang="en-US" smtClean="0"/>
              <a:t>Beaded Metal Base</a:t>
            </a:r>
          </a:p>
        </p:txBody>
      </p:sp>
      <p:sp>
        <p:nvSpPr>
          <p:cNvPr id="77828" name="Rectangle 4"/>
          <p:cNvSpPr>
            <a:spLocks noChangeArrowheads="1"/>
          </p:cNvSpPr>
          <p:nvPr/>
        </p:nvSpPr>
        <p:spPr bwMode="auto">
          <a:xfrm>
            <a:off x="838200" y="3886200"/>
            <a:ext cx="7620000" cy="2362200"/>
          </a:xfrm>
          <a:prstGeom prst="rect">
            <a:avLst/>
          </a:prstGeom>
          <a:solidFill>
            <a:schemeClr val="accent1"/>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pic>
        <p:nvPicPr>
          <p:cNvPr id="10245" name="Picture 5"/>
          <p:cNvPicPr>
            <a:picLocks noChangeAspect="1" noChangeArrowheads="1"/>
          </p:cNvPicPr>
          <p:nvPr/>
        </p:nvPicPr>
        <p:blipFill>
          <a:blip r:embed="rId4" cstate="print"/>
          <a:srcRect/>
          <a:stretch>
            <a:fillRect/>
          </a:stretch>
        </p:blipFill>
        <p:spPr bwMode="auto">
          <a:xfrm>
            <a:off x="1295400" y="4343400"/>
            <a:ext cx="6848475" cy="1447800"/>
          </a:xfrm>
          <a:prstGeom prst="rect">
            <a:avLst/>
          </a:prstGeom>
          <a:noFill/>
          <a:ln w="12700" cap="sq">
            <a:noFill/>
            <a:miter lim="800000"/>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38200" y="533400"/>
            <a:ext cx="7772400" cy="1143000"/>
          </a:xfrm>
        </p:spPr>
        <p:txBody>
          <a:bodyPr/>
          <a:lstStyle/>
          <a:p>
            <a:pPr>
              <a:defRPr/>
            </a:pPr>
            <a:r>
              <a:rPr lang="en-US" dirty="0" smtClean="0"/>
              <a:t>Retentive Posts</a:t>
            </a:r>
          </a:p>
        </p:txBody>
      </p:sp>
      <p:pic>
        <p:nvPicPr>
          <p:cNvPr id="75780" name="Picture 4"/>
          <p:cNvPicPr>
            <a:picLocks noChangeAspect="1" noChangeArrowheads="1"/>
          </p:cNvPicPr>
          <p:nvPr/>
        </p:nvPicPr>
        <p:blipFill>
          <a:blip r:embed="rId3" cstate="print"/>
          <a:srcRect/>
          <a:stretch>
            <a:fillRect/>
          </a:stretch>
        </p:blipFill>
        <p:spPr bwMode="auto">
          <a:xfrm>
            <a:off x="5105400" y="158750"/>
            <a:ext cx="3810000" cy="2965450"/>
          </a:xfrm>
          <a:prstGeom prst="rect">
            <a:avLst/>
          </a:prstGeom>
          <a:noFill/>
          <a:ln w="12700" cap="sq">
            <a:noFill/>
            <a:miter lim="800000"/>
            <a:headEnd type="none" w="sm" len="sm"/>
            <a:tailEnd type="none" w="sm" len="sm"/>
          </a:ln>
          <a:effectLst>
            <a:outerShdw dist="107763" dir="2700000" algn="ctr" rotWithShape="0">
              <a:schemeClr val="bg2"/>
            </a:outerShdw>
          </a:effectLst>
        </p:spPr>
      </p:pic>
      <p:pic>
        <p:nvPicPr>
          <p:cNvPr id="12292" name="Picture 7" descr="MajCn_25"/>
          <p:cNvPicPr>
            <a:picLocks noChangeAspect="1" noChangeArrowheads="1"/>
          </p:cNvPicPr>
          <p:nvPr/>
        </p:nvPicPr>
        <p:blipFill>
          <a:blip r:embed="rId4" cstate="print"/>
          <a:srcRect/>
          <a:stretch>
            <a:fillRect/>
          </a:stretch>
        </p:blipFill>
        <p:spPr bwMode="auto">
          <a:xfrm>
            <a:off x="4724400" y="3200400"/>
            <a:ext cx="4267200" cy="3200400"/>
          </a:xfrm>
          <a:prstGeom prst="rect">
            <a:avLst/>
          </a:prstGeom>
          <a:noFill/>
          <a:ln w="9525">
            <a:noFill/>
            <a:miter lim="800000"/>
            <a:headEnd/>
            <a:tailEnd/>
          </a:ln>
        </p:spPr>
      </p:pic>
      <p:sp>
        <p:nvSpPr>
          <p:cNvPr id="75781" name="Rectangle 5"/>
          <p:cNvSpPr>
            <a:spLocks noChangeArrowheads="1"/>
          </p:cNvSpPr>
          <p:nvPr/>
        </p:nvSpPr>
        <p:spPr bwMode="auto">
          <a:xfrm>
            <a:off x="609600" y="2514600"/>
            <a:ext cx="3886200" cy="2819400"/>
          </a:xfrm>
          <a:prstGeom prst="rect">
            <a:avLst/>
          </a:prstGeom>
          <a:solidFill>
            <a:schemeClr val="accent1"/>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pic>
        <p:nvPicPr>
          <p:cNvPr id="12294" name="Picture 6"/>
          <p:cNvPicPr>
            <a:picLocks noChangeAspect="1" noChangeArrowheads="1"/>
          </p:cNvPicPr>
          <p:nvPr/>
        </p:nvPicPr>
        <p:blipFill>
          <a:blip r:embed="rId5" cstate="print"/>
          <a:srcRect/>
          <a:stretch>
            <a:fillRect/>
          </a:stretch>
        </p:blipFill>
        <p:spPr bwMode="auto">
          <a:xfrm>
            <a:off x="762000" y="3200400"/>
            <a:ext cx="3644900" cy="1463675"/>
          </a:xfrm>
          <a:prstGeom prst="rect">
            <a:avLst/>
          </a:prstGeom>
          <a:noFill/>
          <a:ln w="12700" cap="sq">
            <a:noFill/>
            <a:miter lim="800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152400" y="304800"/>
            <a:ext cx="8534400" cy="4061156"/>
          </a:xfrm>
          <a:prstGeom prst="rect">
            <a:avLst/>
          </a:prstGeom>
          <a:noFill/>
          <a:ln w="9525">
            <a:noFill/>
            <a:miter lim="800000"/>
            <a:headEnd/>
            <a:tailEnd/>
          </a:ln>
        </p:spPr>
      </p:pic>
      <p:sp>
        <p:nvSpPr>
          <p:cNvPr id="4" name="Rectangle 3"/>
          <p:cNvSpPr/>
          <p:nvPr/>
        </p:nvSpPr>
        <p:spPr>
          <a:xfrm>
            <a:off x="0" y="4724400"/>
            <a:ext cx="8839200" cy="1200329"/>
          </a:xfrm>
          <a:prstGeom prst="rect">
            <a:avLst/>
          </a:prstGeom>
        </p:spPr>
        <p:txBody>
          <a:bodyPr wrap="square">
            <a:spAutoFit/>
          </a:bodyPr>
          <a:lstStyle/>
          <a:p>
            <a:pPr algn="ctr"/>
            <a:r>
              <a:rPr lang="en-US" sz="2400" dirty="0" smtClean="0">
                <a:solidFill>
                  <a:srgbClr val="FFFF00"/>
                </a:solidFill>
              </a:rPr>
              <a:t>The denture base supports the artificial teeth and consequently receives the functional forces from occlusion &amp; transfers functional forces to supporting oral structures</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066800"/>
            <a:ext cx="8229600" cy="1219200"/>
          </a:xfrm>
        </p:spPr>
        <p:txBody>
          <a:bodyPr>
            <a:normAutofit fontScale="90000"/>
          </a:bodyPr>
          <a:lstStyle/>
          <a:p>
            <a:r>
              <a:rPr lang="en-US" b="1" dirty="0" smtClean="0"/>
              <a:t>Advantages of Metal </a:t>
            </a:r>
            <a:r>
              <a:rPr lang="en-US" dirty="0" smtClean="0"/>
              <a:t>B</a:t>
            </a:r>
            <a:r>
              <a:rPr lang="en-US" b="1" dirty="0" smtClean="0"/>
              <a:t>ases</a:t>
            </a:r>
            <a:br>
              <a:rPr lang="en-US" b="1" dirty="0" smtClean="0"/>
            </a:br>
            <a:r>
              <a:rPr lang="en-US" b="1" dirty="0" smtClean="0"/>
              <a:t/>
            </a:r>
            <a:br>
              <a:rPr lang="en-US" b="1" dirty="0" smtClean="0"/>
            </a:br>
            <a:endParaRPr lang="en-US" dirty="0"/>
          </a:p>
        </p:txBody>
      </p:sp>
      <p:sp>
        <p:nvSpPr>
          <p:cNvPr id="2" name="Content Placeholder 1"/>
          <p:cNvSpPr>
            <a:spLocks noGrp="1"/>
          </p:cNvSpPr>
          <p:nvPr>
            <p:ph idx="1"/>
          </p:nvPr>
        </p:nvSpPr>
        <p:spPr>
          <a:xfrm>
            <a:off x="1295400" y="2057400"/>
            <a:ext cx="6400800" cy="5105400"/>
          </a:xfrm>
        </p:spPr>
        <p:txBody>
          <a:bodyPr>
            <a:noAutofit/>
          </a:bodyPr>
          <a:lstStyle/>
          <a:p>
            <a:pPr>
              <a:buNone/>
            </a:pPr>
            <a:r>
              <a:rPr lang="en-US" sz="2800" i="0" dirty="0" smtClean="0"/>
              <a:t>1. </a:t>
            </a:r>
            <a:r>
              <a:rPr lang="en-US" sz="2800" b="1" i="0" dirty="0" smtClean="0"/>
              <a:t>Thermal Conductivity </a:t>
            </a:r>
            <a:r>
              <a:rPr lang="en-US" sz="2800" i="0" dirty="0" smtClean="0"/>
              <a:t>*</a:t>
            </a:r>
          </a:p>
          <a:p>
            <a:pPr>
              <a:buNone/>
            </a:pPr>
            <a:r>
              <a:rPr lang="en-US" sz="2800" i="0" dirty="0" smtClean="0"/>
              <a:t>2. Stimulation to the underlying tissue is so beneficial that it prevents some alveolar atrophy that would otherwise occur under a resin base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Advantages of Metal </a:t>
            </a:r>
            <a:r>
              <a:rPr lang="en-US" dirty="0" smtClean="0"/>
              <a:t>B</a:t>
            </a:r>
            <a:r>
              <a:rPr lang="en-US" b="1" dirty="0" smtClean="0"/>
              <a:t>ases</a:t>
            </a:r>
            <a:endParaRPr lang="en-US" dirty="0"/>
          </a:p>
        </p:txBody>
      </p:sp>
      <p:sp>
        <p:nvSpPr>
          <p:cNvPr id="2" name="Content Placeholder 1"/>
          <p:cNvSpPr>
            <a:spLocks noGrp="1"/>
          </p:cNvSpPr>
          <p:nvPr>
            <p:ph idx="1"/>
          </p:nvPr>
        </p:nvSpPr>
        <p:spPr>
          <a:xfrm>
            <a:off x="1295400" y="2209800"/>
            <a:ext cx="6705600" cy="4114800"/>
          </a:xfrm>
        </p:spPr>
        <p:txBody>
          <a:bodyPr>
            <a:normAutofit lnSpcReduction="10000"/>
          </a:bodyPr>
          <a:lstStyle/>
          <a:p>
            <a:pPr>
              <a:buNone/>
            </a:pPr>
            <a:r>
              <a:rPr lang="en-US" sz="3000" i="0" dirty="0" smtClean="0"/>
              <a:t>3. </a:t>
            </a:r>
            <a:r>
              <a:rPr lang="en-US" sz="3000" b="1" i="0" dirty="0" smtClean="0"/>
              <a:t>Accuracy &amp; permanence of form </a:t>
            </a:r>
            <a:r>
              <a:rPr lang="en-US" sz="3000" i="0" dirty="0" smtClean="0"/>
              <a:t>*</a:t>
            </a:r>
          </a:p>
          <a:p>
            <a:pPr>
              <a:buNone/>
            </a:pPr>
            <a:r>
              <a:rPr lang="en-US" sz="3000" i="0" dirty="0" smtClean="0"/>
              <a:t>4. Hygiene - </a:t>
            </a:r>
            <a:r>
              <a:rPr lang="en-US" sz="2800" i="0" dirty="0" smtClean="0"/>
              <a:t>Metal surfaces are less porous than resin surfaces. </a:t>
            </a:r>
          </a:p>
          <a:p>
            <a:pPr>
              <a:buNone/>
            </a:pPr>
            <a:r>
              <a:rPr lang="en-US" sz="3000" i="0" dirty="0" smtClean="0"/>
              <a:t>5. Weight and Bulk -  </a:t>
            </a:r>
            <a:r>
              <a:rPr lang="en-US" sz="2800" i="0" dirty="0" smtClean="0"/>
              <a:t>metal bases can be cast thinner than resin bases while maintaining adequate strength. Thus, metal bases have minimal weight &amp; bulk.</a:t>
            </a:r>
          </a:p>
          <a:p>
            <a:pPr>
              <a:buNone/>
            </a:pPr>
            <a:endParaRPr lang="en-US" i="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Metal Bases Preferable</a:t>
            </a:r>
            <a:endParaRPr lang="en-US" dirty="0"/>
          </a:p>
        </p:txBody>
      </p:sp>
      <p:sp>
        <p:nvSpPr>
          <p:cNvPr id="3" name="عنصر نائب للمحتوى 2"/>
          <p:cNvSpPr>
            <a:spLocks noGrp="1"/>
          </p:cNvSpPr>
          <p:nvPr>
            <p:ph idx="1"/>
          </p:nvPr>
        </p:nvSpPr>
        <p:spPr>
          <a:xfrm>
            <a:off x="914400" y="1981200"/>
            <a:ext cx="7086600" cy="4572000"/>
          </a:xfrm>
        </p:spPr>
        <p:txBody>
          <a:bodyPr/>
          <a:lstStyle/>
          <a:p>
            <a:pPr>
              <a:buNone/>
            </a:pPr>
            <a:r>
              <a:rPr lang="en-US" sz="2800" i="0" dirty="0" smtClean="0"/>
              <a:t>Sometimes, both weight &amp; thickness may be used to advantage in denture bases to increase retention (</a:t>
            </a:r>
            <a:r>
              <a:rPr lang="en-US" sz="2800" i="0" dirty="0" err="1" smtClean="0"/>
              <a:t>mandibular</a:t>
            </a:r>
            <a:r>
              <a:rPr lang="en-US" sz="2800" i="0" dirty="0" smtClean="0"/>
              <a:t> arch), &amp; for this reason </a:t>
            </a:r>
            <a:r>
              <a:rPr lang="en-US" sz="2800" i="0" dirty="0" smtClean="0">
                <a:solidFill>
                  <a:srgbClr val="FF0000"/>
                </a:solidFill>
              </a:rPr>
              <a:t>a cast gold base may be preferable</a:t>
            </a:r>
            <a:r>
              <a:rPr lang="en-US" sz="2800" i="0" dirty="0" smtClean="0"/>
              <a:t>.</a:t>
            </a:r>
          </a:p>
          <a:p>
            <a:pPr>
              <a:buNone/>
            </a:pPr>
            <a:r>
              <a:rPr lang="en-US" sz="2800" i="0" dirty="0" smtClean="0"/>
              <a:t>In areas where the tongue and cheek need maximum room, thinness of metal bases may be desirable.</a:t>
            </a:r>
          </a:p>
          <a:p>
            <a:pPr>
              <a:buNone/>
            </a:pPr>
            <a:endParaRPr lang="en-US" i="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Resin Bases Preferable</a:t>
            </a:r>
            <a:endParaRPr lang="en-US" dirty="0"/>
          </a:p>
        </p:txBody>
      </p:sp>
      <p:sp>
        <p:nvSpPr>
          <p:cNvPr id="3" name="عنصر نائب للمحتوى 2"/>
          <p:cNvSpPr>
            <a:spLocks noGrp="1"/>
          </p:cNvSpPr>
          <p:nvPr>
            <p:ph idx="1"/>
          </p:nvPr>
        </p:nvSpPr>
        <p:spPr>
          <a:xfrm>
            <a:off x="990600" y="2057400"/>
            <a:ext cx="7467600" cy="4114800"/>
          </a:xfrm>
        </p:spPr>
        <p:txBody>
          <a:bodyPr/>
          <a:lstStyle/>
          <a:p>
            <a:pPr>
              <a:buNone/>
            </a:pPr>
            <a:r>
              <a:rPr lang="en-US" i="0" dirty="0" smtClean="0"/>
              <a:t>  Extreme loss of residual alveolar bone may make it necessary to add fullness to denture base to restore normal facial contours</a:t>
            </a:r>
          </a:p>
          <a:p>
            <a:pPr>
              <a:buNone/>
            </a:pPr>
            <a:r>
              <a:rPr lang="en-US" i="0" dirty="0" smtClean="0"/>
              <a:t>  &amp; to fill out </a:t>
            </a:r>
            <a:r>
              <a:rPr lang="en-US" i="0" dirty="0" err="1" smtClean="0"/>
              <a:t>buccal</a:t>
            </a:r>
            <a:r>
              <a:rPr lang="en-US" i="0" dirty="0" smtClean="0"/>
              <a:t> vestibule to prevent food accumulation. In such situations an </a:t>
            </a:r>
            <a:r>
              <a:rPr lang="en-US" i="0" dirty="0" smtClean="0">
                <a:solidFill>
                  <a:srgbClr val="FF0000"/>
                </a:solidFill>
              </a:rPr>
              <a:t>acrylic resin base may be preferable</a:t>
            </a:r>
            <a:r>
              <a:rPr lang="en-US" i="0" dirty="0" smtClean="0"/>
              <a:t> to the thinner metal base.</a:t>
            </a:r>
            <a:endParaRPr lang="en-US" i="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Resin Bases Preferable</a:t>
            </a:r>
            <a:endParaRPr lang="en-US" dirty="0"/>
          </a:p>
        </p:txBody>
      </p:sp>
      <p:sp>
        <p:nvSpPr>
          <p:cNvPr id="3" name="عنصر نائب للمحتوى 2"/>
          <p:cNvSpPr>
            <a:spLocks noGrp="1"/>
          </p:cNvSpPr>
          <p:nvPr>
            <p:ph idx="1"/>
          </p:nvPr>
        </p:nvSpPr>
        <p:spPr>
          <a:xfrm>
            <a:off x="1066800" y="2209800"/>
            <a:ext cx="6781800" cy="4114800"/>
          </a:xfrm>
        </p:spPr>
        <p:txBody>
          <a:bodyPr/>
          <a:lstStyle/>
          <a:p>
            <a:pPr>
              <a:buNone/>
            </a:pPr>
            <a:r>
              <a:rPr lang="en-US" i="0" dirty="0" smtClean="0"/>
              <a:t>  In the maxillary arch, an acrylic resin base may be preferable to thinner metal base to provide fullness in </a:t>
            </a:r>
            <a:r>
              <a:rPr lang="en-US" i="0" dirty="0" err="1" smtClean="0"/>
              <a:t>buccal</a:t>
            </a:r>
            <a:r>
              <a:rPr lang="en-US" i="0" dirty="0" smtClean="0"/>
              <a:t> flanges (esthetic) or to fill a maxillary </a:t>
            </a:r>
            <a:r>
              <a:rPr lang="en-US" i="0" dirty="0" err="1" smtClean="0"/>
              <a:t>buccal</a:t>
            </a:r>
            <a:r>
              <a:rPr lang="en-US" i="0" dirty="0" smtClean="0"/>
              <a:t> vestibule (retention and cleanliness)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Flange Extension</a:t>
            </a:r>
            <a:endParaRPr lang="en-US" dirty="0"/>
          </a:p>
        </p:txBody>
      </p:sp>
      <p:sp>
        <p:nvSpPr>
          <p:cNvPr id="2" name="Content Placeholder 1"/>
          <p:cNvSpPr>
            <a:spLocks noGrp="1"/>
          </p:cNvSpPr>
          <p:nvPr>
            <p:ph idx="1"/>
          </p:nvPr>
        </p:nvSpPr>
        <p:spPr>
          <a:xfrm>
            <a:off x="1524000" y="1981200"/>
            <a:ext cx="6019800" cy="4114800"/>
          </a:xfrm>
        </p:spPr>
        <p:txBody>
          <a:bodyPr>
            <a:noAutofit/>
          </a:bodyPr>
          <a:lstStyle/>
          <a:p>
            <a:pPr>
              <a:buNone/>
            </a:pPr>
            <a:r>
              <a:rPr lang="en-US" sz="2400" i="0" dirty="0" smtClean="0"/>
              <a:t>  </a:t>
            </a:r>
            <a:r>
              <a:rPr lang="en-US" sz="2400" i="0" dirty="0" smtClean="0">
                <a:solidFill>
                  <a:srgbClr val="FFFF00"/>
                </a:solidFill>
              </a:rPr>
              <a:t>1</a:t>
            </a:r>
            <a:r>
              <a:rPr lang="en-US" sz="2400" i="0" dirty="0" smtClean="0"/>
              <a:t>.Denture bases for tooth-tissue supported partial dentures should be extended to provide the greatest available surface area for support and retention, without overextension or impingement on movable border tissues.</a:t>
            </a:r>
          </a:p>
          <a:p>
            <a:pPr>
              <a:buNone/>
            </a:pPr>
            <a:r>
              <a:rPr lang="en-US" sz="2400" i="0" dirty="0" smtClean="0"/>
              <a:t>   </a:t>
            </a:r>
            <a:r>
              <a:rPr lang="en-US" sz="2400" i="0" dirty="0" smtClean="0">
                <a:solidFill>
                  <a:srgbClr val="FFFF00"/>
                </a:solidFill>
              </a:rPr>
              <a:t>2</a:t>
            </a:r>
            <a:r>
              <a:rPr lang="en-US" sz="2400" i="0" dirty="0" smtClean="0"/>
              <a:t>.Tooth supported partial dentures need not necessarily be extended maximally, since most of the support for these dentures comes from the teeth.</a:t>
            </a:r>
          </a:p>
          <a:p>
            <a:pPr>
              <a:buNone/>
            </a:pPr>
            <a:r>
              <a:rPr lang="en-US" sz="2400" i="0" dirty="0" smtClean="0"/>
              <a:t>   </a:t>
            </a:r>
            <a:endParaRPr lang="en-US" sz="2400" i="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Flange Extension</a:t>
            </a:r>
            <a:endParaRPr lang="en-US" dirty="0"/>
          </a:p>
        </p:txBody>
      </p:sp>
      <p:sp>
        <p:nvSpPr>
          <p:cNvPr id="2" name="Content Placeholder 1"/>
          <p:cNvSpPr>
            <a:spLocks noGrp="1"/>
          </p:cNvSpPr>
          <p:nvPr>
            <p:ph idx="1"/>
          </p:nvPr>
        </p:nvSpPr>
        <p:spPr/>
        <p:txBody>
          <a:bodyPr>
            <a:normAutofit/>
          </a:bodyPr>
          <a:lstStyle/>
          <a:p>
            <a:pPr>
              <a:buNone/>
            </a:pPr>
            <a:r>
              <a:rPr lang="en-US" dirty="0" smtClean="0"/>
              <a:t> </a:t>
            </a:r>
            <a:r>
              <a:rPr lang="en-US" i="0" dirty="0" smtClean="0">
                <a:solidFill>
                  <a:srgbClr val="FFFF00"/>
                </a:solidFill>
              </a:rPr>
              <a:t>3. </a:t>
            </a:r>
            <a:r>
              <a:rPr lang="en-US" i="0" dirty="0" smtClean="0"/>
              <a:t>Maxillary distal extension denture bases should terminate in the </a:t>
            </a:r>
            <a:r>
              <a:rPr lang="en-US" i="0" dirty="0" err="1" smtClean="0"/>
              <a:t>hamular</a:t>
            </a:r>
            <a:r>
              <a:rPr lang="en-US" i="0" dirty="0" smtClean="0"/>
              <a:t> notches</a:t>
            </a:r>
          </a:p>
          <a:p>
            <a:pPr>
              <a:buNone/>
            </a:pPr>
            <a:r>
              <a:rPr lang="en-US" i="0" dirty="0" smtClean="0">
                <a:solidFill>
                  <a:srgbClr val="FFFF00"/>
                </a:solidFill>
              </a:rPr>
              <a:t>4. </a:t>
            </a:r>
            <a:r>
              <a:rPr lang="en-US" i="0" dirty="0" err="1" smtClean="0"/>
              <a:t>Mandibular</a:t>
            </a:r>
            <a:r>
              <a:rPr lang="en-US" i="0" dirty="0" smtClean="0"/>
              <a:t> distal extension denture bases should terminate on the pear-shaped </a:t>
            </a:r>
            <a:r>
              <a:rPr lang="en-US" i="0" dirty="0" err="1" smtClean="0"/>
              <a:t>retromolar</a:t>
            </a:r>
            <a:r>
              <a:rPr lang="en-US" i="0" dirty="0" smtClean="0"/>
              <a:t> pads</a:t>
            </a: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772400" cy="914400"/>
          </a:xfrm>
        </p:spPr>
        <p:txBody>
          <a:bodyPr>
            <a:noAutofit/>
          </a:bodyPr>
          <a:lstStyle/>
          <a:p>
            <a:r>
              <a:rPr lang="en-US" sz="3600" dirty="0" smtClean="0">
                <a:solidFill>
                  <a:srgbClr val="FFFF00"/>
                </a:solidFill>
              </a:rPr>
              <a:t>Methods of Attaching Artificial Teeth</a:t>
            </a:r>
            <a:endParaRPr lang="en-US" sz="3600" dirty="0">
              <a:solidFill>
                <a:srgbClr val="FFFF00"/>
              </a:solidFill>
            </a:endParaRPr>
          </a:p>
        </p:txBody>
      </p:sp>
      <p:sp>
        <p:nvSpPr>
          <p:cNvPr id="2" name="Content Placeholder 1"/>
          <p:cNvSpPr>
            <a:spLocks noGrp="1"/>
          </p:cNvSpPr>
          <p:nvPr>
            <p:ph idx="1"/>
          </p:nvPr>
        </p:nvSpPr>
        <p:spPr>
          <a:xfrm>
            <a:off x="914400" y="1447800"/>
            <a:ext cx="7772400" cy="4572000"/>
          </a:xfrm>
        </p:spPr>
        <p:txBody>
          <a:bodyPr>
            <a:normAutofit/>
          </a:bodyPr>
          <a:lstStyle/>
          <a:p>
            <a:pPr>
              <a:buNone/>
            </a:pPr>
            <a:r>
              <a:rPr lang="en-US" dirty="0" smtClean="0"/>
              <a:t>  </a:t>
            </a:r>
            <a:r>
              <a:rPr lang="en-US" i="0" dirty="0" smtClean="0">
                <a:solidFill>
                  <a:srgbClr val="FF0000"/>
                </a:solidFill>
              </a:rPr>
              <a:t>Artificial teeth may be attached to denture bases by the several means: </a:t>
            </a:r>
          </a:p>
          <a:p>
            <a:pPr marL="582930" indent="-514350">
              <a:buFont typeface="Wingdings"/>
              <a:buAutoNum type="arabicPeriod"/>
            </a:pPr>
            <a:r>
              <a:rPr lang="en-US" sz="2800" i="0" dirty="0" smtClean="0"/>
              <a:t>with acrylic resin (the most common method)</a:t>
            </a:r>
          </a:p>
          <a:p>
            <a:pPr marL="582930" indent="-514350">
              <a:buAutoNum type="arabicPeriod"/>
            </a:pPr>
            <a:r>
              <a:rPr lang="en-US" sz="2800" i="0" dirty="0" smtClean="0"/>
              <a:t>with cement</a:t>
            </a:r>
          </a:p>
          <a:p>
            <a:pPr marL="582930" indent="-514350">
              <a:buAutoNum type="arabicPeriod"/>
            </a:pPr>
            <a:r>
              <a:rPr lang="en-US" sz="2800" i="0" dirty="0" smtClean="0"/>
              <a:t>processed directly to metal, cast with the framework </a:t>
            </a:r>
          </a:p>
          <a:p>
            <a:pPr marL="582930" indent="-514350">
              <a:buAutoNum type="arabicPeriod"/>
            </a:pPr>
            <a:r>
              <a:rPr lang="en-US" sz="2800" i="0" dirty="0" smtClean="0"/>
              <a:t>chemical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smtClean="0"/>
              <a:t>Porcelain or Acrylic Resin Artificial Teeth Attached with Acrylic Resin</a:t>
            </a:r>
            <a:endParaRPr lang="en-US" sz="2800" dirty="0"/>
          </a:p>
        </p:txBody>
      </p:sp>
      <p:sp>
        <p:nvSpPr>
          <p:cNvPr id="2" name="Content Placeholder 1"/>
          <p:cNvSpPr>
            <a:spLocks noGrp="1"/>
          </p:cNvSpPr>
          <p:nvPr>
            <p:ph sz="half" idx="1"/>
          </p:nvPr>
        </p:nvSpPr>
        <p:spPr>
          <a:xfrm>
            <a:off x="457200" y="2209800"/>
            <a:ext cx="3619500" cy="4343400"/>
          </a:xfrm>
        </p:spPr>
        <p:txBody>
          <a:bodyPr>
            <a:normAutofit fontScale="70000" lnSpcReduction="20000"/>
          </a:bodyPr>
          <a:lstStyle/>
          <a:p>
            <a:pPr>
              <a:buNone/>
            </a:pPr>
            <a:r>
              <a:rPr lang="en-US" sz="3200" i="0" dirty="0" smtClean="0">
                <a:solidFill>
                  <a:srgbClr val="FFFF00"/>
                </a:solidFill>
              </a:rPr>
              <a:t>Porcelain teeth are mechanically retained.</a:t>
            </a:r>
          </a:p>
          <a:p>
            <a:pPr marL="514350" indent="-514350">
              <a:buFont typeface="+mj-lt"/>
              <a:buAutoNum type="arabicPeriod"/>
            </a:pPr>
            <a:r>
              <a:rPr lang="en-US" i="0" dirty="0" smtClean="0"/>
              <a:t>Posteriors retained by acrylic resin in their </a:t>
            </a:r>
            <a:r>
              <a:rPr lang="en-US" i="0" dirty="0" err="1" smtClean="0"/>
              <a:t>diatoric</a:t>
            </a:r>
            <a:r>
              <a:rPr lang="en-US" i="0" dirty="0" smtClean="0"/>
              <a:t> holes</a:t>
            </a:r>
          </a:p>
          <a:p>
            <a:pPr marL="514350" indent="-514350">
              <a:buFont typeface="+mj-lt"/>
              <a:buAutoNum type="arabicPeriod"/>
            </a:pPr>
            <a:r>
              <a:rPr lang="en-US" i="0" dirty="0" err="1" smtClean="0"/>
              <a:t>Anteriors</a:t>
            </a:r>
            <a:r>
              <a:rPr lang="en-US" i="0" dirty="0" smtClean="0"/>
              <a:t> retained by acrylic resin surrounding their   </a:t>
            </a:r>
            <a:r>
              <a:rPr lang="en-US" i="0" dirty="0" err="1" smtClean="0"/>
              <a:t>lingually</a:t>
            </a:r>
            <a:r>
              <a:rPr lang="en-US" i="0" dirty="0" smtClean="0"/>
              <a:t> placed retention pins</a:t>
            </a:r>
          </a:p>
          <a:p>
            <a:pPr marL="514350" indent="-514350">
              <a:buFont typeface="+mj-lt"/>
              <a:buAutoNum type="arabicPeriod"/>
            </a:pPr>
            <a:endParaRPr lang="en-US" i="0" dirty="0" smtClean="0"/>
          </a:p>
          <a:p>
            <a:pPr>
              <a:buNone/>
            </a:pPr>
            <a:r>
              <a:rPr lang="en-US" sz="3200" i="0" dirty="0" smtClean="0">
                <a:solidFill>
                  <a:srgbClr val="FFFF00"/>
                </a:solidFill>
              </a:rPr>
              <a:t>Resin teeth are retained by a chemical union with acrylic denture base *</a:t>
            </a:r>
          </a:p>
        </p:txBody>
      </p:sp>
      <p:pic>
        <p:nvPicPr>
          <p:cNvPr id="4098" name="Picture 2"/>
          <p:cNvPicPr>
            <a:picLocks noGrp="1" noChangeAspect="1" noChangeArrowheads="1"/>
          </p:cNvPicPr>
          <p:nvPr>
            <p:ph sz="half" idx="2"/>
          </p:nvPr>
        </p:nvPicPr>
        <p:blipFill>
          <a:blip r:embed="rId3" cstate="print"/>
          <a:srcRect/>
          <a:stretch>
            <a:fillRect/>
          </a:stretch>
        </p:blipFill>
        <p:spPr bwMode="auto">
          <a:xfrm>
            <a:off x="4572000" y="2057400"/>
            <a:ext cx="4343400" cy="19812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23349"/>
          <a:stretch>
            <a:fillRect/>
          </a:stretch>
        </p:blipFill>
        <p:spPr bwMode="auto">
          <a:xfrm>
            <a:off x="4495800" y="4572000"/>
            <a:ext cx="4419600"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57200"/>
            <a:ext cx="7772400" cy="1143000"/>
          </a:xfrm>
        </p:spPr>
        <p:txBody>
          <a:bodyPr>
            <a:normAutofit/>
          </a:bodyPr>
          <a:lstStyle/>
          <a:p>
            <a:pPr algn="l"/>
            <a:r>
              <a:rPr lang="en-US" sz="3200" b="1" dirty="0" smtClean="0"/>
              <a:t>Porcelain or Resin Tube Teeth </a:t>
            </a:r>
            <a:br>
              <a:rPr lang="en-US" sz="3200" b="1" dirty="0" smtClean="0"/>
            </a:br>
            <a:r>
              <a:rPr lang="en-US" sz="3200" b="1" dirty="0" smtClean="0"/>
              <a:t>Cemented Directly to Metal Bases</a:t>
            </a:r>
            <a:endParaRPr lang="en-US" sz="3200" dirty="0"/>
          </a:p>
        </p:txBody>
      </p:sp>
      <p:sp>
        <p:nvSpPr>
          <p:cNvPr id="2" name="Content Placeholder 1"/>
          <p:cNvSpPr>
            <a:spLocks noGrp="1"/>
          </p:cNvSpPr>
          <p:nvPr>
            <p:ph sz="half" idx="1"/>
          </p:nvPr>
        </p:nvSpPr>
        <p:spPr>
          <a:xfrm>
            <a:off x="457200" y="2362200"/>
            <a:ext cx="4267200" cy="4495800"/>
          </a:xfrm>
        </p:spPr>
        <p:txBody>
          <a:bodyPr/>
          <a:lstStyle/>
          <a:p>
            <a:r>
              <a:rPr lang="en-US" sz="2400" i="0" dirty="0" smtClean="0"/>
              <a:t>Some disadvantages of this type are difficulties in obtaining satisfactory occlusion, the lack of adequate contours for functional tongue &amp; cheek contact, &amp; the </a:t>
            </a:r>
            <a:r>
              <a:rPr lang="en-US" sz="2400" i="0" dirty="0" err="1" smtClean="0"/>
              <a:t>unesthetic</a:t>
            </a:r>
            <a:r>
              <a:rPr lang="en-US" sz="2400" i="0" dirty="0" smtClean="0"/>
              <a:t> display of metal at gingival margins</a:t>
            </a:r>
            <a:endParaRPr lang="en-US" sz="2400" i="0" dirty="0"/>
          </a:p>
        </p:txBody>
      </p:sp>
      <p:pic>
        <p:nvPicPr>
          <p:cNvPr id="6" name="Picture 3"/>
          <p:cNvPicPr>
            <a:picLocks noChangeAspect="1" noChangeArrowheads="1"/>
          </p:cNvPicPr>
          <p:nvPr/>
        </p:nvPicPr>
        <p:blipFill>
          <a:blip r:embed="rId2" cstate="print"/>
          <a:srcRect l="4656" t="6250" r="54995" b="20833"/>
          <a:stretch>
            <a:fillRect/>
          </a:stretch>
        </p:blipFill>
        <p:spPr bwMode="auto">
          <a:xfrm>
            <a:off x="4648200" y="2667000"/>
            <a:ext cx="39624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04800"/>
            <a:ext cx="7772400" cy="1143000"/>
          </a:xfrm>
        </p:spPr>
        <p:txBody>
          <a:bodyPr>
            <a:normAutofit fontScale="90000"/>
          </a:bodyPr>
          <a:lstStyle/>
          <a:p>
            <a:r>
              <a:rPr lang="en-US" b="1" dirty="0" smtClean="0"/>
              <a:t/>
            </a:r>
            <a:br>
              <a:rPr lang="en-US" b="1" dirty="0" smtClean="0"/>
            </a:br>
            <a:r>
              <a:rPr lang="en-US" b="1" dirty="0" smtClean="0"/>
              <a:t/>
            </a:r>
            <a:br>
              <a:rPr lang="en-US" b="1" dirty="0" smtClean="0"/>
            </a:br>
            <a:r>
              <a:rPr lang="en-US" dirty="0" smtClean="0"/>
              <a:t>Functions of Denture Bases</a:t>
            </a:r>
            <a:r>
              <a:rPr lang="en-US" b="1" dirty="0" smtClean="0"/>
              <a:t/>
            </a:r>
            <a:br>
              <a:rPr lang="en-US" b="1" dirty="0" smtClean="0"/>
            </a:br>
            <a:endParaRPr lang="en-US" dirty="0"/>
          </a:p>
        </p:txBody>
      </p:sp>
      <p:sp>
        <p:nvSpPr>
          <p:cNvPr id="6" name="Content Placeholder 5"/>
          <p:cNvSpPr>
            <a:spLocks noGrp="1"/>
          </p:cNvSpPr>
          <p:nvPr>
            <p:ph idx="1"/>
          </p:nvPr>
        </p:nvSpPr>
        <p:spPr>
          <a:xfrm>
            <a:off x="381000" y="1905000"/>
            <a:ext cx="8001000" cy="4572000"/>
          </a:xfrm>
        </p:spPr>
        <p:txBody>
          <a:bodyPr>
            <a:normAutofit/>
          </a:bodyPr>
          <a:lstStyle/>
          <a:p>
            <a:pPr marL="514350" indent="-514350">
              <a:buNone/>
            </a:pPr>
            <a:r>
              <a:rPr lang="en-US" i="0" dirty="0" smtClean="0">
                <a:solidFill>
                  <a:srgbClr val="FFFF00"/>
                </a:solidFill>
              </a:rPr>
              <a:t>1. </a:t>
            </a:r>
            <a:r>
              <a:rPr lang="en-US" i="0" dirty="0" smtClean="0"/>
              <a:t>Contribute to support of distal extension partial </a:t>
            </a:r>
            <a:r>
              <a:rPr lang="en-US" i="0" dirty="0" err="1" smtClean="0"/>
              <a:t>denture,i.e</a:t>
            </a:r>
            <a:r>
              <a:rPr lang="en-US" i="0" dirty="0" smtClean="0"/>
              <a:t>, transmission of stresses to oral tissues </a:t>
            </a:r>
            <a:r>
              <a:rPr lang="en-US" i="0" dirty="0" smtClean="0">
                <a:solidFill>
                  <a:srgbClr val="FFFF00"/>
                </a:solidFill>
              </a:rPr>
              <a:t>(primary purpose)</a:t>
            </a:r>
            <a:endParaRPr lang="en-US" i="0" dirty="0" smtClean="0"/>
          </a:p>
          <a:p>
            <a:pPr marL="514350" indent="-514350">
              <a:buNone/>
            </a:pPr>
            <a:r>
              <a:rPr lang="en-US" i="0" dirty="0" smtClean="0">
                <a:solidFill>
                  <a:srgbClr val="FFFF00"/>
                </a:solidFill>
              </a:rPr>
              <a:t>     </a:t>
            </a:r>
            <a:r>
              <a:rPr lang="en-US" i="0" dirty="0" smtClean="0">
                <a:solidFill>
                  <a:srgbClr val="C00000"/>
                </a:solidFill>
              </a:rPr>
              <a:t>The snowshoe principle *</a:t>
            </a:r>
          </a:p>
          <a:p>
            <a:pPr marL="514350" indent="-514350">
              <a:buNone/>
            </a:pPr>
            <a:endParaRPr lang="en-US" i="0" dirty="0" smtClean="0"/>
          </a:p>
          <a:p>
            <a:pPr marL="514350" indent="-514350">
              <a:buNone/>
            </a:pPr>
            <a:r>
              <a:rPr lang="en-US" i="0" dirty="0" smtClean="0">
                <a:solidFill>
                  <a:srgbClr val="FFFF00"/>
                </a:solidFill>
              </a:rPr>
              <a:t>2. </a:t>
            </a:r>
            <a:r>
              <a:rPr lang="en-US" i="0" dirty="0" smtClean="0"/>
              <a:t>Support and retention of denture teeth</a:t>
            </a:r>
          </a:p>
          <a:p>
            <a:pPr marL="514350" indent="-514350">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b="1" dirty="0" smtClean="0"/>
              <a:t>Resin Teeth Processed Directly to Metal Bases</a:t>
            </a:r>
            <a:endParaRPr lang="en-US" dirty="0"/>
          </a:p>
        </p:txBody>
      </p:sp>
      <p:sp>
        <p:nvSpPr>
          <p:cNvPr id="3" name="Content Placeholder 2"/>
          <p:cNvSpPr>
            <a:spLocks noGrp="1"/>
          </p:cNvSpPr>
          <p:nvPr>
            <p:ph sz="half" idx="1"/>
          </p:nvPr>
        </p:nvSpPr>
        <p:spPr>
          <a:xfrm>
            <a:off x="609600" y="1828800"/>
            <a:ext cx="3810000" cy="4343400"/>
          </a:xfrm>
        </p:spPr>
        <p:txBody>
          <a:bodyPr>
            <a:noAutofit/>
          </a:bodyPr>
          <a:lstStyle/>
          <a:p>
            <a:r>
              <a:rPr lang="en-US" i="0" dirty="0" smtClean="0"/>
              <a:t>Resin teeth are waxed to fit space and opposing occlusion, then processed or light cured to retention previously provided on metal framework</a:t>
            </a:r>
            <a:r>
              <a:rPr lang="en-US" sz="2000" i="0" dirty="0" smtClean="0"/>
              <a:t> * </a:t>
            </a:r>
          </a:p>
        </p:txBody>
      </p:sp>
      <p:pic>
        <p:nvPicPr>
          <p:cNvPr id="2050" name="Picture 2"/>
          <p:cNvPicPr>
            <a:picLocks noGrp="1" noChangeAspect="1" noChangeArrowheads="1"/>
          </p:cNvPicPr>
          <p:nvPr>
            <p:ph sz="half" idx="2"/>
          </p:nvPr>
        </p:nvPicPr>
        <p:blipFill>
          <a:blip r:embed="rId3" cstate="print"/>
          <a:stretch>
            <a:fillRect/>
          </a:stretch>
        </p:blipFill>
        <p:spPr bwMode="auto">
          <a:xfrm>
            <a:off x="4953000" y="2362200"/>
            <a:ext cx="3505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772400" cy="1143000"/>
          </a:xfrm>
        </p:spPr>
        <p:txBody>
          <a:bodyPr/>
          <a:lstStyle/>
          <a:p>
            <a:r>
              <a:rPr lang="en-US" dirty="0" smtClean="0"/>
              <a:t>    Metal Teeth</a:t>
            </a:r>
            <a:endParaRPr lang="en-US" dirty="0"/>
          </a:p>
        </p:txBody>
      </p:sp>
      <p:sp>
        <p:nvSpPr>
          <p:cNvPr id="3" name="Content Placeholder 2"/>
          <p:cNvSpPr>
            <a:spLocks noGrp="1"/>
          </p:cNvSpPr>
          <p:nvPr>
            <p:ph sz="half" idx="1"/>
          </p:nvPr>
        </p:nvSpPr>
        <p:spPr>
          <a:xfrm>
            <a:off x="533400" y="1524000"/>
            <a:ext cx="4038600" cy="4114800"/>
          </a:xfrm>
        </p:spPr>
        <p:txBody>
          <a:bodyPr>
            <a:noAutofit/>
          </a:bodyPr>
          <a:lstStyle/>
          <a:p>
            <a:r>
              <a:rPr lang="en-US" sz="2400" i="0" dirty="0" smtClean="0"/>
              <a:t>Occasionally a second molar tooth may be replaced as part of the partial denture casting</a:t>
            </a:r>
          </a:p>
          <a:p>
            <a:r>
              <a:rPr lang="en-US" sz="2400" i="0" dirty="0" smtClean="0"/>
              <a:t>This is usually done when space is too limited for the attachment of an artificial tooth and yet the addition of a second molar is desirable to prevent extrusion of an opposing second molar</a:t>
            </a:r>
          </a:p>
        </p:txBody>
      </p:sp>
      <p:pic>
        <p:nvPicPr>
          <p:cNvPr id="3074" name="Picture 2"/>
          <p:cNvPicPr>
            <a:picLocks noGrp="1" noChangeAspect="1" noChangeArrowheads="1"/>
          </p:cNvPicPr>
          <p:nvPr>
            <p:ph sz="half" idx="2"/>
          </p:nvPr>
        </p:nvPicPr>
        <p:blipFill>
          <a:blip r:embed="rId2" cstate="print"/>
          <a:stretch>
            <a:fillRect/>
          </a:stretch>
        </p:blipFill>
        <p:spPr bwMode="auto">
          <a:xfrm>
            <a:off x="4800600" y="2133600"/>
            <a:ext cx="3848100" cy="342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Need for Relining</a:t>
            </a:r>
            <a:endParaRPr lang="en-US" dirty="0"/>
          </a:p>
        </p:txBody>
      </p:sp>
      <p:sp>
        <p:nvSpPr>
          <p:cNvPr id="2" name="Content Placeholder 1"/>
          <p:cNvSpPr>
            <a:spLocks noGrp="1"/>
          </p:cNvSpPr>
          <p:nvPr>
            <p:ph idx="1"/>
          </p:nvPr>
        </p:nvSpPr>
        <p:spPr>
          <a:xfrm>
            <a:off x="1371600" y="2209800"/>
            <a:ext cx="6629400" cy="4114800"/>
          </a:xfrm>
        </p:spPr>
        <p:txBody>
          <a:bodyPr>
            <a:normAutofit fontScale="92500" lnSpcReduction="20000"/>
          </a:bodyPr>
          <a:lstStyle/>
          <a:p>
            <a:pPr>
              <a:buNone/>
            </a:pPr>
            <a:r>
              <a:rPr lang="en-US" dirty="0" smtClean="0"/>
              <a:t> </a:t>
            </a:r>
            <a:r>
              <a:rPr lang="en-US" i="0" dirty="0" smtClean="0"/>
              <a:t>First manifestation of change in the supporting ridge and the need for relining is a loss of occlusion between the distal extension denture base and the opposing dentition, and a return to </a:t>
            </a:r>
            <a:r>
              <a:rPr lang="en-US" i="0" dirty="0" smtClean="0">
                <a:solidFill>
                  <a:srgbClr val="FF0000"/>
                </a:solidFill>
              </a:rPr>
              <a:t>heavy </a:t>
            </a:r>
            <a:r>
              <a:rPr lang="en-US" i="0" dirty="0" err="1" smtClean="0">
                <a:solidFill>
                  <a:srgbClr val="FF0000"/>
                </a:solidFill>
              </a:rPr>
              <a:t>occlusal</a:t>
            </a:r>
            <a:r>
              <a:rPr lang="en-US" i="0" dirty="0" smtClean="0">
                <a:solidFill>
                  <a:srgbClr val="FF0000"/>
                </a:solidFill>
              </a:rPr>
              <a:t> contact </a:t>
            </a:r>
            <a:r>
              <a:rPr lang="en-US" i="0" dirty="0" smtClean="0"/>
              <a:t>between remaining natural teeth. </a:t>
            </a:r>
            <a:r>
              <a:rPr lang="en-US" i="0" u="sng" dirty="0" smtClean="0">
                <a:solidFill>
                  <a:srgbClr val="FF0000"/>
                </a:solidFill>
              </a:rPr>
              <a:t>Usually</a:t>
            </a:r>
            <a:r>
              <a:rPr lang="en-US" i="0" dirty="0" smtClean="0"/>
              <a:t> this is an indication that relining is needed *</a:t>
            </a:r>
            <a:endParaRPr lang="en-US" i="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Need for Relining</a:t>
            </a:r>
            <a:endParaRPr lang="en-US" dirty="0"/>
          </a:p>
        </p:txBody>
      </p:sp>
      <p:sp>
        <p:nvSpPr>
          <p:cNvPr id="2" name="Content Placeholder 1"/>
          <p:cNvSpPr>
            <a:spLocks noGrp="1"/>
          </p:cNvSpPr>
          <p:nvPr>
            <p:ph idx="1"/>
          </p:nvPr>
        </p:nvSpPr>
        <p:spPr/>
        <p:txBody>
          <a:bodyPr>
            <a:normAutofit/>
          </a:bodyPr>
          <a:lstStyle/>
          <a:p>
            <a:pPr>
              <a:buNone/>
            </a:pPr>
            <a:r>
              <a:rPr lang="en-US" i="0" dirty="0" smtClean="0"/>
              <a:t>This change is proved by having the patient close on strips of 28-gauge green casting wax, or any similar wax, and tapping in centric relation only * </a:t>
            </a:r>
            <a:endParaRPr lang="en-US" i="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304800" y="457200"/>
            <a:ext cx="8504238" cy="280704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514600" y="3505200"/>
            <a:ext cx="4695825" cy="28479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Need for Relining</a:t>
            </a:r>
            <a:endParaRPr lang="en-US" dirty="0"/>
          </a:p>
        </p:txBody>
      </p:sp>
      <p:sp>
        <p:nvSpPr>
          <p:cNvPr id="2" name="Content Placeholder 1"/>
          <p:cNvSpPr>
            <a:spLocks noGrp="1"/>
          </p:cNvSpPr>
          <p:nvPr>
            <p:ph idx="1"/>
          </p:nvPr>
        </p:nvSpPr>
        <p:spPr/>
        <p:txBody>
          <a:bodyPr>
            <a:normAutofit fontScale="92500"/>
          </a:bodyPr>
          <a:lstStyle/>
          <a:p>
            <a:pPr>
              <a:buNone/>
            </a:pPr>
            <a:r>
              <a:rPr lang="en-US" dirty="0" smtClean="0"/>
              <a:t> S</a:t>
            </a:r>
            <a:r>
              <a:rPr lang="en-US" i="0" dirty="0" smtClean="0"/>
              <a:t>econd manifestation of change in the supporting ridge and the need for relining is evidence of rotation about the fulcrum line with the indirect retainers lifting from their seats as the distal extension base is pressed against the ridge tissue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04800"/>
            <a:ext cx="7772400" cy="1143000"/>
          </a:xfrm>
        </p:spPr>
        <p:txBody>
          <a:bodyPr/>
          <a:lstStyle/>
          <a:p>
            <a:r>
              <a:rPr lang="en-US" dirty="0" smtClean="0"/>
              <a:t>Need for Relining</a:t>
            </a:r>
            <a:endParaRPr lang="en-US" dirty="0"/>
          </a:p>
        </p:txBody>
      </p:sp>
      <p:sp>
        <p:nvSpPr>
          <p:cNvPr id="3" name="عنصر نائب للمحتوى 2"/>
          <p:cNvSpPr>
            <a:spLocks noGrp="1"/>
          </p:cNvSpPr>
          <p:nvPr>
            <p:ph idx="1"/>
          </p:nvPr>
        </p:nvSpPr>
        <p:spPr>
          <a:xfrm>
            <a:off x="1676400" y="1676400"/>
            <a:ext cx="6324600" cy="4114800"/>
          </a:xfrm>
        </p:spPr>
        <p:txBody>
          <a:bodyPr/>
          <a:lstStyle/>
          <a:p>
            <a:pPr>
              <a:buNone/>
            </a:pPr>
            <a:r>
              <a:rPr lang="en-US" sz="2800" i="0" dirty="0" smtClean="0"/>
              <a:t>If </a:t>
            </a:r>
            <a:r>
              <a:rPr lang="en-US" sz="2800" i="0" dirty="0" err="1" smtClean="0"/>
              <a:t>occlusal</a:t>
            </a:r>
            <a:r>
              <a:rPr lang="en-US" sz="2800" i="0" dirty="0" smtClean="0"/>
              <a:t> contact has been lost </a:t>
            </a:r>
            <a:r>
              <a:rPr lang="en-US" sz="2800" i="0" u="sng" dirty="0" smtClean="0">
                <a:solidFill>
                  <a:srgbClr val="FF0000"/>
                </a:solidFill>
              </a:rPr>
              <a:t>and</a:t>
            </a:r>
            <a:r>
              <a:rPr lang="en-US" sz="2800" i="0" dirty="0" smtClean="0"/>
              <a:t> rotation about the fulcrum line is evident, </a:t>
            </a:r>
            <a:r>
              <a:rPr lang="en-US" sz="2800" i="0" dirty="0" smtClean="0">
                <a:solidFill>
                  <a:srgbClr val="FFFF00"/>
                </a:solidFill>
              </a:rPr>
              <a:t>relining is indicated. </a:t>
            </a:r>
          </a:p>
          <a:p>
            <a:pPr>
              <a:buNone/>
            </a:pPr>
            <a:r>
              <a:rPr lang="en-US" sz="2800" i="0" dirty="0" smtClean="0"/>
              <a:t>If </a:t>
            </a:r>
            <a:r>
              <a:rPr lang="en-US" sz="2800" i="0" dirty="0" err="1" smtClean="0"/>
              <a:t>occlusal</a:t>
            </a:r>
            <a:r>
              <a:rPr lang="en-US" sz="2800" i="0" dirty="0" smtClean="0"/>
              <a:t> contact has been lost </a:t>
            </a:r>
            <a:r>
              <a:rPr lang="en-US" sz="2800" i="0" u="sng" dirty="0" smtClean="0">
                <a:solidFill>
                  <a:srgbClr val="FF0000"/>
                </a:solidFill>
              </a:rPr>
              <a:t>without</a:t>
            </a:r>
            <a:r>
              <a:rPr lang="en-US" sz="2800" i="0" dirty="0" smtClean="0"/>
              <a:t> any evidence of denture rotation and if stability of the denture base is otherwise satisfactory, </a:t>
            </a:r>
            <a:r>
              <a:rPr lang="en-US" sz="2800" i="0" dirty="0" smtClean="0">
                <a:solidFill>
                  <a:srgbClr val="FFFF00"/>
                </a:solidFill>
              </a:rPr>
              <a:t>reestablishing the occlusion is the remedy rather than relining.</a:t>
            </a:r>
          </a:p>
          <a:p>
            <a:endParaRPr 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2667000" y="228600"/>
            <a:ext cx="4114800" cy="6019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1524000" y="1752600"/>
            <a:ext cx="6477000" cy="4572000"/>
          </a:xfrm>
        </p:spPr>
        <p:txBody>
          <a:bodyPr>
            <a:normAutofit fontScale="92500" lnSpcReduction="20000"/>
          </a:bodyPr>
          <a:lstStyle/>
          <a:p>
            <a:r>
              <a:rPr lang="en-US" i="0" dirty="0" smtClean="0"/>
              <a:t>Acrylic resin teeth may be reestablished to compensate for wear or settling by reprocessing </a:t>
            </a:r>
            <a:r>
              <a:rPr lang="en-US" i="0" dirty="0" smtClean="0">
                <a:solidFill>
                  <a:srgbClr val="FF0000"/>
                </a:solidFill>
              </a:rPr>
              <a:t>new acrylic resin or using light-activated acrylic resin </a:t>
            </a:r>
            <a:r>
              <a:rPr lang="en-US" i="0" dirty="0" smtClean="0"/>
              <a:t>when this becomes necessary. *</a:t>
            </a:r>
          </a:p>
          <a:p>
            <a:r>
              <a:rPr lang="en-US" i="0" dirty="0" smtClean="0"/>
              <a:t>Reestablishment of occlusion may also be accomplished by placing </a:t>
            </a:r>
            <a:r>
              <a:rPr lang="en-US" i="0" dirty="0" smtClean="0">
                <a:solidFill>
                  <a:srgbClr val="FF0000"/>
                </a:solidFill>
              </a:rPr>
              <a:t>cast gold or other suitable cast alloy restorations </a:t>
            </a:r>
            <a:r>
              <a:rPr lang="en-US" i="0" dirty="0" smtClean="0"/>
              <a:t>on existing resin teeth.</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09600"/>
            <a:ext cx="8534400" cy="758952"/>
          </a:xfrm>
        </p:spPr>
        <p:txBody>
          <a:bodyPr>
            <a:normAutofit fontScale="90000"/>
          </a:bodyPr>
          <a:lstStyle/>
          <a:p>
            <a:r>
              <a:rPr lang="en-US" b="1" dirty="0" smtClean="0"/>
              <a:t>Acrylic Resin Finish Lines</a:t>
            </a:r>
            <a:br>
              <a:rPr lang="en-US" b="1" dirty="0" smtClean="0"/>
            </a:br>
            <a:endParaRPr lang="en-US" dirty="0"/>
          </a:p>
        </p:txBody>
      </p:sp>
      <p:sp>
        <p:nvSpPr>
          <p:cNvPr id="2" name="Content Placeholder 1"/>
          <p:cNvSpPr>
            <a:spLocks noGrp="1"/>
          </p:cNvSpPr>
          <p:nvPr>
            <p:ph sz="half" idx="1"/>
          </p:nvPr>
        </p:nvSpPr>
        <p:spPr>
          <a:xfrm>
            <a:off x="228600" y="1524000"/>
            <a:ext cx="4000500" cy="5029200"/>
          </a:xfrm>
        </p:spPr>
        <p:txBody>
          <a:bodyPr>
            <a:noAutofit/>
          </a:bodyPr>
          <a:lstStyle/>
          <a:p>
            <a:pPr marL="514350" indent="-514350">
              <a:buFont typeface="Wingdings" pitchFamily="2" charset="2"/>
              <a:buChar char="§"/>
            </a:pPr>
            <a:r>
              <a:rPr lang="en-US" i="0" dirty="0" smtClean="0"/>
              <a:t>Denture bases should have </a:t>
            </a:r>
            <a:r>
              <a:rPr lang="en-US" i="0" dirty="0" smtClean="0">
                <a:solidFill>
                  <a:srgbClr val="FFFF00"/>
                </a:solidFill>
              </a:rPr>
              <a:t>internal and external </a:t>
            </a:r>
            <a:r>
              <a:rPr lang="en-US" i="0" dirty="0" smtClean="0"/>
              <a:t>finish lines which do not coincide (offsetting improves the strength at metal/denture base junction) *</a:t>
            </a:r>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4267200" y="1981200"/>
            <a:ext cx="4724400"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smtClean="0"/>
              <a:t>Functions of Denture </a:t>
            </a:r>
            <a:r>
              <a:rPr lang="en-US" sz="4000" dirty="0" smtClean="0"/>
              <a:t>B</a:t>
            </a:r>
            <a:r>
              <a:rPr lang="en-US" sz="4000" b="1" dirty="0" smtClean="0"/>
              <a:t>ases</a:t>
            </a:r>
            <a:endParaRPr lang="en-US" sz="4000" dirty="0"/>
          </a:p>
        </p:txBody>
      </p:sp>
      <p:sp>
        <p:nvSpPr>
          <p:cNvPr id="2" name="Content Placeholder 1"/>
          <p:cNvSpPr>
            <a:spLocks noGrp="1"/>
          </p:cNvSpPr>
          <p:nvPr>
            <p:ph idx="1"/>
          </p:nvPr>
        </p:nvSpPr>
        <p:spPr>
          <a:xfrm>
            <a:off x="838200" y="2209800"/>
            <a:ext cx="7467600" cy="4114800"/>
          </a:xfrm>
        </p:spPr>
        <p:txBody>
          <a:bodyPr>
            <a:normAutofit fontScale="85000" lnSpcReduction="20000"/>
          </a:bodyPr>
          <a:lstStyle/>
          <a:p>
            <a:pPr marL="514350" indent="-514350">
              <a:buClr>
                <a:srgbClr val="FFFF00"/>
              </a:buClr>
              <a:buFont typeface="+mj-lt"/>
              <a:buAutoNum type="arabicPeriod" startAt="3"/>
            </a:pPr>
            <a:r>
              <a:rPr lang="en-US" i="0" dirty="0" smtClean="0"/>
              <a:t>Improve esthetics</a:t>
            </a:r>
          </a:p>
          <a:p>
            <a:pPr marL="514350" indent="-514350">
              <a:buClr>
                <a:srgbClr val="FFFF00"/>
              </a:buClr>
              <a:buFont typeface="+mj-lt"/>
              <a:buAutoNum type="arabicPeriod" startAt="3"/>
            </a:pPr>
            <a:r>
              <a:rPr lang="en-US" i="0" dirty="0" smtClean="0"/>
              <a:t>Stimulation of underlying tissue of the residual ridge</a:t>
            </a:r>
          </a:p>
          <a:p>
            <a:pPr marL="514350" indent="-514350">
              <a:buClr>
                <a:srgbClr val="FFFF00"/>
              </a:buClr>
              <a:buFont typeface="+mj-lt"/>
              <a:buAutoNum type="arabicPeriod" startAt="3"/>
            </a:pPr>
            <a:r>
              <a:rPr lang="en-US" i="0" dirty="0" smtClean="0"/>
              <a:t>Prevent vertical and horizontal migration of remaining natural teeth</a:t>
            </a:r>
          </a:p>
          <a:p>
            <a:pPr marL="514350" indent="-514350">
              <a:buClr>
                <a:srgbClr val="FFFF00"/>
              </a:buClr>
              <a:buFont typeface="+mj-lt"/>
              <a:buAutoNum type="arabicPeriod" startAt="3"/>
            </a:pPr>
            <a:r>
              <a:rPr lang="en-US" i="0" dirty="0" smtClean="0"/>
              <a:t>Eliminate undesirable food traps (oral cleanliness)</a:t>
            </a:r>
          </a:p>
          <a:p>
            <a:pPr marL="514350" indent="-514350">
              <a:buClr>
                <a:srgbClr val="FFFF00"/>
              </a:buClr>
              <a:buFont typeface="+mj-lt"/>
              <a:buAutoNum type="arabicPeriod" startAt="3"/>
            </a:pPr>
            <a:r>
              <a:rPr lang="en-US" i="0" dirty="0" smtClean="0"/>
              <a:t>Retention from the denture bases may contribute significantly to the overall retention of the partial denture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533400"/>
            <a:ext cx="8534400" cy="758952"/>
          </a:xfrm>
        </p:spPr>
        <p:txBody>
          <a:bodyPr>
            <a:normAutofit fontScale="90000"/>
          </a:bodyPr>
          <a:lstStyle/>
          <a:p>
            <a:r>
              <a:rPr lang="en-US" b="1" dirty="0" smtClean="0"/>
              <a:t>Acrylic Resin Finish Lines</a:t>
            </a:r>
            <a:br>
              <a:rPr lang="en-US" b="1" dirty="0" smtClean="0"/>
            </a:br>
            <a:endParaRPr lang="en-US" dirty="0"/>
          </a:p>
        </p:txBody>
      </p:sp>
      <p:sp>
        <p:nvSpPr>
          <p:cNvPr id="6" name="Content Placeholder 5"/>
          <p:cNvSpPr>
            <a:spLocks noGrp="1"/>
          </p:cNvSpPr>
          <p:nvPr>
            <p:ph idx="1"/>
          </p:nvPr>
        </p:nvSpPr>
        <p:spPr>
          <a:xfrm>
            <a:off x="1447800" y="1905000"/>
            <a:ext cx="6477000" cy="4114800"/>
          </a:xfrm>
        </p:spPr>
        <p:txBody>
          <a:bodyPr>
            <a:normAutofit fontScale="92500" lnSpcReduction="10000"/>
          </a:bodyPr>
          <a:lstStyle/>
          <a:p>
            <a:pPr marL="514350" indent="-514350">
              <a:buFont typeface="Wingdings" pitchFamily="2" charset="2"/>
              <a:buChar char="§"/>
            </a:pPr>
            <a:r>
              <a:rPr lang="en-US" i="0" dirty="0" smtClean="0"/>
              <a:t> Internal finish lines should</a:t>
            </a:r>
          </a:p>
          <a:p>
            <a:pPr>
              <a:buNone/>
            </a:pPr>
            <a:r>
              <a:rPr lang="en-US" i="0" dirty="0" smtClean="0"/>
              <a:t>    be placed furthest from       abutment teeth.</a:t>
            </a:r>
          </a:p>
          <a:p>
            <a:pPr>
              <a:buNone/>
            </a:pPr>
            <a:endParaRPr lang="en-US" i="0" dirty="0" smtClean="0"/>
          </a:p>
          <a:p>
            <a:pPr>
              <a:buFont typeface="Wingdings" pitchFamily="2" charset="2"/>
              <a:buChar char="§"/>
            </a:pPr>
            <a:r>
              <a:rPr lang="en-US" i="0" dirty="0" smtClean="0"/>
              <a:t> The external metal finish line should be located approximately 2 mm lingual to the lingual surface of the replacement denture teeth.</a:t>
            </a:r>
            <a:endParaRPr lang="en-US" i="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t>References</a:t>
            </a:r>
            <a:endParaRPr lang="en-US" dirty="0"/>
          </a:p>
        </p:txBody>
      </p:sp>
      <p:sp>
        <p:nvSpPr>
          <p:cNvPr id="3" name="عنصر نائب للمحتوى 2"/>
          <p:cNvSpPr>
            <a:spLocks noGrp="1"/>
          </p:cNvSpPr>
          <p:nvPr>
            <p:ph idx="1"/>
          </p:nvPr>
        </p:nvSpPr>
        <p:spPr>
          <a:xfrm>
            <a:off x="1143000" y="2057400"/>
            <a:ext cx="6477000" cy="4114800"/>
          </a:xfrm>
        </p:spPr>
        <p:txBody>
          <a:bodyPr/>
          <a:lstStyle/>
          <a:p>
            <a:r>
              <a:rPr lang="en-US" dirty="0" smtClean="0"/>
              <a:t>McCracken’s Removable </a:t>
            </a:r>
            <a:r>
              <a:rPr lang="en-US" dirty="0" err="1" smtClean="0"/>
              <a:t>Prosthodontics</a:t>
            </a:r>
            <a:r>
              <a:rPr lang="en-US" dirty="0" smtClean="0"/>
              <a:t>, 11</a:t>
            </a:r>
            <a:r>
              <a:rPr lang="en-US" baseline="30000" dirty="0" smtClean="0"/>
              <a:t>th</a:t>
            </a:r>
            <a:r>
              <a:rPr lang="en-US" dirty="0" smtClean="0"/>
              <a:t> Edition 2005 by McGivney GP, Carr AB. Chapter 9</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Retention of Denture Bases</a:t>
            </a:r>
            <a:endParaRPr lang="en-US" dirty="0"/>
          </a:p>
        </p:txBody>
      </p:sp>
      <p:sp>
        <p:nvSpPr>
          <p:cNvPr id="2" name="Content Placeholder 1"/>
          <p:cNvSpPr>
            <a:spLocks noGrp="1"/>
          </p:cNvSpPr>
          <p:nvPr>
            <p:ph idx="1"/>
          </p:nvPr>
        </p:nvSpPr>
        <p:spPr>
          <a:xfrm>
            <a:off x="1219200" y="2209800"/>
            <a:ext cx="6781800" cy="4114800"/>
          </a:xfrm>
        </p:spPr>
        <p:txBody>
          <a:bodyPr>
            <a:normAutofit/>
          </a:bodyPr>
          <a:lstStyle/>
          <a:p>
            <a:pPr>
              <a:buNone/>
            </a:pPr>
            <a:r>
              <a:rPr lang="en-US" i="0" dirty="0" smtClean="0">
                <a:solidFill>
                  <a:srgbClr val="FF0000"/>
                </a:solidFill>
              </a:rPr>
              <a:t> Retention of denture bases is result of following forces: </a:t>
            </a:r>
          </a:p>
          <a:p>
            <a:pPr>
              <a:buNone/>
            </a:pPr>
            <a:r>
              <a:rPr lang="en-US" i="0" dirty="0" smtClean="0"/>
              <a:t>  </a:t>
            </a:r>
            <a:r>
              <a:rPr lang="en-US" sz="2800" i="0" dirty="0" smtClean="0"/>
              <a:t>1) adhesion 2) cohesion 3) atmospheric pressure* 4) physiological molding of tissue around polished surfaces of denture 5) effect of gravity on </a:t>
            </a:r>
            <a:r>
              <a:rPr lang="en-US" sz="2800" i="0" dirty="0" err="1" smtClean="0"/>
              <a:t>mandibular</a:t>
            </a:r>
            <a:r>
              <a:rPr lang="en-US" sz="2800" i="0" dirty="0" smtClean="0"/>
              <a:t> denture</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7772400" cy="914400"/>
          </a:xfrm>
        </p:spPr>
        <p:txBody>
          <a:bodyPr>
            <a:normAutofit fontScale="90000"/>
          </a:bodyPr>
          <a:lstStyle/>
          <a:p>
            <a:pPr algn="l"/>
            <a:r>
              <a:rPr lang="en-US" dirty="0" smtClean="0"/>
              <a:t/>
            </a:r>
            <a:br>
              <a:rPr lang="en-US" dirty="0" smtClean="0"/>
            </a:br>
            <a:r>
              <a:rPr lang="en-US" dirty="0" smtClean="0"/>
              <a:t>Methods of Attaching Denture Bases</a:t>
            </a:r>
            <a:endParaRPr lang="en-US" dirty="0"/>
          </a:p>
        </p:txBody>
      </p:sp>
      <p:sp>
        <p:nvSpPr>
          <p:cNvPr id="2" name="Content Placeholder 1"/>
          <p:cNvSpPr>
            <a:spLocks noGrp="1"/>
          </p:cNvSpPr>
          <p:nvPr>
            <p:ph idx="1"/>
          </p:nvPr>
        </p:nvSpPr>
        <p:spPr>
          <a:xfrm>
            <a:off x="609600" y="2209800"/>
            <a:ext cx="6477000" cy="4114800"/>
          </a:xfrm>
        </p:spPr>
        <p:txBody>
          <a:bodyPr>
            <a:normAutofit fontScale="70000" lnSpcReduction="20000"/>
          </a:bodyPr>
          <a:lstStyle/>
          <a:p>
            <a:pPr>
              <a:buNone/>
            </a:pPr>
            <a:r>
              <a:rPr lang="en-US" i="0" dirty="0" smtClean="0"/>
              <a:t>Acrylic resin bases are attached to the partial denture framework by means of a minor connector (</a:t>
            </a:r>
            <a:r>
              <a:rPr lang="en-US" i="0" dirty="0" err="1" smtClean="0"/>
              <a:t>gridwork</a:t>
            </a:r>
            <a:r>
              <a:rPr lang="en-US" i="0" dirty="0" smtClean="0"/>
              <a:t>) designed</a:t>
            </a:r>
          </a:p>
          <a:p>
            <a:pPr>
              <a:buNone/>
            </a:pPr>
            <a:r>
              <a:rPr lang="en-US" i="0" dirty="0" smtClean="0"/>
              <a:t>   so that a space exists between the framework and the underlying tissue of the residual ridge.</a:t>
            </a:r>
          </a:p>
          <a:p>
            <a:pPr>
              <a:buNone/>
            </a:pPr>
            <a:endParaRPr lang="en-US" i="0" dirty="0" smtClean="0"/>
          </a:p>
          <a:p>
            <a:pPr>
              <a:buNone/>
            </a:pPr>
            <a:r>
              <a:rPr lang="en-US" i="0" dirty="0" smtClean="0"/>
              <a:t> Relief of at least a 20-gauge thickness over the basal seat areas of the master cast is used to create a raised platform on the investment cast on which the pattern for the retentive frame is formed .</a:t>
            </a:r>
          </a:p>
          <a:p>
            <a:pPr>
              <a:buNone/>
            </a:pPr>
            <a:endParaRPr lang="en-US" i="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62000"/>
            <a:ext cx="7772400" cy="914400"/>
          </a:xfrm>
        </p:spPr>
        <p:txBody>
          <a:bodyPr>
            <a:normAutofit fontScale="90000"/>
          </a:bodyPr>
          <a:lstStyle/>
          <a:p>
            <a:r>
              <a:rPr lang="en-US" dirty="0" smtClean="0"/>
              <a:t>Methods of Attaching Denture Bases</a:t>
            </a:r>
            <a:endParaRPr lang="en-US" dirty="0"/>
          </a:p>
        </p:txBody>
      </p:sp>
      <p:sp>
        <p:nvSpPr>
          <p:cNvPr id="2" name="Content Placeholder 1"/>
          <p:cNvSpPr>
            <a:spLocks noGrp="1"/>
          </p:cNvSpPr>
          <p:nvPr>
            <p:ph idx="1"/>
          </p:nvPr>
        </p:nvSpPr>
        <p:spPr>
          <a:xfrm>
            <a:off x="838200" y="2362200"/>
            <a:ext cx="6477000" cy="4114800"/>
          </a:xfrm>
        </p:spPr>
        <p:txBody>
          <a:bodyPr>
            <a:normAutofit/>
          </a:bodyPr>
          <a:lstStyle/>
          <a:p>
            <a:pPr algn="ctr">
              <a:buNone/>
            </a:pPr>
            <a:r>
              <a:rPr lang="en-US" dirty="0" smtClean="0"/>
              <a:t>   </a:t>
            </a:r>
            <a:r>
              <a:rPr lang="en-US" sz="4000" i="0" dirty="0" err="1" smtClean="0"/>
              <a:t>Gridworks</a:t>
            </a:r>
            <a:r>
              <a:rPr lang="en-US" sz="4000" i="0" dirty="0" smtClean="0"/>
              <a:t> can be an open lattice work or</a:t>
            </a:r>
          </a:p>
          <a:p>
            <a:pPr algn="ctr">
              <a:buNone/>
            </a:pPr>
            <a:r>
              <a:rPr lang="en-US" sz="4000" i="0" dirty="0" smtClean="0"/>
              <a:t>   mesh type </a:t>
            </a:r>
            <a:endParaRPr lang="en-US" sz="4000" i="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85800"/>
            <a:ext cx="7772400" cy="914400"/>
          </a:xfrm>
        </p:spPr>
        <p:txBody>
          <a:bodyPr>
            <a:normAutofit fontScale="90000"/>
          </a:bodyPr>
          <a:lstStyle/>
          <a:p>
            <a:r>
              <a:rPr lang="en-US" dirty="0" smtClean="0"/>
              <a:t>Methods of Attaching Denture Bases</a:t>
            </a:r>
            <a:endParaRPr lang="en-US" dirty="0"/>
          </a:p>
        </p:txBody>
      </p:sp>
      <p:sp>
        <p:nvSpPr>
          <p:cNvPr id="2" name="Content Placeholder 1"/>
          <p:cNvSpPr>
            <a:spLocks noGrp="1"/>
          </p:cNvSpPr>
          <p:nvPr>
            <p:ph idx="1"/>
          </p:nvPr>
        </p:nvSpPr>
        <p:spPr/>
        <p:txBody>
          <a:bodyPr/>
          <a:lstStyle/>
          <a:p>
            <a:pPr>
              <a:buNone/>
            </a:pPr>
            <a:r>
              <a:rPr lang="en-US" dirty="0" smtClean="0"/>
              <a:t>  </a:t>
            </a:r>
            <a:r>
              <a:rPr lang="en-US" i="0" dirty="0" smtClean="0"/>
              <a:t>Sufficient thickness of resin (1.5 mm) to allow for relieving if this becomes necessary during the denture adjustment period or during relining procedures.* </a:t>
            </a:r>
            <a:endParaRPr lang="en-US" i="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57200"/>
            <a:ext cx="8534400" cy="758952"/>
          </a:xfrm>
        </p:spPr>
        <p:txBody>
          <a:bodyPr>
            <a:noAutofit/>
          </a:bodyPr>
          <a:lstStyle/>
          <a:p>
            <a:r>
              <a:rPr lang="en-US" sz="3600" dirty="0" smtClean="0"/>
              <a:t>Methods of Attaching Denture Bases</a:t>
            </a:r>
            <a:endParaRPr lang="en-US" sz="3600" dirty="0"/>
          </a:p>
        </p:txBody>
      </p:sp>
      <p:pic>
        <p:nvPicPr>
          <p:cNvPr id="5122" name="Picture 2"/>
          <p:cNvPicPr>
            <a:picLocks noGrp="1" noChangeAspect="1" noChangeArrowheads="1"/>
          </p:cNvPicPr>
          <p:nvPr>
            <p:ph idx="1"/>
          </p:nvPr>
        </p:nvPicPr>
        <p:blipFill>
          <a:blip r:embed="rId2" cstate="print"/>
          <a:stretch>
            <a:fillRect/>
          </a:stretch>
        </p:blipFill>
        <p:spPr bwMode="auto">
          <a:xfrm>
            <a:off x="1219200" y="4114800"/>
            <a:ext cx="5943600" cy="16764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371600" y="1600200"/>
            <a:ext cx="61722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11">
  <a:themeElements>
    <a:clrScheme name=" Loney 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مخصص 5">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 Loney 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 Loney 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 Loney 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 Loney 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 Loney 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 Loney 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سمة11</Template>
  <TotalTime>2917</TotalTime>
  <Words>2186</Words>
  <Application>Microsoft Office PowerPoint</Application>
  <PresentationFormat>عرض على الشاشة (3:4)‏</PresentationFormat>
  <Paragraphs>166</Paragraphs>
  <Slides>41</Slides>
  <Notes>17</Notes>
  <HiddenSlides>0</HiddenSlides>
  <MMClips>0</MMClips>
  <ScaleCrop>false</ScaleCrop>
  <HeadingPairs>
    <vt:vector size="4" baseType="variant">
      <vt:variant>
        <vt:lpstr>سمة</vt:lpstr>
      </vt:variant>
      <vt:variant>
        <vt:i4>1</vt:i4>
      </vt:variant>
      <vt:variant>
        <vt:lpstr>عناوين الشرائح</vt:lpstr>
      </vt:variant>
      <vt:variant>
        <vt:i4>41</vt:i4>
      </vt:variant>
    </vt:vector>
  </HeadingPairs>
  <TitlesOfParts>
    <vt:vector size="42" baseType="lpstr">
      <vt:lpstr>سمة11</vt:lpstr>
      <vt:lpstr>Denture Bases &amp; Replacement Denture Teeth</vt:lpstr>
      <vt:lpstr>الشريحة 2</vt:lpstr>
      <vt:lpstr>  Functions of Denture Bases </vt:lpstr>
      <vt:lpstr>Functions of Denture Bases</vt:lpstr>
      <vt:lpstr>Retention of Denture Bases</vt:lpstr>
      <vt:lpstr> Methods of Attaching Denture Bases</vt:lpstr>
      <vt:lpstr>Methods of Attaching Denture Bases</vt:lpstr>
      <vt:lpstr>Methods of Attaching Denture Bases</vt:lpstr>
      <vt:lpstr>Methods of Attaching Denture Bases</vt:lpstr>
      <vt:lpstr>Ideal Denture Base Material</vt:lpstr>
      <vt:lpstr>Ideal Denture Base Material</vt:lpstr>
      <vt:lpstr>Materials of Denture Bases</vt:lpstr>
      <vt:lpstr>Acrylic Resin Bases</vt:lpstr>
      <vt:lpstr>Acrylic Resin Bases </vt:lpstr>
      <vt:lpstr>Metal Bases</vt:lpstr>
      <vt:lpstr>Metal Bases</vt:lpstr>
      <vt:lpstr>Metal Bases </vt:lpstr>
      <vt:lpstr>Beaded Metal Base</vt:lpstr>
      <vt:lpstr>Retentive Posts</vt:lpstr>
      <vt:lpstr>Advantages of Metal Bases  </vt:lpstr>
      <vt:lpstr>Advantages of Metal Bases</vt:lpstr>
      <vt:lpstr>Metal Bases Preferable</vt:lpstr>
      <vt:lpstr>Resin Bases Preferable</vt:lpstr>
      <vt:lpstr>Resin Bases Preferable</vt:lpstr>
      <vt:lpstr>Flange Extension</vt:lpstr>
      <vt:lpstr>Flange Extension</vt:lpstr>
      <vt:lpstr>Methods of Attaching Artificial Teeth</vt:lpstr>
      <vt:lpstr>Porcelain or Acrylic Resin Artificial Teeth Attached with Acrylic Resin</vt:lpstr>
      <vt:lpstr>Porcelain or Resin Tube Teeth  Cemented Directly to Metal Bases</vt:lpstr>
      <vt:lpstr>Resin Teeth Processed Directly to Metal Bases</vt:lpstr>
      <vt:lpstr>    Metal Teeth</vt:lpstr>
      <vt:lpstr>Need for Relining</vt:lpstr>
      <vt:lpstr>Need for Relining</vt:lpstr>
      <vt:lpstr>الشريحة 34</vt:lpstr>
      <vt:lpstr>Need for Relining</vt:lpstr>
      <vt:lpstr>Need for Relining</vt:lpstr>
      <vt:lpstr>الشريحة 37</vt:lpstr>
      <vt:lpstr>الشريحة 38</vt:lpstr>
      <vt:lpstr>Acrylic Resin Finish Lines </vt:lpstr>
      <vt:lpstr>Acrylic Resin Finish Lines </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RETAINERS</dc:title>
  <dc:creator>Dr.Rola</dc:creator>
  <cp:lastModifiedBy>Dr.rola</cp:lastModifiedBy>
  <cp:revision>31</cp:revision>
  <dcterms:created xsi:type="dcterms:W3CDTF">2011-04-08T12:50:23Z</dcterms:created>
  <dcterms:modified xsi:type="dcterms:W3CDTF">2012-05-07T05:46:13Z</dcterms:modified>
</cp:coreProperties>
</file>